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mpg" ContentType="video/mpe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tiff" ContentType="image/tiff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6"/>
  </p:notesMasterIdLst>
  <p:sldIdLst>
    <p:sldId id="256" r:id="rId2"/>
    <p:sldId id="298" r:id="rId3"/>
    <p:sldId id="264" r:id="rId4"/>
    <p:sldId id="315" r:id="rId5"/>
    <p:sldId id="330" r:id="rId6"/>
    <p:sldId id="266" r:id="rId7"/>
    <p:sldId id="267" r:id="rId8"/>
    <p:sldId id="335" r:id="rId9"/>
    <p:sldId id="296" r:id="rId10"/>
    <p:sldId id="321" r:id="rId11"/>
    <p:sldId id="271" r:id="rId12"/>
    <p:sldId id="272" r:id="rId13"/>
    <p:sldId id="273" r:id="rId14"/>
    <p:sldId id="274" r:id="rId15"/>
    <p:sldId id="324" r:id="rId16"/>
    <p:sldId id="329" r:id="rId17"/>
    <p:sldId id="354" r:id="rId18"/>
    <p:sldId id="275" r:id="rId19"/>
    <p:sldId id="276" r:id="rId20"/>
    <p:sldId id="326" r:id="rId21"/>
    <p:sldId id="277" r:id="rId22"/>
    <p:sldId id="353" r:id="rId23"/>
    <p:sldId id="343" r:id="rId24"/>
    <p:sldId id="331" r:id="rId25"/>
    <p:sldId id="285" r:id="rId26"/>
    <p:sldId id="323" r:id="rId27"/>
    <p:sldId id="293" r:id="rId28"/>
    <p:sldId id="339" r:id="rId29"/>
    <p:sldId id="280" r:id="rId30"/>
    <p:sldId id="282" r:id="rId31"/>
    <p:sldId id="328" r:id="rId32"/>
    <p:sldId id="299" r:id="rId33"/>
    <p:sldId id="292" r:id="rId34"/>
    <p:sldId id="303" r:id="rId35"/>
    <p:sldId id="317" r:id="rId36"/>
    <p:sldId id="337" r:id="rId37"/>
    <p:sldId id="338" r:id="rId38"/>
    <p:sldId id="340" r:id="rId39"/>
    <p:sldId id="333" r:id="rId40"/>
    <p:sldId id="334" r:id="rId41"/>
    <p:sldId id="342" r:id="rId42"/>
    <p:sldId id="344" r:id="rId43"/>
    <p:sldId id="341" r:id="rId44"/>
    <p:sldId id="345" r:id="rId45"/>
    <p:sldId id="349" r:id="rId46"/>
    <p:sldId id="347" r:id="rId47"/>
    <p:sldId id="348" r:id="rId48"/>
    <p:sldId id="350" r:id="rId49"/>
    <p:sldId id="322" r:id="rId50"/>
    <p:sldId id="308" r:id="rId51"/>
    <p:sldId id="336" r:id="rId52"/>
    <p:sldId id="352" r:id="rId53"/>
    <p:sldId id="355" r:id="rId54"/>
    <p:sldId id="297" r:id="rId5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abatunde Rabiu" initials="BR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CB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5977"/>
    <p:restoredTop sz="92824"/>
  </p:normalViewPr>
  <p:slideViewPr>
    <p:cSldViewPr snapToGrid="0" snapToObjects="1">
      <p:cViewPr>
        <p:scale>
          <a:sx n="50" d="100"/>
          <a:sy n="50" d="100"/>
        </p:scale>
        <p:origin x="642" y="24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90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commentAuthors" Target="commentAuthor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E:\Ozone.od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300" b="0"/>
            </a:pPr>
            <a:r>
              <a:rPr lang="en-US" dirty="0"/>
              <a:t>5 hours Ozone plot at </a:t>
            </a:r>
            <a:r>
              <a:rPr lang="en-US" dirty="0" err="1"/>
              <a:t>Anyigba</a:t>
            </a:r>
            <a:r>
              <a:rPr lang="en-US" dirty="0"/>
              <a:t> 10th July, 2017</a:t>
            </a:r>
          </a:p>
        </c:rich>
      </c:tx>
      <c:layout>
        <c:manualLayout>
          <c:xMode val="edge"/>
          <c:yMode val="edge"/>
          <c:x val="0.122749506153963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4840688888711601"/>
          <c:y val="0.21193661176010201"/>
          <c:w val="0.77198151732528097"/>
          <c:h val="0.566305380801994"/>
        </c:manualLayout>
      </c:layout>
      <c:lineChart>
        <c:grouping val="standard"/>
        <c:varyColors val="0"/>
        <c:ser>
          <c:idx val="0"/>
          <c:order val="0"/>
          <c:tx>
            <c:strRef>
              <c:f>Sheet2!$O$70</c:f>
              <c:strCache>
                <c:ptCount val="1"/>
                <c:pt idx="0">
                  <c:v>O3</c:v>
                </c:pt>
              </c:strCache>
            </c:strRef>
          </c:tx>
          <c:spPr>
            <a:ln w="36720">
              <a:solidFill>
                <a:srgbClr val="000000"/>
              </a:solidFill>
              <a:custDash>
                <a:ds d="50000" sp="50000"/>
                <a:ds d="50000" sp="50000"/>
              </a:custDash>
            </a:ln>
          </c:spPr>
          <c:marker>
            <c:symbol val="none"/>
          </c:marker>
          <c:val>
            <c:numRef>
              <c:f>Sheet2!$O$71:$O$124</c:f>
              <c:numCache>
                <c:formatCode>General</c:formatCode>
                <c:ptCount val="54"/>
                <c:pt idx="0">
                  <c:v>20.2</c:v>
                </c:pt>
                <c:pt idx="1">
                  <c:v>16.8</c:v>
                </c:pt>
                <c:pt idx="2">
                  <c:v>20.399999999999999</c:v>
                </c:pt>
                <c:pt idx="3">
                  <c:v>20.6</c:v>
                </c:pt>
                <c:pt idx="4">
                  <c:v>20.9</c:v>
                </c:pt>
                <c:pt idx="5">
                  <c:v>21.2</c:v>
                </c:pt>
                <c:pt idx="6">
                  <c:v>21.5</c:v>
                </c:pt>
                <c:pt idx="7">
                  <c:v>22.3</c:v>
                </c:pt>
                <c:pt idx="8">
                  <c:v>21.4</c:v>
                </c:pt>
                <c:pt idx="9">
                  <c:v>23.1</c:v>
                </c:pt>
                <c:pt idx="10">
                  <c:v>23.3</c:v>
                </c:pt>
                <c:pt idx="11">
                  <c:v>23.9</c:v>
                </c:pt>
                <c:pt idx="12">
                  <c:v>23.3</c:v>
                </c:pt>
                <c:pt idx="13">
                  <c:v>24.2</c:v>
                </c:pt>
                <c:pt idx="14">
                  <c:v>23</c:v>
                </c:pt>
                <c:pt idx="15">
                  <c:v>24.2</c:v>
                </c:pt>
                <c:pt idx="16">
                  <c:v>23</c:v>
                </c:pt>
                <c:pt idx="17">
                  <c:v>24.1</c:v>
                </c:pt>
                <c:pt idx="18">
                  <c:v>23.7</c:v>
                </c:pt>
                <c:pt idx="19">
                  <c:v>23.2</c:v>
                </c:pt>
                <c:pt idx="20">
                  <c:v>23.9</c:v>
                </c:pt>
                <c:pt idx="21">
                  <c:v>24</c:v>
                </c:pt>
                <c:pt idx="22">
                  <c:v>23.3</c:v>
                </c:pt>
                <c:pt idx="23">
                  <c:v>23.6</c:v>
                </c:pt>
                <c:pt idx="24">
                  <c:v>24.3</c:v>
                </c:pt>
                <c:pt idx="25">
                  <c:v>24.4</c:v>
                </c:pt>
                <c:pt idx="26">
                  <c:v>24.4</c:v>
                </c:pt>
                <c:pt idx="27">
                  <c:v>23.7</c:v>
                </c:pt>
                <c:pt idx="28">
                  <c:v>25.5</c:v>
                </c:pt>
                <c:pt idx="29">
                  <c:v>24.8</c:v>
                </c:pt>
                <c:pt idx="30">
                  <c:v>25.3</c:v>
                </c:pt>
                <c:pt idx="31">
                  <c:v>25.6</c:v>
                </c:pt>
                <c:pt idx="32">
                  <c:v>25.7</c:v>
                </c:pt>
                <c:pt idx="33">
                  <c:v>26.3</c:v>
                </c:pt>
                <c:pt idx="34">
                  <c:v>26.7</c:v>
                </c:pt>
                <c:pt idx="35">
                  <c:v>26.5</c:v>
                </c:pt>
                <c:pt idx="36">
                  <c:v>26.4</c:v>
                </c:pt>
                <c:pt idx="37">
                  <c:v>26.7</c:v>
                </c:pt>
                <c:pt idx="38">
                  <c:v>26.8</c:v>
                </c:pt>
                <c:pt idx="39">
                  <c:v>27.4</c:v>
                </c:pt>
                <c:pt idx="40">
                  <c:v>26.3</c:v>
                </c:pt>
                <c:pt idx="41">
                  <c:v>27</c:v>
                </c:pt>
                <c:pt idx="42">
                  <c:v>28.3</c:v>
                </c:pt>
                <c:pt idx="43">
                  <c:v>27.5</c:v>
                </c:pt>
                <c:pt idx="44">
                  <c:v>27.9</c:v>
                </c:pt>
                <c:pt idx="45">
                  <c:v>27.6</c:v>
                </c:pt>
                <c:pt idx="46">
                  <c:v>27.5</c:v>
                </c:pt>
                <c:pt idx="47">
                  <c:v>27.5</c:v>
                </c:pt>
                <c:pt idx="48">
                  <c:v>28</c:v>
                </c:pt>
                <c:pt idx="49">
                  <c:v>28.3</c:v>
                </c:pt>
                <c:pt idx="50">
                  <c:v>27.7</c:v>
                </c:pt>
                <c:pt idx="51">
                  <c:v>27.8</c:v>
                </c:pt>
                <c:pt idx="52">
                  <c:v>29.4</c:v>
                </c:pt>
                <c:pt idx="53">
                  <c:v>29.4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A283-B54E-88D7-CF44811C9C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38087904"/>
        <c:axId val="333102400"/>
      </c:lineChart>
      <c:valAx>
        <c:axId val="333102400"/>
        <c:scaling>
          <c:orientation val="minMax"/>
        </c:scaling>
        <c:delete val="0"/>
        <c:axPos val="l"/>
        <c:majorGridlines>
          <c:spPr>
            <a:ln>
              <a:solidFill>
                <a:srgbClr val="B3B3B3"/>
              </a:solidFill>
            </a:ln>
          </c:spPr>
        </c:majorGridlines>
        <c:title>
          <c:tx>
            <c:rich>
              <a:bodyPr/>
              <a:lstStyle/>
              <a:p>
                <a:pPr>
                  <a:defRPr sz="900" b="0"/>
                </a:pPr>
                <a:r>
                  <a:rPr lang="en-US"/>
                  <a:t>Ozone_ppb</a:t>
                </a:r>
              </a:p>
            </c:rich>
          </c:tx>
          <c:layout>
            <c:manualLayout>
              <c:xMode val="edge"/>
              <c:yMode val="edge"/>
              <c:x val="1.51022439066602E-2"/>
              <c:y val="0.36526291285682599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spPr>
          <a:ln>
            <a:solidFill>
              <a:srgbClr val="B3B3B3"/>
            </a:solidFill>
          </a:ln>
        </c:spPr>
        <c:txPr>
          <a:bodyPr/>
          <a:lstStyle/>
          <a:p>
            <a:pPr>
              <a:defRPr sz="1000" b="0"/>
            </a:pPr>
            <a:endParaRPr lang="en-US"/>
          </a:p>
        </c:txPr>
        <c:crossAx val="838087904"/>
        <c:crossesAt val="0"/>
        <c:crossBetween val="between"/>
      </c:valAx>
      <c:catAx>
        <c:axId val="83808790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900" b="0"/>
                </a:pPr>
                <a:r>
                  <a:rPr lang="en-US"/>
                  <a:t>Time_mins</a:t>
                </a:r>
              </a:p>
            </c:rich>
          </c:tx>
          <c:layout/>
          <c:overlay val="0"/>
        </c:title>
        <c:majorTickMark val="none"/>
        <c:minorTickMark val="none"/>
        <c:tickLblPos val="nextTo"/>
        <c:spPr>
          <a:ln>
            <a:solidFill>
              <a:srgbClr val="B3B3B3"/>
            </a:solidFill>
          </a:ln>
        </c:spPr>
        <c:txPr>
          <a:bodyPr/>
          <a:lstStyle/>
          <a:p>
            <a:pPr>
              <a:defRPr sz="1000" b="0"/>
            </a:pPr>
            <a:endParaRPr lang="en-US"/>
          </a:p>
        </c:txPr>
        <c:crossAx val="333102400"/>
        <c:crossesAt val="0"/>
        <c:auto val="1"/>
        <c:lblAlgn val="ctr"/>
        <c:lblOffset val="100"/>
        <c:noMultiLvlLbl val="0"/>
      </c:catAx>
      <c:spPr>
        <a:noFill/>
        <a:ln>
          <a:solidFill>
            <a:srgbClr val="B3B3B3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7-10-25T00:55:33" idx="1">
    <p:pos x="4602" y="89"/>
    <p:text/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161C37A-FBEB-4EE8-83F0-202CA5763879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A1F6A460-5CDE-4F0C-970C-D898EC2E4AE3}">
      <dgm:prSet phldrT="[Text]" custT="1"/>
      <dgm:spPr>
        <a:solidFill>
          <a:srgbClr val="CCFFCC">
            <a:alpha val="50000"/>
          </a:srgbClr>
        </a:solidFill>
      </dgm:spPr>
      <dgm:t>
        <a:bodyPr/>
        <a:lstStyle/>
        <a:p>
          <a:r>
            <a:rPr lang="en-US" sz="2800" dirty="0">
              <a:solidFill>
                <a:schemeClr val="tx1"/>
              </a:solidFill>
            </a:rPr>
            <a:t>Observations</a:t>
          </a:r>
        </a:p>
      </dgm:t>
    </dgm:pt>
    <dgm:pt modelId="{AF56D620-D4C9-4D00-ADCF-73FF95F969C4}" type="parTrans" cxnId="{86AB5D61-0E06-4251-B820-41EF3323F5AE}">
      <dgm:prSet/>
      <dgm:spPr/>
      <dgm:t>
        <a:bodyPr/>
        <a:lstStyle/>
        <a:p>
          <a:endParaRPr lang="en-US"/>
        </a:p>
      </dgm:t>
    </dgm:pt>
    <dgm:pt modelId="{9E9840CE-4909-422C-81C6-7FBB14CC13D8}" type="sibTrans" cxnId="{86AB5D61-0E06-4251-B820-41EF3323F5AE}">
      <dgm:prSet/>
      <dgm:spPr/>
      <dgm:t>
        <a:bodyPr/>
        <a:lstStyle/>
        <a:p>
          <a:endParaRPr lang="en-US"/>
        </a:p>
      </dgm:t>
    </dgm:pt>
    <dgm:pt modelId="{1BDCB3B3-4B9A-4030-9DC6-D76C7A6C9298}">
      <dgm:prSet phldrT="[Text]" custT="1"/>
      <dgm:spPr>
        <a:solidFill>
          <a:srgbClr val="3366FF">
            <a:alpha val="50000"/>
          </a:srgbClr>
        </a:solidFill>
      </dgm:spPr>
      <dgm:t>
        <a:bodyPr/>
        <a:lstStyle/>
        <a:p>
          <a:r>
            <a:rPr lang="en-US" sz="2800" dirty="0">
              <a:solidFill>
                <a:srgbClr val="000000"/>
              </a:solidFill>
            </a:rPr>
            <a:t>Research</a:t>
          </a:r>
        </a:p>
      </dgm:t>
    </dgm:pt>
    <dgm:pt modelId="{DB2762A4-BFC7-4617-9389-DEF0CD89057D}" type="parTrans" cxnId="{CDD7A1EF-B621-41D0-8C16-FAE71E81FD54}">
      <dgm:prSet/>
      <dgm:spPr/>
      <dgm:t>
        <a:bodyPr/>
        <a:lstStyle/>
        <a:p>
          <a:endParaRPr lang="en-US"/>
        </a:p>
      </dgm:t>
    </dgm:pt>
    <dgm:pt modelId="{EB43659A-C90C-4E09-847C-E98A92BBB840}" type="sibTrans" cxnId="{CDD7A1EF-B621-41D0-8C16-FAE71E81FD54}">
      <dgm:prSet/>
      <dgm:spPr/>
      <dgm:t>
        <a:bodyPr/>
        <a:lstStyle/>
        <a:p>
          <a:endParaRPr lang="en-US"/>
        </a:p>
      </dgm:t>
    </dgm:pt>
    <dgm:pt modelId="{68602E64-C727-46C9-A5D8-EB3B132C945A}">
      <dgm:prSet phldrT="[Text]" custT="1"/>
      <dgm:spPr>
        <a:solidFill>
          <a:srgbClr val="FFFF00">
            <a:alpha val="50000"/>
          </a:srgbClr>
        </a:solidFill>
      </dgm:spPr>
      <dgm:t>
        <a:bodyPr/>
        <a:lstStyle/>
        <a:p>
          <a:r>
            <a:rPr lang="en-US" sz="2800" dirty="0">
              <a:solidFill>
                <a:srgbClr val="000000"/>
              </a:solidFill>
            </a:rPr>
            <a:t>Training/</a:t>
          </a:r>
        </a:p>
        <a:p>
          <a:r>
            <a:rPr lang="en-US" sz="2800" dirty="0">
              <a:solidFill>
                <a:srgbClr val="000000"/>
              </a:solidFill>
            </a:rPr>
            <a:t>capacity building/</a:t>
          </a:r>
        </a:p>
        <a:p>
          <a:r>
            <a:rPr lang="en-US" sz="2800" dirty="0">
              <a:solidFill>
                <a:srgbClr val="000000"/>
              </a:solidFill>
            </a:rPr>
            <a:t>outreach</a:t>
          </a:r>
        </a:p>
      </dgm:t>
    </dgm:pt>
    <dgm:pt modelId="{99642ABF-DE47-4CB5-9DCB-F77C61319BAC}" type="parTrans" cxnId="{B884EB4A-2C6E-4F5B-B05D-A7199DAA1693}">
      <dgm:prSet/>
      <dgm:spPr/>
      <dgm:t>
        <a:bodyPr/>
        <a:lstStyle/>
        <a:p>
          <a:endParaRPr lang="en-US"/>
        </a:p>
      </dgm:t>
    </dgm:pt>
    <dgm:pt modelId="{4FACAF3B-0F9D-4CA0-A1F4-27CC6D0949BB}" type="sibTrans" cxnId="{B884EB4A-2C6E-4F5B-B05D-A7199DAA1693}">
      <dgm:prSet/>
      <dgm:spPr/>
      <dgm:t>
        <a:bodyPr/>
        <a:lstStyle/>
        <a:p>
          <a:endParaRPr lang="en-US"/>
        </a:p>
      </dgm:t>
    </dgm:pt>
    <dgm:pt modelId="{1EFB0D5C-2DA5-4FAD-8F08-527E9135C01C}" type="pres">
      <dgm:prSet presAssocID="{9161C37A-FBEB-4EE8-83F0-202CA5763879}" presName="compositeShape" presStyleCnt="0">
        <dgm:presLayoutVars>
          <dgm:chMax val="7"/>
          <dgm:dir/>
          <dgm:resizeHandles val="exact"/>
        </dgm:presLayoutVars>
      </dgm:prSet>
      <dgm:spPr/>
    </dgm:pt>
    <dgm:pt modelId="{5A82F687-CE54-44A1-B074-CB1E30ECF384}" type="pres">
      <dgm:prSet presAssocID="{A1F6A460-5CDE-4F0C-970C-D898EC2E4AE3}" presName="circ1" presStyleLbl="vennNode1" presStyleIdx="0" presStyleCnt="3" custScaleX="120333" custScaleY="131886"/>
      <dgm:spPr/>
      <dgm:t>
        <a:bodyPr/>
        <a:lstStyle/>
        <a:p>
          <a:endParaRPr lang="en-GB"/>
        </a:p>
      </dgm:t>
    </dgm:pt>
    <dgm:pt modelId="{D7EEE591-A567-4072-8138-5F1358AEC769}" type="pres">
      <dgm:prSet presAssocID="{A1F6A460-5CDE-4F0C-970C-D898EC2E4AE3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F5A65FE-A972-40EC-B0F3-6B97DD4968A7}" type="pres">
      <dgm:prSet presAssocID="{1BDCB3B3-4B9A-4030-9DC6-D76C7A6C9298}" presName="circ2" presStyleLbl="vennNode1" presStyleIdx="1" presStyleCnt="3" custScaleX="130596" custScaleY="117951"/>
      <dgm:spPr/>
      <dgm:t>
        <a:bodyPr/>
        <a:lstStyle/>
        <a:p>
          <a:endParaRPr lang="en-GB"/>
        </a:p>
      </dgm:t>
    </dgm:pt>
    <dgm:pt modelId="{BD3770FF-C9E3-4478-BE4C-702E57365257}" type="pres">
      <dgm:prSet presAssocID="{1BDCB3B3-4B9A-4030-9DC6-D76C7A6C9298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6D82578-4714-43E9-8784-913626AA91FE}" type="pres">
      <dgm:prSet presAssocID="{68602E64-C727-46C9-A5D8-EB3B132C945A}" presName="circ3" presStyleLbl="vennNode1" presStyleIdx="2" presStyleCnt="3" custScaleX="122605" custScaleY="118486"/>
      <dgm:spPr/>
      <dgm:t>
        <a:bodyPr/>
        <a:lstStyle/>
        <a:p>
          <a:endParaRPr lang="en-GB"/>
        </a:p>
      </dgm:t>
    </dgm:pt>
    <dgm:pt modelId="{05B1B824-357C-4364-89CD-34D5C2A39FDB}" type="pres">
      <dgm:prSet presAssocID="{68602E64-C727-46C9-A5D8-EB3B132C945A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57BC865B-B35A-B84D-843E-45EA472A48F7}" type="presOf" srcId="{68602E64-C727-46C9-A5D8-EB3B132C945A}" destId="{05B1B824-357C-4364-89CD-34D5C2A39FDB}" srcOrd="1" destOrd="0" presId="urn:microsoft.com/office/officeart/2005/8/layout/venn1"/>
    <dgm:cxn modelId="{86AB5D61-0E06-4251-B820-41EF3323F5AE}" srcId="{9161C37A-FBEB-4EE8-83F0-202CA5763879}" destId="{A1F6A460-5CDE-4F0C-970C-D898EC2E4AE3}" srcOrd="0" destOrd="0" parTransId="{AF56D620-D4C9-4D00-ADCF-73FF95F969C4}" sibTransId="{9E9840CE-4909-422C-81C6-7FBB14CC13D8}"/>
    <dgm:cxn modelId="{99B81CC7-3F63-5847-BAB5-47B62CF64B2C}" type="presOf" srcId="{1BDCB3B3-4B9A-4030-9DC6-D76C7A6C9298}" destId="{BD3770FF-C9E3-4478-BE4C-702E57365257}" srcOrd="1" destOrd="0" presId="urn:microsoft.com/office/officeart/2005/8/layout/venn1"/>
    <dgm:cxn modelId="{23AFDA17-D37B-A045-92DF-1388C5164909}" type="presOf" srcId="{9161C37A-FBEB-4EE8-83F0-202CA5763879}" destId="{1EFB0D5C-2DA5-4FAD-8F08-527E9135C01C}" srcOrd="0" destOrd="0" presId="urn:microsoft.com/office/officeart/2005/8/layout/venn1"/>
    <dgm:cxn modelId="{CDD7A1EF-B621-41D0-8C16-FAE71E81FD54}" srcId="{9161C37A-FBEB-4EE8-83F0-202CA5763879}" destId="{1BDCB3B3-4B9A-4030-9DC6-D76C7A6C9298}" srcOrd="1" destOrd="0" parTransId="{DB2762A4-BFC7-4617-9389-DEF0CD89057D}" sibTransId="{EB43659A-C90C-4E09-847C-E98A92BBB840}"/>
    <dgm:cxn modelId="{0C9C0EF0-F346-FB48-8C83-9C3FEBDE7B4E}" type="presOf" srcId="{68602E64-C727-46C9-A5D8-EB3B132C945A}" destId="{36D82578-4714-43E9-8784-913626AA91FE}" srcOrd="0" destOrd="0" presId="urn:microsoft.com/office/officeart/2005/8/layout/venn1"/>
    <dgm:cxn modelId="{B884EB4A-2C6E-4F5B-B05D-A7199DAA1693}" srcId="{9161C37A-FBEB-4EE8-83F0-202CA5763879}" destId="{68602E64-C727-46C9-A5D8-EB3B132C945A}" srcOrd="2" destOrd="0" parTransId="{99642ABF-DE47-4CB5-9DCB-F77C61319BAC}" sibTransId="{4FACAF3B-0F9D-4CA0-A1F4-27CC6D0949BB}"/>
    <dgm:cxn modelId="{812F8DDF-596F-7D4D-9CA9-7FCEE76FD7D4}" type="presOf" srcId="{A1F6A460-5CDE-4F0C-970C-D898EC2E4AE3}" destId="{D7EEE591-A567-4072-8138-5F1358AEC769}" srcOrd="1" destOrd="0" presId="urn:microsoft.com/office/officeart/2005/8/layout/venn1"/>
    <dgm:cxn modelId="{2AC1C134-9179-F448-9F13-605783BF36E1}" type="presOf" srcId="{1BDCB3B3-4B9A-4030-9DC6-D76C7A6C9298}" destId="{AF5A65FE-A972-40EC-B0F3-6B97DD4968A7}" srcOrd="0" destOrd="0" presId="urn:microsoft.com/office/officeart/2005/8/layout/venn1"/>
    <dgm:cxn modelId="{D7B8C17D-2DD4-D044-A98F-C73FF34D252E}" type="presOf" srcId="{A1F6A460-5CDE-4F0C-970C-D898EC2E4AE3}" destId="{5A82F687-CE54-44A1-B074-CB1E30ECF384}" srcOrd="0" destOrd="0" presId="urn:microsoft.com/office/officeart/2005/8/layout/venn1"/>
    <dgm:cxn modelId="{E70E3734-50ED-5248-881E-E8DFBF778BAF}" type="presParOf" srcId="{1EFB0D5C-2DA5-4FAD-8F08-527E9135C01C}" destId="{5A82F687-CE54-44A1-B074-CB1E30ECF384}" srcOrd="0" destOrd="0" presId="urn:microsoft.com/office/officeart/2005/8/layout/venn1"/>
    <dgm:cxn modelId="{D42E9764-8D1E-8C4A-BF62-EFB6DEB92525}" type="presParOf" srcId="{1EFB0D5C-2DA5-4FAD-8F08-527E9135C01C}" destId="{D7EEE591-A567-4072-8138-5F1358AEC769}" srcOrd="1" destOrd="0" presId="urn:microsoft.com/office/officeart/2005/8/layout/venn1"/>
    <dgm:cxn modelId="{592FD6DB-1C29-924B-AFCD-A9EAF4414DB4}" type="presParOf" srcId="{1EFB0D5C-2DA5-4FAD-8F08-527E9135C01C}" destId="{AF5A65FE-A972-40EC-B0F3-6B97DD4968A7}" srcOrd="2" destOrd="0" presId="urn:microsoft.com/office/officeart/2005/8/layout/venn1"/>
    <dgm:cxn modelId="{CBC1D648-95DE-2548-986C-4257848BCB74}" type="presParOf" srcId="{1EFB0D5C-2DA5-4FAD-8F08-527E9135C01C}" destId="{BD3770FF-C9E3-4478-BE4C-702E57365257}" srcOrd="3" destOrd="0" presId="urn:microsoft.com/office/officeart/2005/8/layout/venn1"/>
    <dgm:cxn modelId="{064A2DEF-4DDB-2E48-B01A-06997792DE89}" type="presParOf" srcId="{1EFB0D5C-2DA5-4FAD-8F08-527E9135C01C}" destId="{36D82578-4714-43E9-8784-913626AA91FE}" srcOrd="4" destOrd="0" presId="urn:microsoft.com/office/officeart/2005/8/layout/venn1"/>
    <dgm:cxn modelId="{9069184B-980D-844E-8AFE-8442F6872BF7}" type="presParOf" srcId="{1EFB0D5C-2DA5-4FAD-8F08-527E9135C01C}" destId="{05B1B824-357C-4364-89CD-34D5C2A39FDB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82F687-CE54-44A1-B074-CB1E30ECF384}">
      <dsp:nvSpPr>
        <dsp:cNvPr id="0" name=""/>
        <dsp:cNvSpPr/>
      </dsp:nvSpPr>
      <dsp:spPr>
        <a:xfrm>
          <a:off x="1742450" y="-210165"/>
          <a:ext cx="3259137" cy="3572042"/>
        </a:xfrm>
        <a:prstGeom prst="ellipse">
          <a:avLst/>
        </a:prstGeom>
        <a:solidFill>
          <a:srgbClr val="CCFFCC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>
              <a:solidFill>
                <a:schemeClr val="tx1"/>
              </a:solidFill>
            </a:rPr>
            <a:t>Observations</a:t>
          </a:r>
        </a:p>
      </dsp:txBody>
      <dsp:txXfrm>
        <a:off x="2177001" y="414942"/>
        <a:ext cx="2390034" cy="1607419"/>
      </dsp:txXfrm>
    </dsp:sp>
    <dsp:sp modelId="{AF5A65FE-A972-40EC-B0F3-6B97DD4968A7}">
      <dsp:nvSpPr>
        <dsp:cNvPr id="0" name=""/>
        <dsp:cNvSpPr/>
      </dsp:nvSpPr>
      <dsp:spPr>
        <a:xfrm>
          <a:off x="2580759" y="1671314"/>
          <a:ext cx="3537103" cy="3194622"/>
        </a:xfrm>
        <a:prstGeom prst="ellipse">
          <a:avLst/>
        </a:prstGeom>
        <a:solidFill>
          <a:srgbClr val="3366FF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>
              <a:solidFill>
                <a:srgbClr val="000000"/>
              </a:solidFill>
            </a:rPr>
            <a:t>Research</a:t>
          </a:r>
        </a:p>
      </dsp:txBody>
      <dsp:txXfrm>
        <a:off x="3662523" y="2496592"/>
        <a:ext cx="2122262" cy="1757042"/>
      </dsp:txXfrm>
    </dsp:sp>
    <dsp:sp modelId="{36D82578-4714-43E9-8784-913626AA91FE}">
      <dsp:nvSpPr>
        <dsp:cNvPr id="0" name=""/>
        <dsp:cNvSpPr/>
      </dsp:nvSpPr>
      <dsp:spPr>
        <a:xfrm>
          <a:off x="734389" y="1664069"/>
          <a:ext cx="3320672" cy="3209112"/>
        </a:xfrm>
        <a:prstGeom prst="ellipse">
          <a:avLst/>
        </a:prstGeom>
        <a:solidFill>
          <a:srgbClr val="FFFF00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>
              <a:solidFill>
                <a:srgbClr val="000000"/>
              </a:solidFill>
            </a:rPr>
            <a:t>Training/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>
              <a:solidFill>
                <a:srgbClr val="000000"/>
              </a:solidFill>
            </a:rPr>
            <a:t>capacity building/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>
              <a:solidFill>
                <a:srgbClr val="000000"/>
              </a:solidFill>
            </a:rPr>
            <a:t>outreach</a:t>
          </a:r>
        </a:p>
      </dsp:txBody>
      <dsp:txXfrm>
        <a:off x="1047086" y="2493090"/>
        <a:ext cx="1992403" cy="17650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8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BAC022-4CB7-B241-9DCE-491D60EDFC62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3B381F-9C45-D44B-9850-90924E9A8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2878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88999" tIns="44499" rIns="88999" bIns="44499"/>
          <a:lstStyle/>
          <a:p>
            <a:endParaRPr lang="en-GB" dirty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lIns="88999" tIns="44499" rIns="88999" bIns="44499"/>
          <a:lstStyle/>
          <a:p>
            <a:pPr>
              <a:defRPr/>
            </a:pPr>
            <a:fld id="{00960F1A-9762-41F7-94CA-500A177FA841}" type="slidenum">
              <a:rPr lang="en-GB" smtClean="0">
                <a:latin typeface="Arial" charset="0"/>
              </a:rPr>
              <a:pPr>
                <a:defRPr/>
              </a:pPr>
              <a:t>3</a:t>
            </a:fld>
            <a:endParaRPr lang="en-GB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38384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0417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6375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Grp="1" noRot="1" noChangeAspect="1" noChangeArrowheads="1"/>
          </p:cNvSpPr>
          <p:nvPr>
            <p:ph type="sldImg"/>
          </p:nvPr>
        </p:nvSpPr>
        <p:spPr/>
      </p:sp>
      <p:sp>
        <p:nvSpPr>
          <p:cNvPr id="21506" name="Rectangle 2"/>
          <p:cNvSpPr>
            <a:spLocks noGrp="1" noChangeArrowheads="1"/>
          </p:cNvSpPr>
          <p:nvPr>
            <p:ph type="body" sz="quarter" idx="1"/>
          </p:nvPr>
        </p:nvSpPr>
        <p:spPr/>
        <p:txBody>
          <a:bodyPr/>
          <a:lstStyle/>
          <a:p>
            <a:pPr eaLnBrk="1">
              <a:defRPr/>
            </a:pPr>
            <a:r>
              <a:rPr lang="x-none" altLang="x-none" b="1"/>
              <a:t>NECOP Instrumentation</a:t>
            </a:r>
          </a:p>
          <a:p>
            <a:pPr eaLnBrk="1">
              <a:defRPr/>
            </a:pPr>
            <a:r>
              <a:rPr lang="x-none" altLang="x-none"/>
              <a:t>Each station is built up with Campbell Scientific instrument sensors, solar power system for uninterruptible power supply, measurement and control system and the data logging system. </a:t>
            </a:r>
          </a:p>
        </p:txBody>
      </p:sp>
    </p:spTree>
    <p:extLst>
      <p:ext uri="{BB962C8B-B14F-4D97-AF65-F5344CB8AC3E}">
        <p14:creationId xmlns:p14="http://schemas.microsoft.com/office/powerpoint/2010/main" val="978740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3B381F-9C45-D44B-9850-90924E9A8FB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8254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Grp="1" noRot="1" noChangeAspect="1" noChangeArrowheads="1"/>
          </p:cNvSpPr>
          <p:nvPr>
            <p:ph type="sldImg"/>
          </p:nvPr>
        </p:nvSpPr>
        <p:spPr/>
      </p:sp>
      <p:sp>
        <p:nvSpPr>
          <p:cNvPr id="21506" name="Rectangle 2"/>
          <p:cNvSpPr>
            <a:spLocks noGrp="1" noChangeArrowheads="1"/>
          </p:cNvSpPr>
          <p:nvPr>
            <p:ph type="body" sz="quarter" idx="1"/>
          </p:nvPr>
        </p:nvSpPr>
        <p:spPr/>
        <p:txBody>
          <a:bodyPr/>
          <a:lstStyle/>
          <a:p>
            <a:pPr eaLnBrk="1">
              <a:defRPr/>
            </a:pPr>
            <a:r>
              <a:rPr lang="x-none" altLang="x-none" b="1"/>
              <a:t>NECOP Instrumentation</a:t>
            </a:r>
          </a:p>
          <a:p>
            <a:pPr eaLnBrk="1">
              <a:defRPr/>
            </a:pPr>
            <a:r>
              <a:rPr lang="x-none" altLang="x-none"/>
              <a:t>Each station is built up with Campbell Scientific instrument sensors, solar power system for uninterruptible power supply, measurement and control system and the data logging system. </a:t>
            </a:r>
          </a:p>
        </p:txBody>
      </p:sp>
    </p:spTree>
    <p:extLst>
      <p:ext uri="{BB962C8B-B14F-4D97-AF65-F5344CB8AC3E}">
        <p14:creationId xmlns:p14="http://schemas.microsoft.com/office/powerpoint/2010/main" val="6259024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3B381F-9C45-D44B-9850-90924E9A8FB6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2784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C552AB-B04C-4C9D-AD73-A9A028920DD3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448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C552AB-B04C-4C9D-AD73-A9A028920DD3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1643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3B381F-9C45-D44B-9850-90924E9A8FB6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6282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E60B7-C25C-1C49-BC38-DE13661DE992}" type="datetime1">
              <a:rPr lang="en-US" smtClean="0"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www.carnasrda.com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75E98-0552-0448-A34B-3BD6397152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823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BE60F-85CE-8145-AEC2-5B81FDD94438}" type="datetime1">
              <a:rPr lang="en-US" smtClean="0"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www.carnasrda.com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75E98-0552-0448-A34B-3BD6397152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111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44BCC-742B-514A-AC97-46090CAFB4FC}" type="datetime1">
              <a:rPr lang="en-US" smtClean="0"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www.carnasrda.com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75E98-0552-0448-A34B-3BD6397152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95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50E02-B221-7247-8398-30FAE649A77B}" type="datetime1">
              <a:rPr lang="en-US" smtClean="0"/>
              <a:t>9/10/2019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www.carnasrda.com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75E98-0552-0448-A34B-3BD6397152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072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A1D56-8DD1-174E-B02A-648490339097}" type="datetime1">
              <a:rPr lang="en-US" smtClean="0"/>
              <a:t>9/10/2019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www.carnasrda.com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75E98-0552-0448-A34B-3BD6397152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029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42E57-8DD8-0C4B-9E62-E111AD996977}" type="datetime1">
              <a:rPr lang="en-US" smtClean="0"/>
              <a:t>9/10/2019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www.carnasrda.com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75E98-0552-0448-A34B-3BD6397152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05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14A09-5C5F-0B4C-9B11-427DC84EF97C}" type="datetime1">
              <a:rPr lang="en-US" smtClean="0"/>
              <a:t>9/10/2019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www.carnasrda.com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75E98-0552-0448-A34B-3BD6397152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330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C2664-31C2-5B4A-A4B9-CCB539C9F17E}" type="datetime1">
              <a:rPr lang="en-US" smtClean="0"/>
              <a:t>9/10/2019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www.carnasrda.com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75E98-0552-0448-A34B-3BD6397152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956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B1396-070C-2643-B1DF-50F2FB4EAB95}" type="datetime1">
              <a:rPr lang="en-US" smtClean="0"/>
              <a:t>9/10/2019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www.carnasrda.com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75E98-0552-0448-A34B-3BD6397152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755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7EAD0-283C-3A49-B7CC-344A5887874A}" type="datetime1">
              <a:rPr lang="en-US" smtClean="0"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www.carnasrda.com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75E98-0552-0448-A34B-3BD6397152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78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F6868-10E7-134E-AE9A-97FC83506D73}" type="datetime1">
              <a:rPr lang="en-US" smtClean="0"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www.carnasrda.com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75E98-0552-0448-A34B-3BD6397152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3490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4562B-9D06-3549-BA15-4DC80B93EF9D}" type="datetime1">
              <a:rPr lang="en-US" smtClean="0"/>
              <a:t>9/10/2019</a:t>
            </a:fld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www.carnasrda.com</a:t>
            </a:r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F82E0A0-C266-4798-8C8F-B9F91E9DA37E}" type="slidenum">
              <a:rPr lang="en-US" sz="1400" b="1" smtClean="0">
                <a:solidFill>
                  <a:srgbClr val="FFFFFF"/>
                </a:solidFill>
              </a:rPr>
              <a:pPr algn="ctr"/>
              <a:t>‹#›</a:t>
            </a:fld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sz="quarter" idx="13"/>
          </p:nvPr>
        </p:nvSpPr>
        <p:spPr>
          <a:xfrm>
            <a:off x="609600" y="1803400"/>
            <a:ext cx="8153400" cy="4368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38088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42F32F-2430-D34F-B634-466123790F02}" type="datetime1">
              <a:rPr lang="en-US" smtClean="0"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www.carnasrda.com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575E98-0552-0448-A34B-3BD639715251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/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" cy="609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78703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Links/Centres/Toro.ppt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png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if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tif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microsoft.com/office/2007/relationships/media" Target="../media/media2.mpg"/><Relationship Id="rId7" Type="http://schemas.openxmlformats.org/officeDocument/2006/relationships/image" Target="../media/image35.png"/><Relationship Id="rId2" Type="http://schemas.openxmlformats.org/officeDocument/2006/relationships/video" Target="../media/media1.mpg"/><Relationship Id="rId1" Type="http://schemas.microsoft.com/office/2007/relationships/media" Target="../media/media1.mpg"/><Relationship Id="rId6" Type="http://schemas.openxmlformats.org/officeDocument/2006/relationships/image" Target="../media/image34.png"/><Relationship Id="rId5" Type="http://schemas.openxmlformats.org/officeDocument/2006/relationships/slideLayout" Target="../slideLayouts/slideLayout7.xml"/><Relationship Id="rId4" Type="http://schemas.openxmlformats.org/officeDocument/2006/relationships/video" Target="../media/media2.m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5" Type="http://schemas.openxmlformats.org/officeDocument/2006/relationships/image" Target="../media/image42.png"/><Relationship Id="rId4" Type="http://schemas.openxmlformats.org/officeDocument/2006/relationships/image" Target="../media/image4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gi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tif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arnasrda.com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5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emf"/><Relationship Id="rId2" Type="http://schemas.openxmlformats.org/officeDocument/2006/relationships/image" Target="../media/image58.em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1.emf"/><Relationship Id="rId4" Type="http://schemas.openxmlformats.org/officeDocument/2006/relationships/image" Target="../media/image60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5.png"/><Relationship Id="rId2" Type="http://schemas.openxmlformats.org/officeDocument/2006/relationships/video" Target="../media/media1.mpg"/><Relationship Id="rId1" Type="http://schemas.microsoft.com/office/2007/relationships/media" Target="../media/media1.mpg"/><Relationship Id="rId6" Type="http://schemas.openxmlformats.org/officeDocument/2006/relationships/image" Target="../media/image34.png"/><Relationship Id="rId5" Type="http://schemas.openxmlformats.org/officeDocument/2006/relationships/image" Target="../media/image64.emf"/><Relationship Id="rId4" Type="http://schemas.openxmlformats.org/officeDocument/2006/relationships/image" Target="../media/image63.e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emf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13" Type="http://schemas.openxmlformats.org/officeDocument/2006/relationships/image" Target="../media/image77.png"/><Relationship Id="rId18" Type="http://schemas.openxmlformats.org/officeDocument/2006/relationships/image" Target="../media/image81.png"/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12" Type="http://schemas.openxmlformats.org/officeDocument/2006/relationships/image" Target="../media/image76.png"/><Relationship Id="rId17" Type="http://schemas.openxmlformats.org/officeDocument/2006/relationships/image" Target="../media/image80.emf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79.emf"/><Relationship Id="rId1" Type="http://schemas.openxmlformats.org/officeDocument/2006/relationships/vmlDrawing" Target="../drawings/vmlDrawing2.vml"/><Relationship Id="rId6" Type="http://schemas.openxmlformats.org/officeDocument/2006/relationships/image" Target="../media/image72.png"/><Relationship Id="rId11" Type="http://schemas.openxmlformats.org/officeDocument/2006/relationships/image" Target="../media/image75.png"/><Relationship Id="rId5" Type="http://schemas.openxmlformats.org/officeDocument/2006/relationships/image" Target="../media/image71.png"/><Relationship Id="rId15" Type="http://schemas.openxmlformats.org/officeDocument/2006/relationships/image" Target="../media/image65.png"/><Relationship Id="rId10" Type="http://schemas.openxmlformats.org/officeDocument/2006/relationships/image" Target="../media/image74.png"/><Relationship Id="rId4" Type="http://schemas.openxmlformats.org/officeDocument/2006/relationships/image" Target="../media/image70.png"/><Relationship Id="rId9" Type="http://schemas.openxmlformats.org/officeDocument/2006/relationships/image" Target="../media/image68.png"/><Relationship Id="rId14" Type="http://schemas.openxmlformats.org/officeDocument/2006/relationships/image" Target="../media/image78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mailto:carnarsda@gmail.com" TargetMode="External"/><Relationship Id="rId2" Type="http://schemas.openxmlformats.org/officeDocument/2006/relationships/hyperlink" Target="mailto:carnarsda@yahoo.com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1657" y="244202"/>
            <a:ext cx="8246543" cy="3034747"/>
          </a:xfrm>
        </p:spPr>
        <p:txBody>
          <a:bodyPr>
            <a:normAutofit/>
          </a:bodyPr>
          <a:lstStyle/>
          <a:p>
            <a:pPr algn="r"/>
            <a:r>
              <a:rPr lang="en-US" dirty="0"/>
              <a:t>CENTRE FOR ATMOSPHERIC RESEARCH, NASRDA: 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Data </a:t>
            </a:r>
            <a:r>
              <a:rPr lang="en-US" dirty="0"/>
              <a:t>&amp; </a:t>
            </a:r>
            <a:r>
              <a:rPr lang="en-US" smtClean="0"/>
              <a:t>Research Resources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886199"/>
            <a:ext cx="8920272" cy="2853770"/>
          </a:xfrm>
        </p:spPr>
        <p:txBody>
          <a:bodyPr>
            <a:noAutofit/>
          </a:bodyPr>
          <a:lstStyle/>
          <a:p>
            <a:pPr algn="r"/>
            <a:r>
              <a:rPr lang="en-US" sz="2400" dirty="0"/>
              <a:t>Babatunde Rabiu</a:t>
            </a:r>
          </a:p>
          <a:p>
            <a:pPr algn="r"/>
            <a:r>
              <a:rPr lang="en-US" sz="2400" dirty="0"/>
              <a:t>Director &amp; Chief Executive</a:t>
            </a:r>
          </a:p>
          <a:p>
            <a:pPr algn="r"/>
            <a:r>
              <a:rPr lang="en-US" sz="2400" dirty="0"/>
              <a:t>Center for Atmospheric Research CAR, </a:t>
            </a:r>
          </a:p>
          <a:p>
            <a:pPr algn="r"/>
            <a:r>
              <a:rPr lang="en-US" sz="2400" dirty="0"/>
              <a:t>National Space Research &amp; Development Agency NASRDA, </a:t>
            </a:r>
          </a:p>
          <a:p>
            <a:pPr algn="r"/>
            <a:r>
              <a:rPr lang="en-US" sz="2400" dirty="0"/>
              <a:t>Federal Ministry of Science &amp;Technology, </a:t>
            </a:r>
            <a:r>
              <a:rPr lang="en-US" sz="2400" dirty="0" err="1"/>
              <a:t>Anyigba</a:t>
            </a:r>
            <a:r>
              <a:rPr lang="en-US" sz="2400" dirty="0"/>
              <a:t>, Nigeria.</a:t>
            </a:r>
          </a:p>
          <a:p>
            <a:pPr algn="r"/>
            <a:r>
              <a:rPr lang="en-US" sz="2400" dirty="0"/>
              <a:t>Email: </a:t>
            </a:r>
            <a:r>
              <a:rPr lang="en-US" sz="2400" dirty="0" err="1"/>
              <a:t>tunderabiu@carnasrda.com</a:t>
            </a:r>
            <a:endParaRPr lang="en-US" sz="2400" dirty="0"/>
          </a:p>
          <a:p>
            <a:pPr algn="r"/>
            <a:endParaRPr lang="en-US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FCB79-E2D9-3E43-8B8F-47018BC2FBAF}" type="datetime1">
              <a:rPr lang="en-US" smtClean="0"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www.carnasrda.com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75E98-0552-0448-A34B-3BD63971525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7567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r>
              <a:rPr lang="en-US" dirty="0"/>
              <a:t>About CAR</a:t>
            </a:r>
          </a:p>
          <a:p>
            <a:r>
              <a:rPr lang="en-US" dirty="0"/>
              <a:t>Research Projects</a:t>
            </a:r>
          </a:p>
          <a:p>
            <a:r>
              <a:rPr lang="en-US" dirty="0"/>
              <a:t>Our Observational facilities</a:t>
            </a:r>
          </a:p>
          <a:p>
            <a:r>
              <a:rPr lang="en-US" dirty="0"/>
              <a:t>Space Research Laboratories</a:t>
            </a:r>
          </a:p>
          <a:p>
            <a:r>
              <a:rPr lang="en-US" dirty="0"/>
              <a:t>Research Output</a:t>
            </a:r>
          </a:p>
          <a:p>
            <a:r>
              <a:rPr lang="en-US" dirty="0"/>
              <a:t>2019 Targets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E8956-DA0B-E24C-A7A8-D6B2FAC23853}" type="datetime1">
              <a:rPr lang="en-US" smtClean="0"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www.carnasrda.com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75E98-0552-0448-A34B-3BD63971525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0162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val 30"/>
          <p:cNvSpPr/>
          <p:nvPr/>
        </p:nvSpPr>
        <p:spPr>
          <a:xfrm>
            <a:off x="1143000" y="1972271"/>
            <a:ext cx="7315200" cy="4495800"/>
          </a:xfrm>
          <a:prstGeom prst="ellipse">
            <a:avLst/>
          </a:prstGeom>
          <a:ln w="952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" name="Group 26"/>
          <p:cNvGrpSpPr>
            <a:grpSpLocks/>
          </p:cNvGrpSpPr>
          <p:nvPr/>
        </p:nvGrpSpPr>
        <p:grpSpPr bwMode="auto">
          <a:xfrm>
            <a:off x="533400" y="2734272"/>
            <a:ext cx="1828800" cy="914400"/>
            <a:chOff x="482600" y="2209800"/>
            <a:chExt cx="2374900" cy="1447800"/>
          </a:xfrm>
        </p:grpSpPr>
        <p:sp>
          <p:nvSpPr>
            <p:cNvPr id="72" name="Rounded Rectangle 71">
              <a:hlinkClick r:id="rId3" action="ppaction://hlinkpres?slideindex=1&amp;slidetitle="/>
            </p:cNvPr>
            <p:cNvSpPr/>
            <p:nvPr/>
          </p:nvSpPr>
          <p:spPr>
            <a:xfrm>
              <a:off x="495300" y="2209800"/>
              <a:ext cx="2362200" cy="1447800"/>
            </a:xfrm>
            <a:prstGeom prst="roundRect">
              <a:avLst>
                <a:gd name="adj" fmla="val 50000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softEdge rad="317500"/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dirty="0"/>
            </a:p>
          </p:txBody>
        </p:sp>
        <p:sp>
          <p:nvSpPr>
            <p:cNvPr id="74" name="Text Box 12">
              <a:hlinkClick r:id="rId3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482600" y="2551642"/>
              <a:ext cx="2362200" cy="913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GB" sz="900" b="1" dirty="0">
                  <a:solidFill>
                    <a:schemeClr val="bg1"/>
                  </a:solidFill>
                  <a:cs typeface="+mn-cs"/>
                </a:rPr>
                <a:t>CENTRE FOR GEODESY AND GEODYNAMICS (CGG), </a:t>
              </a:r>
            </a:p>
            <a:p>
              <a:pPr algn="ctr">
                <a:spcBef>
                  <a:spcPct val="50000"/>
                </a:spcBef>
                <a:defRPr/>
              </a:pPr>
              <a:r>
                <a:rPr lang="en-GB" sz="900" b="1" dirty="0">
                  <a:solidFill>
                    <a:schemeClr val="bg1"/>
                  </a:solidFill>
                  <a:cs typeface="+mn-cs"/>
                </a:rPr>
                <a:t>TORO</a:t>
              </a:r>
            </a:p>
          </p:txBody>
        </p:sp>
      </p:grpSp>
      <p:grpSp>
        <p:nvGrpSpPr>
          <p:cNvPr id="3" name="Group 26"/>
          <p:cNvGrpSpPr>
            <a:grpSpLocks/>
          </p:cNvGrpSpPr>
          <p:nvPr/>
        </p:nvGrpSpPr>
        <p:grpSpPr bwMode="auto">
          <a:xfrm>
            <a:off x="457200" y="4334471"/>
            <a:ext cx="1828800" cy="914400"/>
            <a:chOff x="482600" y="2209800"/>
            <a:chExt cx="2374900" cy="1447800"/>
          </a:xfrm>
        </p:grpSpPr>
        <p:sp>
          <p:nvSpPr>
            <p:cNvPr id="50" name="Rounded Rectangle 49">
              <a:hlinkClick r:id="rId3" action="ppaction://hlinkpres?slideindex=1&amp;slidetitle="/>
            </p:cNvPr>
            <p:cNvSpPr/>
            <p:nvPr/>
          </p:nvSpPr>
          <p:spPr>
            <a:xfrm>
              <a:off x="495300" y="2209800"/>
              <a:ext cx="2362200" cy="1447800"/>
            </a:xfrm>
            <a:prstGeom prst="roundRect">
              <a:avLst>
                <a:gd name="adj" fmla="val 50000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softEdge rad="317500"/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dirty="0"/>
            </a:p>
          </p:txBody>
        </p:sp>
        <p:sp>
          <p:nvSpPr>
            <p:cNvPr id="53" name="Text Box 12">
              <a:hlinkClick r:id="rId3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482600" y="2551642"/>
              <a:ext cx="2362200" cy="5847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GB" sz="900" b="1" dirty="0">
                  <a:solidFill>
                    <a:schemeClr val="bg1"/>
                  </a:solidFill>
                </a:rPr>
                <a:t>CENTRE FOR BASIC SPACE SCIENCE (CBSS), NSUKKA</a:t>
              </a:r>
            </a:p>
          </p:txBody>
        </p:sp>
      </p:grpSp>
      <p:grpSp>
        <p:nvGrpSpPr>
          <p:cNvPr id="4" name="Group 26"/>
          <p:cNvGrpSpPr>
            <a:grpSpLocks/>
          </p:cNvGrpSpPr>
          <p:nvPr/>
        </p:nvGrpSpPr>
        <p:grpSpPr bwMode="auto">
          <a:xfrm>
            <a:off x="7086600" y="2962871"/>
            <a:ext cx="1828800" cy="914400"/>
            <a:chOff x="482600" y="2209800"/>
            <a:chExt cx="2374900" cy="1447800"/>
          </a:xfrm>
        </p:grpSpPr>
        <p:sp>
          <p:nvSpPr>
            <p:cNvPr id="59" name="Rounded Rectangle 58">
              <a:hlinkClick r:id="rId3" action="ppaction://hlinkpres?slideindex=1&amp;slidetitle="/>
            </p:cNvPr>
            <p:cNvSpPr/>
            <p:nvPr/>
          </p:nvSpPr>
          <p:spPr>
            <a:xfrm>
              <a:off x="495300" y="2209800"/>
              <a:ext cx="2362200" cy="1447800"/>
            </a:xfrm>
            <a:prstGeom prst="roundRect">
              <a:avLst>
                <a:gd name="adj" fmla="val 50000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softEdge rad="317500"/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dirty="0"/>
            </a:p>
          </p:txBody>
        </p:sp>
        <p:sp>
          <p:nvSpPr>
            <p:cNvPr id="60" name="Text Box 12">
              <a:hlinkClick r:id="rId3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482600" y="2330450"/>
              <a:ext cx="2362200" cy="8040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GB" sz="900" b="1" dirty="0">
                  <a:solidFill>
                    <a:schemeClr val="bg1"/>
                  </a:solidFill>
                </a:rPr>
                <a:t>CENTRE FOR SATELLITE TECHNOLOGY DEVELOPMENT (CSTD),  ABUJA</a:t>
              </a:r>
            </a:p>
          </p:txBody>
        </p:sp>
      </p:grpSp>
      <p:grpSp>
        <p:nvGrpSpPr>
          <p:cNvPr id="5" name="Group 26"/>
          <p:cNvGrpSpPr>
            <a:grpSpLocks/>
          </p:cNvGrpSpPr>
          <p:nvPr/>
        </p:nvGrpSpPr>
        <p:grpSpPr bwMode="auto">
          <a:xfrm>
            <a:off x="7162800" y="5020272"/>
            <a:ext cx="1828800" cy="937231"/>
            <a:chOff x="482600" y="2209800"/>
            <a:chExt cx="2374900" cy="1483951"/>
          </a:xfrm>
        </p:grpSpPr>
        <p:sp>
          <p:nvSpPr>
            <p:cNvPr id="63" name="Rounded Rectangle 62">
              <a:hlinkClick r:id="rId3" action="ppaction://hlinkpres?slideindex=1&amp;slidetitle="/>
            </p:cNvPr>
            <p:cNvSpPr/>
            <p:nvPr/>
          </p:nvSpPr>
          <p:spPr>
            <a:xfrm>
              <a:off x="495300" y="2209800"/>
              <a:ext cx="2362200" cy="1447800"/>
            </a:xfrm>
            <a:prstGeom prst="roundRect">
              <a:avLst>
                <a:gd name="adj" fmla="val 50000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softEdge rad="317500"/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dirty="0"/>
            </a:p>
          </p:txBody>
        </p:sp>
        <p:sp>
          <p:nvSpPr>
            <p:cNvPr id="64" name="Text Box 12">
              <a:hlinkClick r:id="rId3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482600" y="2451102"/>
              <a:ext cx="2362200" cy="12426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GB" sz="900" b="1" dirty="0">
                  <a:solidFill>
                    <a:schemeClr val="bg1"/>
                  </a:solidFill>
                </a:rPr>
                <a:t>NATIONAL CENTRE </a:t>
              </a:r>
            </a:p>
            <a:p>
              <a:pPr algn="ctr">
                <a:spcBef>
                  <a:spcPct val="50000"/>
                </a:spcBef>
                <a:defRPr/>
              </a:pPr>
              <a:r>
                <a:rPr lang="en-GB" sz="900" b="1" dirty="0">
                  <a:solidFill>
                    <a:schemeClr val="bg1"/>
                  </a:solidFill>
                </a:rPr>
                <a:t>FOR REMOTE SENSING (NCRS), JOS</a:t>
              </a:r>
            </a:p>
            <a:p>
              <a:pPr algn="ctr">
                <a:spcBef>
                  <a:spcPct val="50000"/>
                </a:spcBef>
                <a:defRPr/>
              </a:pPr>
              <a:endParaRPr lang="en-GB" sz="900" b="1" dirty="0">
                <a:solidFill>
                  <a:schemeClr val="bg1"/>
                </a:solidFill>
                <a:cs typeface="+mn-cs"/>
              </a:endParaRPr>
            </a:p>
          </p:txBody>
        </p:sp>
      </p:grpSp>
      <p:grpSp>
        <p:nvGrpSpPr>
          <p:cNvPr id="6" name="Group 26"/>
          <p:cNvGrpSpPr>
            <a:grpSpLocks/>
          </p:cNvGrpSpPr>
          <p:nvPr/>
        </p:nvGrpSpPr>
        <p:grpSpPr bwMode="auto">
          <a:xfrm>
            <a:off x="4572000" y="5858471"/>
            <a:ext cx="1828800" cy="914401"/>
            <a:chOff x="482600" y="2209800"/>
            <a:chExt cx="2374900" cy="1447800"/>
          </a:xfrm>
        </p:grpSpPr>
        <p:sp>
          <p:nvSpPr>
            <p:cNvPr id="70" name="Rounded Rectangle 69">
              <a:hlinkClick r:id="rId3" action="ppaction://hlinkpres?slideindex=1&amp;slidetitle="/>
            </p:cNvPr>
            <p:cNvSpPr/>
            <p:nvPr/>
          </p:nvSpPr>
          <p:spPr>
            <a:xfrm>
              <a:off x="495300" y="2209800"/>
              <a:ext cx="2362200" cy="1447800"/>
            </a:xfrm>
            <a:prstGeom prst="roundRect">
              <a:avLst>
                <a:gd name="adj" fmla="val 50000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softEdge rad="317500"/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dirty="0"/>
            </a:p>
          </p:txBody>
        </p:sp>
        <p:sp>
          <p:nvSpPr>
            <p:cNvPr id="71" name="Text Box 12">
              <a:hlinkClick r:id="rId3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482600" y="2451100"/>
              <a:ext cx="2362200" cy="11330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GB" sz="900" b="1" dirty="0">
                  <a:solidFill>
                    <a:schemeClr val="bg1"/>
                  </a:solidFill>
                </a:rPr>
                <a:t>CENTRE FOR SPACE SCIENCE AND TECHNOLOGY EDUCATION (CSSTE), ILE-IFE</a:t>
              </a:r>
            </a:p>
            <a:p>
              <a:pPr algn="ctr">
                <a:spcBef>
                  <a:spcPct val="50000"/>
                </a:spcBef>
                <a:defRPr/>
              </a:pPr>
              <a:endParaRPr lang="en-GB" sz="900" b="1" dirty="0">
                <a:solidFill>
                  <a:schemeClr val="bg1"/>
                </a:solidFill>
                <a:cs typeface="+mn-cs"/>
              </a:endParaRPr>
            </a:p>
          </p:txBody>
        </p:sp>
      </p:grpSp>
      <p:grpSp>
        <p:nvGrpSpPr>
          <p:cNvPr id="7" name="Group 26"/>
          <p:cNvGrpSpPr>
            <a:grpSpLocks/>
          </p:cNvGrpSpPr>
          <p:nvPr/>
        </p:nvGrpSpPr>
        <p:grpSpPr bwMode="auto">
          <a:xfrm>
            <a:off x="1676400" y="5629871"/>
            <a:ext cx="2057400" cy="914401"/>
            <a:chOff x="284692" y="2209800"/>
            <a:chExt cx="2671762" cy="1447800"/>
          </a:xfrm>
        </p:grpSpPr>
        <p:sp>
          <p:nvSpPr>
            <p:cNvPr id="75" name="Rounded Rectangle 74">
              <a:hlinkClick r:id="rId3" action="ppaction://hlinkpres?slideindex=1&amp;slidetitle="/>
            </p:cNvPr>
            <p:cNvSpPr/>
            <p:nvPr/>
          </p:nvSpPr>
          <p:spPr>
            <a:xfrm>
              <a:off x="495300" y="2209800"/>
              <a:ext cx="2362200" cy="1447800"/>
            </a:xfrm>
            <a:prstGeom prst="roundRect">
              <a:avLst>
                <a:gd name="adj" fmla="val 50000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softEdge rad="317500"/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dirty="0"/>
            </a:p>
          </p:txBody>
        </p:sp>
        <p:sp>
          <p:nvSpPr>
            <p:cNvPr id="76" name="Text Box 12">
              <a:hlinkClick r:id="rId3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284692" y="2451100"/>
              <a:ext cx="2671762" cy="9137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GB" sz="900" b="1" dirty="0">
                  <a:solidFill>
                    <a:schemeClr val="bg1"/>
                  </a:solidFill>
                </a:rPr>
                <a:t>CENTRE FOR SPACE TRANSPORTATION AND PROPULSION (CSTP), EPE</a:t>
              </a:r>
            </a:p>
            <a:p>
              <a:pPr algn="ctr">
                <a:spcBef>
                  <a:spcPct val="50000"/>
                </a:spcBef>
                <a:defRPr/>
              </a:pPr>
              <a:endParaRPr lang="en-GB" sz="900" b="1" dirty="0">
                <a:solidFill>
                  <a:schemeClr val="bg1"/>
                </a:solidFill>
                <a:cs typeface="+mn-cs"/>
              </a:endParaRPr>
            </a:p>
          </p:txBody>
        </p:sp>
      </p:grpSp>
      <p:grpSp>
        <p:nvGrpSpPr>
          <p:cNvPr id="8" name="Group 26"/>
          <p:cNvGrpSpPr>
            <a:grpSpLocks/>
          </p:cNvGrpSpPr>
          <p:nvPr/>
        </p:nvGrpSpPr>
        <p:grpSpPr bwMode="auto">
          <a:xfrm>
            <a:off x="2667000" y="1591271"/>
            <a:ext cx="1828800" cy="914400"/>
            <a:chOff x="482600" y="2209800"/>
            <a:chExt cx="2374900" cy="1447800"/>
          </a:xfrm>
          <a:solidFill>
            <a:srgbClr val="004A00"/>
          </a:solidFill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78" name="Rounded Rectangle 77">
              <a:hlinkClick r:id="rId3" action="ppaction://hlinkpres?slideindex=1&amp;slidetitle="/>
            </p:cNvPr>
            <p:cNvSpPr/>
            <p:nvPr/>
          </p:nvSpPr>
          <p:spPr>
            <a:xfrm>
              <a:off x="495300" y="2209800"/>
              <a:ext cx="2362200" cy="1447800"/>
            </a:xfrm>
            <a:prstGeom prst="roundRect">
              <a:avLst>
                <a:gd name="adj" fmla="val 50000"/>
              </a:avLst>
            </a:prstGeom>
            <a:grpFill/>
            <a:ln>
              <a:solidFill>
                <a:srgbClr val="008000"/>
              </a:solidFill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sz="1000" dirty="0"/>
            </a:p>
          </p:txBody>
        </p:sp>
        <p:sp>
          <p:nvSpPr>
            <p:cNvPr id="79" name="Text Box 12">
              <a:hlinkClick r:id="rId3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482600" y="2551642"/>
              <a:ext cx="2362200" cy="633508"/>
            </a:xfrm>
            <a:prstGeom prst="rect">
              <a:avLst/>
            </a:prstGeom>
            <a:grpFill/>
            <a:ln>
              <a:solidFill>
                <a:srgbClr val="008000"/>
              </a:solidFill>
              <a:headEnd/>
              <a:tailEnd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GB" sz="1000" b="1" dirty="0">
                  <a:solidFill>
                    <a:schemeClr val="bg1"/>
                  </a:solidFill>
                  <a:cs typeface="+mn-cs"/>
                </a:rPr>
                <a:t>CENTRE FOR ATMOSPHERIC RESEARCH (CAR), ANYIGBA</a:t>
              </a:r>
            </a:p>
          </p:txBody>
        </p:sp>
      </p:grpSp>
      <p:grpSp>
        <p:nvGrpSpPr>
          <p:cNvPr id="9" name="Group 26"/>
          <p:cNvGrpSpPr>
            <a:grpSpLocks/>
          </p:cNvGrpSpPr>
          <p:nvPr/>
        </p:nvGrpSpPr>
        <p:grpSpPr bwMode="auto">
          <a:xfrm>
            <a:off x="5562600" y="1667471"/>
            <a:ext cx="1828800" cy="914400"/>
            <a:chOff x="482600" y="2209800"/>
            <a:chExt cx="2374900" cy="1447800"/>
          </a:xfrm>
        </p:grpSpPr>
        <p:sp>
          <p:nvSpPr>
            <p:cNvPr id="82" name="Rounded Rectangle 81">
              <a:hlinkClick r:id="rId3" action="ppaction://hlinkpres?slideindex=1&amp;slidetitle="/>
            </p:cNvPr>
            <p:cNvSpPr/>
            <p:nvPr/>
          </p:nvSpPr>
          <p:spPr>
            <a:xfrm>
              <a:off x="495300" y="2209800"/>
              <a:ext cx="2362200" cy="1447800"/>
            </a:xfrm>
            <a:prstGeom prst="roundRect">
              <a:avLst>
                <a:gd name="adj" fmla="val 50000"/>
              </a:avLst>
            </a:pr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dirty="0"/>
            </a:p>
          </p:txBody>
        </p:sp>
        <p:sp>
          <p:nvSpPr>
            <p:cNvPr id="83" name="Text Box 12">
              <a:hlinkClick r:id="rId3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482600" y="2551642"/>
              <a:ext cx="2362200" cy="584776"/>
            </a:xfrm>
            <a:prstGeom prst="rect">
              <a:avLst/>
            </a:prstGeom>
            <a:ln>
              <a:headEnd/>
              <a:tailEnd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GB" sz="900" b="1" dirty="0">
                  <a:solidFill>
                    <a:schemeClr val="bg1"/>
                  </a:solidFill>
                  <a:cs typeface="+mn-cs"/>
                </a:rPr>
                <a:t>GEOAPPS PLUS LTD, </a:t>
              </a:r>
              <a:br>
                <a:rPr lang="en-GB" sz="900" b="1" dirty="0">
                  <a:solidFill>
                    <a:schemeClr val="bg1"/>
                  </a:solidFill>
                  <a:cs typeface="+mn-cs"/>
                </a:rPr>
              </a:br>
              <a:r>
                <a:rPr lang="en-GB" sz="900" b="1" dirty="0">
                  <a:solidFill>
                    <a:schemeClr val="bg1"/>
                  </a:solidFill>
                  <a:cs typeface="+mn-cs"/>
                </a:rPr>
                <a:t>ABUJA</a:t>
              </a:r>
            </a:p>
          </p:txBody>
        </p:sp>
      </p:grpSp>
      <p:sp>
        <p:nvSpPr>
          <p:cNvPr id="33" name="Title 3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ctr"/>
            <a:r>
              <a:rPr lang="en-US" sz="4400" kern="0" dirty="0">
                <a:solidFill>
                  <a:schemeClr val="tx1"/>
                </a:solidFill>
              </a:rPr>
              <a:t>NASRDA AND ITS CENTRES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34" name="Picture 1" descr="NASRDA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43400" y="3530601"/>
            <a:ext cx="1093584" cy="128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6629400" y="6375400"/>
            <a:ext cx="2667000" cy="365125"/>
          </a:xfrm>
        </p:spPr>
        <p:txBody>
          <a:bodyPr/>
          <a:lstStyle/>
          <a:p>
            <a:fld id="{4046D221-7D9C-E540-AB32-C1F8F7572923}" type="datetime1">
              <a:rPr lang="en-US" smtClean="0"/>
              <a:t>9/10/2019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>
          <a:xfrm>
            <a:off x="152401" y="6478630"/>
            <a:ext cx="5421083" cy="365125"/>
          </a:xfrm>
        </p:spPr>
        <p:txBody>
          <a:bodyPr/>
          <a:lstStyle/>
          <a:p>
            <a:r>
              <a:rPr lang="en-US" dirty="0" err="1"/>
              <a:t>www.carnasrda.com</a:t>
            </a: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A3F7CB7D-F184-43C7-B6FD-03D728E1BBFF}" type="slidenum">
              <a:rPr lang="en-US" smtClean="0">
                <a:solidFill>
                  <a:srgbClr val="FFFFFF"/>
                </a:solidFill>
              </a:rPr>
              <a:pPr/>
              <a:t>3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120396"/>
      </p:ext>
    </p:extLst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Grp="1"/>
          </p:cNvSpPr>
          <p:nvPr>
            <p:ph type="title"/>
          </p:nvPr>
        </p:nvSpPr>
        <p:spPr>
          <a:xfrm>
            <a:off x="457200" y="3316132"/>
            <a:ext cx="8494713" cy="1362075"/>
          </a:xfrm>
        </p:spPr>
        <p:txBody>
          <a:bodyPr>
            <a:normAutofit/>
          </a:bodyPr>
          <a:lstStyle/>
          <a:p>
            <a:pPr algn="r"/>
            <a:r>
              <a:rPr lang="en-US" dirty="0"/>
              <a:t>Center for Atmospheric Research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C3E80-8BB9-E841-8FA8-DF2764E308BF}" type="datetime1">
              <a:rPr lang="en-US" smtClean="0"/>
              <a:t>9/10/2019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www.carnasrda.com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8F82E0A0-C266-4798-8C8F-B9F91E9DA37E}" type="slidenum">
              <a:rPr lang="en-US" sz="2400" b="1" smtClean="0">
                <a:solidFill>
                  <a:srgbClr val="FFFFFF"/>
                </a:solidFill>
              </a:rPr>
              <a:pPr algn="ctr"/>
              <a:t>4</a:t>
            </a:fld>
            <a:endParaRPr lang="en-US" sz="2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32896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ext Box 1" descr="Footer Placeholder 4"/>
          <p:cNvSpPr txBox="1">
            <a:spLocks/>
          </p:cNvSpPr>
          <p:nvPr/>
        </p:nvSpPr>
        <p:spPr bwMode="auto">
          <a:xfrm>
            <a:off x="3124200" y="6403975"/>
            <a:ext cx="2895600" cy="268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5720" rIns="45720" anchor="ctr">
            <a:spAutoFit/>
          </a:bodyPr>
          <a:lstStyle/>
          <a:p>
            <a:pPr algn="ctr" eaLnBrk="1">
              <a:defRPr/>
            </a:pPr>
            <a:r>
              <a:rPr lang="x-none" altLang="x-none" sz="1200">
                <a:solidFill>
                  <a:srgbClr val="888888"/>
                </a:solidFill>
              </a:rPr>
              <a:t>www.carnasrda.com</a:t>
            </a:r>
          </a:p>
        </p:txBody>
      </p:sp>
      <p:sp>
        <p:nvSpPr>
          <p:cNvPr id="8194" name="Rectangle 2" descr="Title 1"/>
          <p:cNvSpPr>
            <a:spLocks noGrp="1" noChangeArrowheads="1"/>
          </p:cNvSpPr>
          <p:nvPr>
            <p:ph type="title"/>
          </p:nvPr>
        </p:nvSpPr>
        <p:spPr>
          <a:xfrm>
            <a:off x="457200" y="35314"/>
            <a:ext cx="8686800" cy="892175"/>
          </a:xfrm>
          <a:solidFill>
            <a:schemeClr val="accent2"/>
          </a:solidFill>
        </p:spPr>
        <p:txBody>
          <a:bodyPr/>
          <a:lstStyle/>
          <a:p>
            <a:pPr defTabSz="438150" eaLnBrk="1">
              <a:defRPr/>
            </a:pPr>
            <a:r>
              <a:rPr lang="x-none" altLang="x-none" sz="4200" b="1">
                <a:solidFill>
                  <a:srgbClr val="FFFFFF"/>
                </a:solidFill>
              </a:rPr>
              <a:t>Centre</a:t>
            </a:r>
            <a:r>
              <a:rPr lang="x-none" altLang="x-none" sz="4200" b="1"/>
              <a:t> </a:t>
            </a:r>
            <a:r>
              <a:rPr lang="x-none" altLang="x-none" sz="4200" b="1">
                <a:solidFill>
                  <a:srgbClr val="FFFFFF"/>
                </a:solidFill>
              </a:rPr>
              <a:t>for Atmospheric Research</a:t>
            </a:r>
          </a:p>
        </p:txBody>
      </p:sp>
      <p:sp>
        <p:nvSpPr>
          <p:cNvPr id="8195" name="Text Box 3" descr="Date Placeholder 3"/>
          <p:cNvSpPr txBox="1">
            <a:spLocks/>
          </p:cNvSpPr>
          <p:nvPr/>
        </p:nvSpPr>
        <p:spPr bwMode="auto">
          <a:xfrm>
            <a:off x="457200" y="6403975"/>
            <a:ext cx="2133600" cy="268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5720" rIns="45720" anchor="ctr">
            <a:spAutoFit/>
          </a:bodyPr>
          <a:lstStyle/>
          <a:p>
            <a:pPr eaLnBrk="1">
              <a:defRPr/>
            </a:pPr>
            <a:r>
              <a:rPr lang="x-none" altLang="x-none" sz="1200">
                <a:solidFill>
                  <a:srgbClr val="888888"/>
                </a:solidFill>
              </a:rPr>
              <a:t>14/09/2017</a:t>
            </a:r>
          </a:p>
        </p:txBody>
      </p:sp>
      <p:pic>
        <p:nvPicPr>
          <p:cNvPr id="8196" name="Picture 4" descr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46150"/>
            <a:ext cx="9144000" cy="4820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8197" name="Rectangle 5" descr="Content Placeholder 2"/>
          <p:cNvSpPr>
            <a:spLocks noGrp="1" noChangeArrowheads="1"/>
          </p:cNvSpPr>
          <p:nvPr>
            <p:ph type="body" sz="quarter" idx="1"/>
          </p:nvPr>
        </p:nvSpPr>
        <p:spPr>
          <a:xfrm>
            <a:off x="1212980" y="946150"/>
            <a:ext cx="7586516" cy="1987550"/>
          </a:xfrm>
        </p:spPr>
        <p:txBody>
          <a:bodyPr>
            <a:normAutofit fontScale="77500" lnSpcReduction="20000"/>
          </a:bodyPr>
          <a:lstStyle/>
          <a:p>
            <a:pPr marL="0" indent="0" defTabSz="452438" eaLnBrk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SzTx/>
              <a:buFont typeface="Arial" charset="0"/>
              <a:buNone/>
            </a:pPr>
            <a:r>
              <a:rPr lang="x-none" altLang="x-none" sz="3600" b="1" dirty="0">
                <a:solidFill>
                  <a:srgbClr val="FF0000"/>
                </a:solidFill>
              </a:rPr>
              <a:t>• Established in January 2013</a:t>
            </a:r>
            <a:endParaRPr lang="x-none" altLang="x-none" sz="2300" b="1" dirty="0">
              <a:solidFill>
                <a:srgbClr val="FF0000"/>
              </a:solidFill>
            </a:endParaRPr>
          </a:p>
          <a:p>
            <a:pPr marL="0" indent="0" defTabSz="452438" eaLnBrk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SzTx/>
              <a:buFont typeface="Arial" charset="0"/>
              <a:buNone/>
            </a:pPr>
            <a:r>
              <a:rPr lang="x-none" altLang="x-none" sz="3600" b="1" dirty="0">
                <a:solidFill>
                  <a:srgbClr val="FF0000"/>
                </a:solidFill>
              </a:rPr>
              <a:t>• Located at Anyigba, Kogi State, Nigeria</a:t>
            </a:r>
            <a:endParaRPr lang="en-US" altLang="x-none" sz="3600" b="1" dirty="0">
              <a:solidFill>
                <a:srgbClr val="FF0000"/>
              </a:solidFill>
            </a:endParaRPr>
          </a:p>
          <a:p>
            <a:pPr defTabSz="452438" eaLnBrk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SzTx/>
              <a:buFont typeface="Wingdings" charset="2"/>
              <a:buChar char="§"/>
            </a:pPr>
            <a:r>
              <a:rPr lang="en-US" altLang="x-none" sz="3600" b="1" dirty="0">
                <a:solidFill>
                  <a:srgbClr val="FF0000"/>
                </a:solidFill>
              </a:rPr>
              <a:t>Office building and Engineering workshops commissioned on 23</a:t>
            </a:r>
            <a:r>
              <a:rPr lang="en-US" altLang="x-none" sz="3600" b="1" baseline="30000" dirty="0">
                <a:solidFill>
                  <a:srgbClr val="FF0000"/>
                </a:solidFill>
              </a:rPr>
              <a:t>rd</a:t>
            </a:r>
            <a:r>
              <a:rPr lang="en-US" altLang="x-none" sz="3600" b="1" dirty="0">
                <a:solidFill>
                  <a:srgbClr val="FF0000"/>
                </a:solidFill>
              </a:rPr>
              <a:t> April 2018</a:t>
            </a:r>
            <a:endParaRPr lang="x-none" altLang="x-none" sz="3600" b="1" dirty="0">
              <a:solidFill>
                <a:srgbClr val="FF0000"/>
              </a:solidFill>
            </a:endParaRPr>
          </a:p>
        </p:txBody>
      </p:sp>
      <p:pic>
        <p:nvPicPr>
          <p:cNvPr id="8198" name="Picture 6" descr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3962400"/>
            <a:ext cx="1673225" cy="544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8199" name="Text Box 7"/>
          <p:cNvSpPr txBox="1">
            <a:spLocks/>
          </p:cNvSpPr>
          <p:nvPr/>
        </p:nvSpPr>
        <p:spPr bwMode="auto">
          <a:xfrm>
            <a:off x="8502650" y="6403975"/>
            <a:ext cx="182563" cy="268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45720" rIns="45720" anchor="ctr">
            <a:spAutoFit/>
          </a:bodyPr>
          <a:lstStyle>
            <a:lvl1pPr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9pPr>
          </a:lstStyle>
          <a:p>
            <a:pPr algn="r" eaLnBrk="1"/>
            <a:fld id="{D7B18C6A-8B10-7A4D-A1A4-877F9E15C54B}" type="slidenum">
              <a:rPr lang="x-none" altLang="x-none" sz="1200">
                <a:solidFill>
                  <a:srgbClr val="888888"/>
                </a:solidFill>
              </a:rPr>
              <a:pPr algn="r" eaLnBrk="1"/>
              <a:t>5</a:t>
            </a:fld>
            <a:endParaRPr lang="x-none" altLang="x-none" sz="1200">
              <a:solidFill>
                <a:srgbClr val="888888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84B40F-D5DB-684F-B45E-449FF26C0600}" type="slidenum">
              <a:rPr lang="x-none" altLang="x-none" smtClean="0"/>
              <a:pPr/>
              <a:t>5</a:t>
            </a:fld>
            <a:endParaRPr lang="x-none" alt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E24D7-10F7-FB4B-8BF7-8821B7BB2CEF}" type="datetime1">
              <a:rPr lang="en-US" smtClean="0"/>
              <a:t>9/10/2019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www.carnasrda.com</a:t>
            </a:r>
          </a:p>
        </p:txBody>
      </p:sp>
    </p:spTree>
    <p:extLst>
      <p:ext uri="{BB962C8B-B14F-4D97-AF65-F5344CB8AC3E}">
        <p14:creationId xmlns:p14="http://schemas.microsoft.com/office/powerpoint/2010/main" val="8388111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6553200" cy="1137920"/>
          </a:xfrm>
        </p:spPr>
        <p:txBody>
          <a:bodyPr>
            <a:normAutofit fontScale="90000"/>
          </a:bodyPr>
          <a:lstStyle/>
          <a:p>
            <a:pPr algn="r"/>
            <a:r>
              <a:rPr lang="en-US" dirty="0"/>
              <a:t>Center for Atmospheric Research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152400" y="1518920"/>
            <a:ext cx="6781800" cy="5156200"/>
          </a:xfrm>
          <a:prstGeom prst="rect">
            <a:avLst/>
          </a:prstGeom>
        </p:spPr>
        <p:txBody>
          <a:bodyPr anchor="ctr">
            <a:normAutofit fontScale="92500" lnSpcReduction="10000"/>
          </a:bodyPr>
          <a:lstStyle/>
          <a:p>
            <a:pPr marL="274320" lvl="1">
              <a:lnSpc>
                <a:spcPct val="110000"/>
              </a:lnSpc>
              <a:spcAft>
                <a:spcPts val="600"/>
              </a:spcAft>
            </a:pPr>
            <a:r>
              <a:rPr lang="en-US" dirty="0"/>
              <a:t>A world class research and development center of NASRDA committed to </a:t>
            </a:r>
            <a:r>
              <a:rPr lang="en-US" dirty="0">
                <a:solidFill>
                  <a:srgbClr val="FF0000"/>
                </a:solidFill>
              </a:rPr>
              <a:t>research and capacity building </a:t>
            </a:r>
            <a:r>
              <a:rPr lang="en-US" dirty="0"/>
              <a:t>in the </a:t>
            </a:r>
            <a:r>
              <a:rPr lang="en-US" dirty="0">
                <a:solidFill>
                  <a:srgbClr val="FF0000"/>
                </a:solidFill>
              </a:rPr>
              <a:t>atmospheric and related sciences</a:t>
            </a:r>
          </a:p>
          <a:p>
            <a:pPr marL="274320" lvl="1">
              <a:lnSpc>
                <a:spcPct val="110000"/>
              </a:lnSpc>
              <a:spcAft>
                <a:spcPts val="600"/>
              </a:spcAft>
            </a:pPr>
            <a:r>
              <a:rPr lang="en-US" dirty="0"/>
              <a:t>dedicated to understanding the </a:t>
            </a:r>
            <a:r>
              <a:rPr lang="en-US" dirty="0">
                <a:solidFill>
                  <a:srgbClr val="FF0000"/>
                </a:solidFill>
              </a:rPr>
              <a:t>atmosphere</a:t>
            </a:r>
            <a:r>
              <a:rPr lang="en-US" dirty="0"/>
              <a:t>—the air around us—and </a:t>
            </a:r>
            <a:r>
              <a:rPr lang="en-US" dirty="0">
                <a:solidFill>
                  <a:srgbClr val="FF0000"/>
                </a:solidFill>
              </a:rPr>
              <a:t>the interconnected processes </a:t>
            </a:r>
            <a:r>
              <a:rPr lang="en-US" dirty="0"/>
              <a:t>that make up the Earth system, </a:t>
            </a:r>
            <a:r>
              <a:rPr lang="en-US" dirty="0">
                <a:solidFill>
                  <a:srgbClr val="FF0000"/>
                </a:solidFill>
              </a:rPr>
              <a:t>from the ocean floor through the ionosphere to the Sun's core</a:t>
            </a:r>
          </a:p>
          <a:p>
            <a:pPr marL="274320" lvl="1">
              <a:lnSpc>
                <a:spcPct val="110000"/>
              </a:lnSpc>
              <a:spcAft>
                <a:spcPts val="600"/>
              </a:spcAft>
            </a:pPr>
            <a:r>
              <a:rPr lang="en-US" dirty="0"/>
              <a:t>provides </a:t>
            </a:r>
            <a:r>
              <a:rPr lang="en-US" dirty="0">
                <a:solidFill>
                  <a:srgbClr val="FF0000"/>
                </a:solidFill>
              </a:rPr>
              <a:t>research facilities </a:t>
            </a:r>
            <a:r>
              <a:rPr lang="en-US" dirty="0"/>
              <a:t>and </a:t>
            </a:r>
            <a:r>
              <a:rPr lang="en-US" dirty="0">
                <a:solidFill>
                  <a:srgbClr val="FF0000"/>
                </a:solidFill>
              </a:rPr>
              <a:t>services</a:t>
            </a:r>
            <a:r>
              <a:rPr lang="en-US" dirty="0"/>
              <a:t> for the atmospheric and Earth sciences community</a:t>
            </a:r>
          </a:p>
        </p:txBody>
      </p:sp>
      <p:graphicFrame>
        <p:nvGraphicFramePr>
          <p:cNvPr id="2050" name="Object 4"/>
          <p:cNvGraphicFramePr>
            <a:graphicFrameLocks noChangeAspect="1"/>
          </p:cNvGraphicFramePr>
          <p:nvPr/>
        </p:nvGraphicFramePr>
        <p:xfrm>
          <a:off x="7239000" y="0"/>
          <a:ext cx="1711354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Bitmap Image" r:id="rId4" imgW="1666667" imgH="8888066" progId="PBrush">
                  <p:embed/>
                </p:oleObj>
              </mc:Choice>
              <mc:Fallback>
                <p:oleObj name="Bitmap Image" r:id="rId4" imgW="1666667" imgH="8888066" progId="PBrush">
                  <p:embed/>
                  <p:pic>
                    <p:nvPicPr>
                      <p:cNvPr id="205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9000" y="0"/>
                        <a:ext cx="1711354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1703618" y="6492875"/>
            <a:ext cx="5421083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www.carnasrda.com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4294967295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/>
          <a:lstStyle/>
          <a:p>
            <a:fld id="{BA858FA3-A082-774B-A589-A95E323F56A9}" type="datetime1">
              <a:rPr lang="en-US" smtClean="0"/>
              <a:t>9/10/2019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0" y="1498010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pPr algn="ctr"/>
            <a:fld id="{8F82E0A0-C266-4798-8C8F-B9F91E9DA37E}" type="slidenum">
              <a:rPr lang="en-US" sz="1400" b="1" smtClean="0">
                <a:solidFill>
                  <a:srgbClr val="FFFFFF"/>
                </a:solidFill>
              </a:rPr>
              <a:pPr algn="ctr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1911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i="1" dirty="0"/>
              <a:t>Mission Statement</a:t>
            </a:r>
            <a:endParaRPr lang="en-US" sz="44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152400" y="1687876"/>
            <a:ext cx="8839200" cy="5170124"/>
          </a:xfrm>
        </p:spPr>
        <p:txBody>
          <a:bodyPr>
            <a:normAutofit fontScale="92500" lnSpcReduction="10000"/>
          </a:bodyPr>
          <a:lstStyle/>
          <a:p>
            <a:pPr>
              <a:spcAft>
                <a:spcPts val="1200"/>
              </a:spcAft>
            </a:pPr>
            <a:r>
              <a:rPr lang="en-US" dirty="0"/>
              <a:t>To </a:t>
            </a:r>
            <a:r>
              <a:rPr lang="en-US" dirty="0">
                <a:solidFill>
                  <a:srgbClr val="FF0000"/>
                </a:solidFill>
              </a:rPr>
              <a:t>understand the behavior of the entire spectrum of the Earth’s atmosphere </a:t>
            </a:r>
            <a:r>
              <a:rPr lang="en-US" dirty="0"/>
              <a:t>and related physical, biological, and social systems;</a:t>
            </a:r>
          </a:p>
          <a:p>
            <a:pPr>
              <a:spcAft>
                <a:spcPts val="1200"/>
              </a:spcAft>
            </a:pPr>
            <a:r>
              <a:rPr lang="en-US" dirty="0"/>
              <a:t>To promote </a:t>
            </a:r>
            <a:r>
              <a:rPr lang="en-US" dirty="0">
                <a:solidFill>
                  <a:srgbClr val="FF0000"/>
                </a:solidFill>
              </a:rPr>
              <a:t>capacity development in relevant atmospheric sciences </a:t>
            </a:r>
            <a:r>
              <a:rPr lang="en-US" dirty="0"/>
              <a:t>as a way of </a:t>
            </a:r>
            <a:r>
              <a:rPr lang="en-US" dirty="0">
                <a:solidFill>
                  <a:srgbClr val="FF0000"/>
                </a:solidFill>
              </a:rPr>
              <a:t>facilitating international competitiveness </a:t>
            </a:r>
            <a:r>
              <a:rPr lang="en-US" dirty="0"/>
              <a:t>in research being conducted by atmospheric scientists; and </a:t>
            </a:r>
          </a:p>
          <a:p>
            <a:pPr>
              <a:spcAft>
                <a:spcPts val="1200"/>
              </a:spcAft>
            </a:pPr>
            <a:r>
              <a:rPr lang="en-US" dirty="0">
                <a:solidFill>
                  <a:srgbClr val="008000"/>
                </a:solidFill>
              </a:rPr>
              <a:t>To disseminate atmospheric data and products to users towards socio-economic development of the Nation</a:t>
            </a:r>
          </a:p>
          <a:p>
            <a:pPr>
              <a:spcAft>
                <a:spcPts val="1200"/>
              </a:spcAft>
            </a:pP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762001" y="6492875"/>
            <a:ext cx="5421083" cy="365125"/>
          </a:xfrm>
        </p:spPr>
        <p:txBody>
          <a:bodyPr/>
          <a:lstStyle/>
          <a:p>
            <a:r>
              <a:rPr lang="en-US" sz="2000" dirty="0"/>
              <a:t>www.carnasrda.com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64136-79CF-5646-9BE4-E6204ECB8AF7}" type="datetime1">
              <a:rPr lang="en-US" smtClean="0"/>
              <a:t>9/10/2019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 algn="ctr"/>
            <a:fld id="{8F82E0A0-C266-4798-8C8F-B9F91E9DA37E}" type="slidenum">
              <a:rPr lang="en-US" sz="1400" b="1" smtClean="0">
                <a:solidFill>
                  <a:srgbClr val="FFFFFF"/>
                </a:solidFill>
              </a:rPr>
              <a:pPr algn="ctr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93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381000"/>
          </a:xfrm>
        </p:spPr>
        <p:txBody>
          <a:bodyPr>
            <a:normAutofit fontScale="90000"/>
          </a:bodyPr>
          <a:lstStyle/>
          <a:p>
            <a:r>
              <a:rPr lang="en-US"/>
              <a:t>Mandates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650" y="1520515"/>
            <a:ext cx="9023350" cy="5016500"/>
          </a:xfrm>
        </p:spPr>
        <p:txBody>
          <a:bodyPr>
            <a:noAutofit/>
          </a:bodyPr>
          <a:lstStyle/>
          <a:p>
            <a:pPr lvl="0">
              <a:lnSpc>
                <a:spcPct val="120000"/>
              </a:lnSpc>
              <a:spcAft>
                <a:spcPts val="600"/>
              </a:spcAft>
            </a:pPr>
            <a:r>
              <a:rPr lang="en-US" sz="2400" dirty="0"/>
              <a:t>Lower atmosphere</a:t>
            </a:r>
          </a:p>
          <a:p>
            <a:pPr lvl="0">
              <a:lnSpc>
                <a:spcPct val="120000"/>
              </a:lnSpc>
              <a:spcAft>
                <a:spcPts val="600"/>
              </a:spcAft>
            </a:pPr>
            <a:r>
              <a:rPr lang="en-US" sz="2400" dirty="0"/>
              <a:t>Upper Atmosphere (Ionospheric/</a:t>
            </a:r>
            <a:r>
              <a:rPr lang="en-US" sz="2400" dirty="0" err="1"/>
              <a:t>Magnetospheric</a:t>
            </a:r>
            <a:r>
              <a:rPr lang="en-US" sz="2400" dirty="0"/>
              <a:t> physics), </a:t>
            </a:r>
          </a:p>
          <a:p>
            <a:pPr lvl="0">
              <a:lnSpc>
                <a:spcPct val="120000"/>
              </a:lnSpc>
              <a:spcAft>
                <a:spcPts val="600"/>
              </a:spcAft>
            </a:pPr>
            <a:r>
              <a:rPr lang="en-US" sz="2400" dirty="0"/>
              <a:t>Atmospheric chemistry and environmental science</a:t>
            </a:r>
          </a:p>
          <a:p>
            <a:pPr lvl="0">
              <a:lnSpc>
                <a:spcPct val="120000"/>
              </a:lnSpc>
              <a:spcAft>
                <a:spcPts val="600"/>
              </a:spcAft>
            </a:pPr>
            <a:r>
              <a:rPr lang="en-US" sz="2400" dirty="0"/>
              <a:t>Geomagnetism, </a:t>
            </a:r>
          </a:p>
          <a:p>
            <a:pPr lvl="0">
              <a:lnSpc>
                <a:spcPct val="120000"/>
              </a:lnSpc>
              <a:spcAft>
                <a:spcPts val="600"/>
              </a:spcAft>
            </a:pPr>
            <a:r>
              <a:rPr lang="en-US" sz="2400" dirty="0"/>
              <a:t>Environmental research</a:t>
            </a:r>
          </a:p>
          <a:p>
            <a:pPr lvl="0">
              <a:lnSpc>
                <a:spcPct val="120000"/>
              </a:lnSpc>
              <a:spcAft>
                <a:spcPts val="600"/>
              </a:spcAft>
            </a:pPr>
            <a:r>
              <a:rPr lang="en-US" sz="2400" dirty="0"/>
              <a:t>tropospheric and trans-ionospheric radio propagation research</a:t>
            </a:r>
          </a:p>
          <a:p>
            <a:pPr lvl="0">
              <a:lnSpc>
                <a:spcPct val="120000"/>
              </a:lnSpc>
              <a:spcAft>
                <a:spcPts val="600"/>
              </a:spcAft>
            </a:pPr>
            <a:r>
              <a:rPr lang="en-US" sz="2400" dirty="0"/>
              <a:t>Solar physics, Solar Terrestrial Interactions, Space Weather</a:t>
            </a:r>
          </a:p>
          <a:p>
            <a:pPr lvl="0">
              <a:lnSpc>
                <a:spcPct val="120000"/>
              </a:lnSpc>
              <a:spcAft>
                <a:spcPts val="600"/>
              </a:spcAft>
            </a:pPr>
            <a:r>
              <a:rPr lang="en-US" sz="2400" dirty="0"/>
              <a:t>Human space technology Initiative 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sz="2400" dirty="0"/>
              <a:t>Space debris</a:t>
            </a:r>
          </a:p>
        </p:txBody>
      </p:sp>
      <p:sp>
        <p:nvSpPr>
          <p:cNvPr id="4" name="Rectangle 3"/>
          <p:cNvSpPr/>
          <p:nvPr/>
        </p:nvSpPr>
        <p:spPr>
          <a:xfrm>
            <a:off x="120650" y="543867"/>
            <a:ext cx="8902700" cy="95410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/>
              <a:t>The Center for Atmospheric Research is to provide sound education, research and knowledge in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0B23B-559B-3E4C-8E41-20FBA0376B15}" type="datetime1">
              <a:rPr lang="en-US" smtClean="0"/>
              <a:t>9/10/2019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www.carnasrda.com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75E98-0552-0448-A34B-3BD63971525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2453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8"/>
          <p:cNvSpPr txBox="1">
            <a:spLocks/>
          </p:cNvSpPr>
          <p:nvPr/>
        </p:nvSpPr>
        <p:spPr>
          <a:xfrm>
            <a:off x="609600" y="0"/>
            <a:ext cx="8153400" cy="710570"/>
          </a:xfrm>
          <a:prstGeom prst="rect">
            <a:avLst/>
          </a:prstGeom>
        </p:spPr>
        <p:txBody>
          <a:bodyPr vert="horz" anchor="b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Focus Areas</a:t>
            </a:r>
            <a:endParaRPr kumimoji="0" lang="en-US" sz="42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Content Placeholder 5"/>
          <p:cNvSpPr txBox="1">
            <a:spLocks/>
          </p:cNvSpPr>
          <p:nvPr/>
        </p:nvSpPr>
        <p:spPr>
          <a:xfrm>
            <a:off x="483827" y="637030"/>
            <a:ext cx="8404945" cy="622097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20040" marR="0" lvl="0" indent="-32004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600"/>
              </a:spcAft>
              <a:buClr>
                <a:schemeClr val="accent2"/>
              </a:buClr>
              <a:buSzPct val="60000"/>
              <a:buFont typeface="Wingdings"/>
              <a:buChar char=""/>
              <a:tabLst/>
              <a:defRPr/>
            </a:pPr>
            <a:r>
              <a:rPr kumimoji="0" lang="en-US" sz="29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Lower atmosphere: </a:t>
            </a:r>
            <a:r>
              <a:rPr kumimoji="0" lang="en-US" sz="29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micrometeorology, BDL </a:t>
            </a:r>
          </a:p>
          <a:p>
            <a:pPr marL="320040" marR="0" lvl="0" indent="-32004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600"/>
              </a:spcAft>
              <a:buClr>
                <a:schemeClr val="accent2"/>
              </a:buClr>
              <a:buSzPct val="60000"/>
              <a:buFont typeface="Wingdings"/>
              <a:buChar char=""/>
              <a:tabLst/>
              <a:defRPr/>
            </a:pPr>
            <a:r>
              <a:rPr kumimoji="0" lang="en-US" sz="29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Upper Atmosphere:</a:t>
            </a:r>
            <a:r>
              <a:rPr kumimoji="0" lang="en-US" sz="29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3200" dirty="0">
                <a:solidFill>
                  <a:srgbClr val="FF0000"/>
                </a:solidFill>
              </a:rPr>
              <a:t>Ionosphere/magnetosphere </a:t>
            </a:r>
          </a:p>
          <a:p>
            <a:pPr marL="320040" marR="0" lvl="0" indent="-32004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600"/>
              </a:spcAft>
              <a:buClr>
                <a:schemeClr val="accent2"/>
              </a:buClr>
              <a:buSzPct val="60000"/>
              <a:buFont typeface="Wingdings"/>
              <a:buChar char=""/>
              <a:tabLst/>
              <a:defRPr/>
            </a:pPr>
            <a:r>
              <a:rPr kumimoji="0" lang="en-US" sz="29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Solar Terrestrial Physics: </a:t>
            </a:r>
            <a:r>
              <a:rPr lang="en-US" sz="3200" dirty="0">
                <a:solidFill>
                  <a:srgbClr val="FF0000"/>
                </a:solidFill>
              </a:rPr>
              <a:t>Solar physics, Solar Terrestrial Interactions and Space Weather (Sun and heliosphere)</a:t>
            </a:r>
          </a:p>
          <a:p>
            <a:pPr marL="320040" lvl="0" indent="-320040">
              <a:spcBef>
                <a:spcPts val="700"/>
              </a:spcBef>
              <a:spcAft>
                <a:spcPts val="600"/>
              </a:spcAft>
              <a:buClr>
                <a:schemeClr val="accent2"/>
              </a:buClr>
              <a:buSzPct val="60000"/>
              <a:buFont typeface="Wingdings"/>
              <a:buChar char=""/>
            </a:pPr>
            <a:r>
              <a:rPr lang="en-GB" sz="2900" dirty="0"/>
              <a:t>Atmospheric chemistry &amp; environmental research</a:t>
            </a:r>
          </a:p>
          <a:p>
            <a:pPr marL="320040" lvl="0" indent="-320040">
              <a:spcBef>
                <a:spcPts val="700"/>
              </a:spcBef>
              <a:spcAft>
                <a:spcPts val="600"/>
              </a:spcAft>
              <a:buClr>
                <a:schemeClr val="accent2"/>
              </a:buClr>
              <a:buSzPct val="60000"/>
              <a:buFont typeface="Wingdings"/>
              <a:buChar char=""/>
            </a:pPr>
            <a:r>
              <a:rPr lang="en-GB" sz="2900" dirty="0"/>
              <a:t>Space Research Initiative: </a:t>
            </a:r>
            <a:r>
              <a:rPr lang="en-GB" sz="3200" dirty="0">
                <a:solidFill>
                  <a:srgbClr val="FF0000"/>
                </a:solidFill>
              </a:rPr>
              <a:t>Human space technology Initiative – medical geography, Magneto-biology, space experiments as it affect </a:t>
            </a:r>
            <a:r>
              <a:rPr lang="en-GB" sz="3200" dirty="0" err="1">
                <a:solidFill>
                  <a:srgbClr val="FF0000"/>
                </a:solidFill>
              </a:rPr>
              <a:t>agric</a:t>
            </a:r>
            <a:r>
              <a:rPr lang="en-GB" sz="3200" dirty="0">
                <a:solidFill>
                  <a:srgbClr val="FF0000"/>
                </a:solidFill>
              </a:rPr>
              <a:t>, medicine, vaccine development </a:t>
            </a:r>
            <a:r>
              <a:rPr lang="en-GB" sz="3200" dirty="0" err="1">
                <a:solidFill>
                  <a:srgbClr val="FF0000"/>
                </a:solidFill>
              </a:rPr>
              <a:t>etc</a:t>
            </a:r>
            <a:r>
              <a:rPr lang="en-GB" sz="3200" dirty="0">
                <a:solidFill>
                  <a:srgbClr val="FF0000"/>
                </a:solidFill>
              </a:rPr>
              <a:t>, space debris</a:t>
            </a:r>
            <a:endParaRPr kumimoji="0" lang="en-US" sz="2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20040" marR="0" lvl="0" indent="-32004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600"/>
              </a:spcAft>
              <a:buClr>
                <a:schemeClr val="accent2"/>
              </a:buClr>
              <a:buSzPct val="60000"/>
              <a:buFont typeface="Wingdings"/>
              <a:buChar char=""/>
              <a:tabLst/>
              <a:defRPr/>
            </a:pPr>
            <a:endParaRPr kumimoji="0" lang="en-US" sz="2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4294967295"/>
          </p:nvPr>
        </p:nvSpPr>
        <p:spPr>
          <a:xfrm>
            <a:off x="1066802" y="6430962"/>
            <a:ext cx="5421083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www.carnasrda.com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4294967295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/>
          <a:lstStyle/>
          <a:p>
            <a:fld id="{7A90C217-F3D7-FB45-98A5-F0B2108F8C23}" type="datetime1">
              <a:rPr lang="en-US" smtClean="0"/>
              <a:t>9/10/2019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0" y="1498010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pPr algn="ctr"/>
            <a:fld id="{8F82E0A0-C266-4798-8C8F-B9F91E9DA37E}" type="slidenum">
              <a:rPr lang="en-US" sz="1400" b="1" smtClean="0">
                <a:solidFill>
                  <a:srgbClr val="FFFFFF"/>
                </a:solidFill>
              </a:rPr>
              <a:pPr algn="ctr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535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32606"/>
            <a:ext cx="3459428" cy="2722854"/>
          </a:xfrm>
        </p:spPr>
        <p:txBody>
          <a:bodyPr>
            <a:normAutofit/>
          </a:bodyPr>
          <a:lstStyle/>
          <a:p>
            <a:r>
              <a:rPr lang="en-US" sz="4900" b="1" dirty="0"/>
              <a:t>CAR </a:t>
            </a:r>
            <a:br>
              <a:rPr lang="en-US" sz="4900" b="1" dirty="0"/>
            </a:br>
            <a:r>
              <a:rPr lang="en-US" sz="3100" dirty="0"/>
              <a:t>is envisioned to operate in 3 modes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1390012961"/>
              </p:ext>
            </p:extLst>
          </p:nvPr>
        </p:nvGraphicFramePr>
        <p:xfrm>
          <a:off x="2406047" y="669927"/>
          <a:ext cx="6852253" cy="46630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6260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 i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619100" indent="-238115">
              <a:defRPr sz="18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952462" indent="-190492">
              <a:defRPr sz="18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333447" indent="-190492">
              <a:defRPr sz="18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1714431" indent="-190492">
              <a:defRPr sz="18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095416" indent="-190492" eaLnBrk="0" fontAlgn="base" hangingPunct="0">
              <a:spcBef>
                <a:spcPct val="0"/>
              </a:spcBef>
              <a:spcAft>
                <a:spcPct val="0"/>
              </a:spcAft>
              <a:defRPr sz="18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476401" indent="-190492" eaLnBrk="0" fontAlgn="base" hangingPunct="0">
              <a:spcBef>
                <a:spcPct val="0"/>
              </a:spcBef>
              <a:spcAft>
                <a:spcPct val="0"/>
              </a:spcAft>
              <a:defRPr sz="18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2857386" indent="-190492" eaLnBrk="0" fontAlgn="base" hangingPunct="0">
              <a:spcBef>
                <a:spcPct val="0"/>
              </a:spcBef>
              <a:spcAft>
                <a:spcPct val="0"/>
              </a:spcAft>
              <a:defRPr sz="18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238370" indent="-190492" eaLnBrk="0" fontAlgn="base" hangingPunct="0">
              <a:spcBef>
                <a:spcPct val="0"/>
              </a:spcBef>
              <a:spcAft>
                <a:spcPct val="0"/>
              </a:spcAft>
              <a:defRPr sz="18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BA433F7-842B-CC4D-9733-EF3ADDEE2970}" type="slidenum">
              <a:rPr lang="en-US" sz="1300" i="0"/>
              <a:pPr/>
              <a:t>10</a:t>
            </a:fld>
            <a:endParaRPr lang="en-US" sz="1300" i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652462" y="5781674"/>
            <a:ext cx="7467600" cy="75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9pPr>
          </a:lstStyle>
          <a:p>
            <a:pPr algn="ctr">
              <a:lnSpc>
                <a:spcPct val="90000"/>
              </a:lnSpc>
              <a:spcBef>
                <a:spcPts val="1200"/>
              </a:spcBef>
            </a:pPr>
            <a:r>
              <a:rPr lang="x-none" altLang="x-none" sz="2400" b="1" dirty="0">
                <a:solidFill>
                  <a:srgbClr val="008000"/>
                </a:solidFill>
              </a:rPr>
              <a:t>disseminat</a:t>
            </a:r>
            <a:r>
              <a:rPr lang="en-US" altLang="x-none" sz="2400" b="1" dirty="0">
                <a:solidFill>
                  <a:srgbClr val="008000"/>
                </a:solidFill>
              </a:rPr>
              <a:t>ion of</a:t>
            </a:r>
            <a:r>
              <a:rPr lang="x-none" altLang="x-none" sz="2400" b="1" dirty="0">
                <a:solidFill>
                  <a:srgbClr val="008000"/>
                </a:solidFill>
              </a:rPr>
              <a:t> atmospheric data and products to users towards socio-economic development of the Nation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D31FF-5CAF-6842-9897-05DC96172BAF}" type="datetime1">
              <a:rPr lang="en-US" smtClean="0"/>
              <a:t>9/10/2019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www.carnasrda.com</a:t>
            </a:r>
          </a:p>
        </p:txBody>
      </p:sp>
    </p:spTree>
    <p:extLst>
      <p:ext uri="{BB962C8B-B14F-4D97-AF65-F5344CB8AC3E}">
        <p14:creationId xmlns:p14="http://schemas.microsoft.com/office/powerpoint/2010/main" val="2135377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57480"/>
            <a:ext cx="7924800" cy="934720"/>
          </a:xfrm>
        </p:spPr>
        <p:txBody>
          <a:bodyPr>
            <a:normAutofit/>
          </a:bodyPr>
          <a:lstStyle/>
          <a:p>
            <a:r>
              <a:rPr lang="en-US" dirty="0"/>
              <a:t>Research Projects of CAR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128619" y="1498010"/>
            <a:ext cx="9144000" cy="4578343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>
              <a:spcAft>
                <a:spcPts val="600"/>
              </a:spcAft>
            </a:pPr>
            <a:r>
              <a:rPr lang="en-US" dirty="0"/>
              <a:t>Space Weather Observation Network over Nigeria- SWONON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Space Weather Observation Network over Africa- SWONOA</a:t>
            </a:r>
          </a:p>
          <a:p>
            <a:pPr>
              <a:spcAft>
                <a:spcPts val="600"/>
              </a:spcAft>
            </a:pPr>
            <a:r>
              <a:rPr lang="en-US" dirty="0"/>
              <a:t>Tropospheric Data Acquisition Network – TRODAN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rgbClr val="008000"/>
                </a:solidFill>
              </a:rPr>
              <a:t>Atmospheric Chemistry and Environment Research – ACER</a:t>
            </a:r>
          </a:p>
          <a:p>
            <a:pPr>
              <a:spcAft>
                <a:spcPts val="600"/>
              </a:spcAft>
            </a:pPr>
            <a:r>
              <a:rPr lang="en-US" dirty="0"/>
              <a:t>Microgravity and Human Space Technology - MHST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rgbClr val="008000"/>
                </a:solidFill>
              </a:rPr>
              <a:t>Atmospheric Research Software and Instrumentation Development - ARSID 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609602" y="6248207"/>
            <a:ext cx="5421083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www.carnasrda.com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4294967295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/>
          <a:lstStyle/>
          <a:p>
            <a:fld id="{AEF9D464-29B6-6A4D-B05E-FB8A4463273D}" type="datetime1">
              <a:rPr lang="en-US" smtClean="0"/>
              <a:t>9/10/2019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0" y="1498010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pPr algn="ctr"/>
            <a:fld id="{8F82E0A0-C266-4798-8C8F-B9F91E9DA37E}" type="slidenum">
              <a:rPr lang="en-US" sz="1400" b="1" smtClean="0">
                <a:solidFill>
                  <a:srgbClr val="FFFFFF"/>
                </a:solidFill>
              </a:rPr>
              <a:pPr algn="ctr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9002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en-US" dirty="0"/>
              <a:t>Space Weather Observation Network over Nigeria- SWONON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0" y="1803400"/>
            <a:ext cx="6705600" cy="3251200"/>
          </a:xfrm>
          <a:prstGeom prst="rect">
            <a:avLst/>
          </a:prstGeom>
          <a:ln>
            <a:solidFill>
              <a:srgbClr val="008000"/>
            </a:solidFill>
          </a:ln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GB" sz="2400" dirty="0"/>
              <a:t>Monitoring space environment including satellite altitudes</a:t>
            </a:r>
          </a:p>
          <a:p>
            <a:pPr>
              <a:lnSpc>
                <a:spcPct val="90000"/>
              </a:lnSpc>
            </a:pPr>
            <a:r>
              <a:rPr lang="en-GB" sz="2400" dirty="0"/>
              <a:t>Maintenance of existing stations</a:t>
            </a:r>
          </a:p>
          <a:p>
            <a:pPr>
              <a:lnSpc>
                <a:spcPct val="90000"/>
              </a:lnSpc>
            </a:pPr>
            <a:r>
              <a:rPr lang="en-GB" sz="2400" dirty="0"/>
              <a:t>Networking of existing stations</a:t>
            </a:r>
          </a:p>
          <a:p>
            <a:pPr>
              <a:lnSpc>
                <a:spcPct val="90000"/>
              </a:lnSpc>
            </a:pPr>
            <a:r>
              <a:rPr lang="en-GB" sz="2400" dirty="0"/>
              <a:t>1 Station per state</a:t>
            </a:r>
          </a:p>
          <a:p>
            <a:pPr>
              <a:lnSpc>
                <a:spcPct val="90000"/>
              </a:lnSpc>
            </a:pPr>
            <a:r>
              <a:rPr lang="en-GB" sz="2400" dirty="0"/>
              <a:t>Data generation</a:t>
            </a:r>
          </a:p>
          <a:p>
            <a:pPr>
              <a:lnSpc>
                <a:spcPct val="90000"/>
              </a:lnSpc>
            </a:pPr>
            <a:r>
              <a:rPr lang="en-GB" sz="2400" dirty="0"/>
              <a:t>Secondary products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924" y="0"/>
            <a:ext cx="685800" cy="144655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perspectiveRelaxedModerately"/>
              <a:lightRig rig="threePt" dir="t"/>
            </a:scene3d>
          </a:bodyPr>
          <a:lstStyle/>
          <a:p>
            <a:r>
              <a:rPr lang="en-GB" sz="8800" dirty="0">
                <a:latin typeface="AR BLANCA" panose="02000000000000000000" pitchFamily="2" charset="0"/>
              </a:rPr>
              <a:t>1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609602" y="6248207"/>
            <a:ext cx="5421083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www.carnasrda.com</a:t>
            </a:r>
          </a:p>
        </p:txBody>
      </p:sp>
      <p:pic>
        <p:nvPicPr>
          <p:cNvPr id="7" name="Content Placeholder 5"/>
          <p:cNvPicPr>
            <a:picLocks noGrp="1" noChangeAspect="1"/>
          </p:cNvPicPr>
          <p:nvPr>
            <p:ph sz="quarter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576455" y="3292188"/>
            <a:ext cx="4566459" cy="256863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612990" y="6043785"/>
            <a:ext cx="251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FFFF"/>
                </a:solidFill>
              </a:rPr>
              <a:t>5-8 November 2013; </a:t>
            </a:r>
            <a:r>
              <a:rPr lang="en-GB" dirty="0" err="1">
                <a:solidFill>
                  <a:srgbClr val="FFFFFF"/>
                </a:solidFill>
              </a:rPr>
              <a:t>Sokoto</a:t>
            </a:r>
            <a:endParaRPr lang="en-GB" dirty="0">
              <a:solidFill>
                <a:srgbClr val="FFFFFF"/>
              </a:solidFill>
            </a:endParaRPr>
          </a:p>
        </p:txBody>
      </p:sp>
      <p:pic>
        <p:nvPicPr>
          <p:cNvPr id="9" name="Picture 2" descr="D:\certs12\serl\pics\Benson\IMG_20151106_08324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2921000"/>
            <a:ext cx="1663700" cy="33274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685800" y="4935185"/>
            <a:ext cx="3810000" cy="1477328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q"/>
            </a:pPr>
            <a:r>
              <a:rPr lang="en-US" dirty="0"/>
              <a:t>Magnetometer</a:t>
            </a:r>
          </a:p>
          <a:p>
            <a:pPr marL="285750" indent="-285750">
              <a:buFont typeface="Wingdings" charset="2"/>
              <a:buChar char="q"/>
            </a:pPr>
            <a:r>
              <a:rPr lang="en-US" dirty="0"/>
              <a:t>GPS  SW monitor</a:t>
            </a:r>
          </a:p>
          <a:p>
            <a:pPr marL="285750" indent="-285750">
              <a:buFont typeface="Wingdings" charset="2"/>
              <a:buChar char="q"/>
            </a:pPr>
            <a:r>
              <a:rPr lang="en-US" dirty="0" err="1"/>
              <a:t>Digisonde</a:t>
            </a:r>
            <a:endParaRPr lang="en-US" dirty="0"/>
          </a:p>
          <a:p>
            <a:pPr marL="285750" indent="-285750">
              <a:buFont typeface="Wingdings" charset="2"/>
              <a:buChar char="q"/>
            </a:pPr>
            <a:r>
              <a:rPr lang="en-US" dirty="0"/>
              <a:t>FPI</a:t>
            </a:r>
          </a:p>
          <a:p>
            <a:pPr marL="285750" indent="-285750">
              <a:buFont typeface="Wingdings" charset="2"/>
              <a:buChar char="q"/>
            </a:pPr>
            <a:r>
              <a:rPr lang="en-US" dirty="0"/>
              <a:t>All Sky Optical imager</a:t>
            </a:r>
          </a:p>
        </p:txBody>
      </p:sp>
      <p:sp>
        <p:nvSpPr>
          <p:cNvPr id="11" name="TextBox 10"/>
          <p:cNvSpPr txBox="1"/>
          <p:nvPr/>
        </p:nvSpPr>
        <p:spPr>
          <a:xfrm rot="18767310">
            <a:off x="2747717" y="5713382"/>
            <a:ext cx="2133600" cy="400110"/>
          </a:xfrm>
          <a:prstGeom prst="rect">
            <a:avLst/>
          </a:prstGeom>
          <a:solidFill>
            <a:srgbClr val="CCFF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>
                <a:solidFill>
                  <a:srgbClr val="FF0000"/>
                </a:solidFill>
              </a:rPr>
              <a:t>Equipment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4294967295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/>
          <a:lstStyle/>
          <a:p>
            <a:fld id="{8DFCE33C-F8A2-5743-8163-245FED86136C}" type="datetime1">
              <a:rPr lang="en-US" smtClean="0"/>
              <a:t>9/10/2019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4294967295"/>
          </p:nvPr>
        </p:nvSpPr>
        <p:spPr>
          <a:xfrm>
            <a:off x="0" y="1498010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pPr algn="ctr"/>
            <a:fld id="{8F82E0A0-C266-4798-8C8F-B9F91E9DA37E}" type="slidenum">
              <a:rPr lang="en-US" sz="1400" b="1" smtClean="0">
                <a:solidFill>
                  <a:srgbClr val="FFFFFF"/>
                </a:solidFill>
              </a:rPr>
              <a:pPr algn="ctr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0913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1013" y="2668"/>
            <a:ext cx="8001000" cy="1143000"/>
          </a:xfrm>
          <a:ln>
            <a:solidFill>
              <a:srgbClr val="00B050"/>
            </a:solidFill>
          </a:ln>
        </p:spPr>
        <p:txBody>
          <a:bodyPr>
            <a:normAutofit fontScale="90000"/>
          </a:bodyPr>
          <a:lstStyle/>
          <a:p>
            <a:pPr algn="r"/>
            <a:r>
              <a:rPr lang="en-US" dirty="0"/>
              <a:t>Space Weather Observation Network over Nigeria- SWONON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122767" y="3152473"/>
            <a:ext cx="4724400" cy="20574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0" lvl="1" indent="0">
              <a:buNone/>
            </a:pPr>
            <a:r>
              <a:rPr lang="en-US" sz="2400" b="1" dirty="0"/>
              <a:t>Network of ground-based space observatories (facilities include magnetometers, </a:t>
            </a:r>
            <a:r>
              <a:rPr lang="en-US" sz="2400" b="1" dirty="0" err="1"/>
              <a:t>digisondes</a:t>
            </a:r>
            <a:r>
              <a:rPr lang="en-US" sz="2400" b="1" dirty="0"/>
              <a:t>, </a:t>
            </a:r>
            <a:r>
              <a:rPr lang="en-US" sz="2400" b="1" dirty="0" err="1"/>
              <a:t>Ionospheric</a:t>
            </a:r>
            <a:r>
              <a:rPr lang="en-US" sz="2400" b="1" dirty="0"/>
              <a:t>  GNSS monitors, optical imagers)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46143" y="1286990"/>
            <a:ext cx="8686800" cy="140961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>
              <a:lnSpc>
                <a:spcPct val="120000"/>
              </a:lnSpc>
              <a:buFont typeface="Arial"/>
              <a:buChar char="•"/>
            </a:pPr>
            <a:r>
              <a:rPr lang="en-US" sz="2400" dirty="0"/>
              <a:t>to monitor and </a:t>
            </a:r>
            <a:r>
              <a:rPr lang="en-US" sz="2400" dirty="0" err="1"/>
              <a:t>nowcast</a:t>
            </a:r>
            <a:r>
              <a:rPr lang="en-US" sz="2400" dirty="0"/>
              <a:t>  space weather over Nigeria</a:t>
            </a:r>
          </a:p>
          <a:p>
            <a:pPr marL="342900" lvl="0" indent="-342900">
              <a:lnSpc>
                <a:spcPct val="120000"/>
              </a:lnSpc>
              <a:buFont typeface="Arial"/>
              <a:buChar char="•"/>
            </a:pPr>
            <a:r>
              <a:rPr lang="en-US" sz="2400" dirty="0"/>
              <a:t>To develop in-country expertise for implementation, operations, processing and analyses of space weather processes.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1513" y="2696608"/>
            <a:ext cx="4475554" cy="4166402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876300" y="5909277"/>
            <a:ext cx="8001000" cy="414466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2800" dirty="0">
                <a:solidFill>
                  <a:schemeClr val="bg1"/>
                </a:solidFill>
              </a:rPr>
              <a:t>Space Weather Observation Network over Africa- </a:t>
            </a:r>
            <a:r>
              <a:rPr lang="en-US" sz="2800" dirty="0" err="1">
                <a:solidFill>
                  <a:schemeClr val="bg1"/>
                </a:solidFill>
              </a:rPr>
              <a:t>SWONOA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0" name="Curved Right Arrow 9"/>
          <p:cNvSpPr/>
          <p:nvPr/>
        </p:nvSpPr>
        <p:spPr>
          <a:xfrm>
            <a:off x="0" y="569843"/>
            <a:ext cx="914400" cy="5753899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61224-2777-5D4D-8A61-41547D699C81}" type="datetime1">
              <a:rPr lang="en-US" smtClean="0"/>
              <a:t>9/10/2019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www.carnasrda.com</a:t>
            </a:r>
          </a:p>
        </p:txBody>
      </p:sp>
    </p:spTree>
    <p:extLst>
      <p:ext uri="{BB962C8B-B14F-4D97-AF65-F5344CB8AC3E}">
        <p14:creationId xmlns:p14="http://schemas.microsoft.com/office/powerpoint/2010/main" val="62027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7481"/>
            <a:ext cx="8153400" cy="1315721"/>
          </a:xfrm>
        </p:spPr>
        <p:txBody>
          <a:bodyPr>
            <a:normAutofit fontScale="90000"/>
          </a:bodyPr>
          <a:lstStyle/>
          <a:p>
            <a:pPr algn="r"/>
            <a:r>
              <a:rPr lang="en-US" dirty="0"/>
              <a:t>Tropospheric Data Acquisition Network </a:t>
            </a:r>
            <a:r>
              <a:rPr lang="en-GB" dirty="0"/>
              <a:t>TRODAN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14734"/>
            <a:ext cx="685800" cy="280076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perspectiveRelaxedModerately"/>
              <a:lightRig rig="threePt" dir="t"/>
            </a:scene3d>
          </a:bodyPr>
          <a:lstStyle/>
          <a:p>
            <a:r>
              <a:rPr lang="en-GB" sz="8800" dirty="0">
                <a:latin typeface="AR BLANCA" panose="02000000000000000000" pitchFamily="2" charset="0"/>
              </a:rPr>
              <a:t>22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294967295"/>
          </p:nvPr>
        </p:nvSpPr>
        <p:spPr>
          <a:xfrm>
            <a:off x="609602" y="6248207"/>
            <a:ext cx="5421083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www.carnasrda.com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-1216" y="1701800"/>
            <a:ext cx="6097216" cy="43581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GB" sz="2400" dirty="0">
                <a:solidFill>
                  <a:schemeClr val="tx1"/>
                </a:solidFill>
                <a:latin typeface="Arial Narrow"/>
                <a:cs typeface="Arial Narrow"/>
              </a:rPr>
              <a:t>From Earth surface to altitudes of about 30 km</a:t>
            </a:r>
          </a:p>
          <a:p>
            <a:r>
              <a:rPr lang="en-GB" sz="2400" dirty="0">
                <a:solidFill>
                  <a:schemeClr val="tx1"/>
                </a:solidFill>
                <a:latin typeface="Arial Narrow"/>
                <a:cs typeface="Arial Narrow"/>
              </a:rPr>
              <a:t>Atmospheric parameters</a:t>
            </a:r>
          </a:p>
          <a:p>
            <a:r>
              <a:rPr lang="en-GB" sz="2400" dirty="0">
                <a:solidFill>
                  <a:schemeClr val="tx1"/>
                </a:solidFill>
                <a:latin typeface="Arial Narrow"/>
                <a:cs typeface="Arial Narrow"/>
              </a:rPr>
              <a:t>Maintenance of existing 19 stations</a:t>
            </a:r>
          </a:p>
          <a:p>
            <a:r>
              <a:rPr lang="en-GB" sz="2400" dirty="0">
                <a:solidFill>
                  <a:schemeClr val="tx1"/>
                </a:solidFill>
                <a:latin typeface="Arial Narrow"/>
                <a:cs typeface="Arial Narrow"/>
              </a:rPr>
              <a:t>Installation of new facilities</a:t>
            </a:r>
          </a:p>
          <a:p>
            <a:r>
              <a:rPr lang="en-GB" sz="2400" dirty="0">
                <a:solidFill>
                  <a:schemeClr val="tx1"/>
                </a:solidFill>
                <a:latin typeface="Arial Narrow"/>
                <a:cs typeface="Arial Narrow"/>
              </a:rPr>
              <a:t>Research</a:t>
            </a:r>
          </a:p>
          <a:p>
            <a:r>
              <a:rPr lang="en-GB" sz="2400" dirty="0">
                <a:solidFill>
                  <a:schemeClr val="tx1"/>
                </a:solidFill>
                <a:latin typeface="Arial Narrow"/>
                <a:cs typeface="Arial Narrow"/>
              </a:rPr>
              <a:t>Secondary products</a:t>
            </a:r>
          </a:p>
        </p:txBody>
      </p:sp>
      <p:pic>
        <p:nvPicPr>
          <p:cNvPr id="7" name="Picture 2" descr="Appendix%20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3429001"/>
            <a:ext cx="3200400" cy="3181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733800" y="6070600"/>
            <a:ext cx="320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Arial Narrow"/>
                <a:cs typeface="Arial Narrow"/>
              </a:rPr>
              <a:t>15</a:t>
            </a:r>
            <a:r>
              <a:rPr lang="en-US" sz="2000" baseline="30000" dirty="0">
                <a:solidFill>
                  <a:schemeClr val="bg1"/>
                </a:solidFill>
                <a:latin typeface="Arial Narrow"/>
                <a:cs typeface="Arial Narrow"/>
              </a:rPr>
              <a:t>th</a:t>
            </a:r>
            <a:r>
              <a:rPr lang="en-US" sz="2000" dirty="0">
                <a:solidFill>
                  <a:schemeClr val="bg1"/>
                </a:solidFill>
                <a:latin typeface="Arial Narrow"/>
                <a:cs typeface="Arial Narrow"/>
              </a:rPr>
              <a:t> to 17</a:t>
            </a:r>
            <a:r>
              <a:rPr lang="en-US" sz="2000" baseline="30000" dirty="0">
                <a:solidFill>
                  <a:schemeClr val="bg1"/>
                </a:solidFill>
                <a:latin typeface="Arial Narrow"/>
                <a:cs typeface="Arial Narrow"/>
              </a:rPr>
              <a:t>th</a:t>
            </a:r>
            <a:r>
              <a:rPr lang="en-US" sz="2000" dirty="0">
                <a:solidFill>
                  <a:schemeClr val="bg1"/>
                </a:solidFill>
                <a:latin typeface="Arial Narrow"/>
                <a:cs typeface="Arial Narrow"/>
              </a:rPr>
              <a:t> May, 2013;  </a:t>
            </a:r>
            <a:r>
              <a:rPr lang="en-US" sz="2000" dirty="0" err="1">
                <a:solidFill>
                  <a:schemeClr val="bg1"/>
                </a:solidFill>
                <a:latin typeface="Arial Narrow"/>
                <a:cs typeface="Arial Narrow"/>
              </a:rPr>
              <a:t>Bauchi</a:t>
            </a:r>
            <a:r>
              <a:rPr lang="en-US" sz="2000" dirty="0">
                <a:solidFill>
                  <a:schemeClr val="bg1"/>
                </a:solidFill>
                <a:latin typeface="Arial Narrow"/>
                <a:cs typeface="Arial Narrow"/>
              </a:rPr>
              <a:t> </a:t>
            </a:r>
            <a:endParaRPr lang="en-GB" sz="2000" dirty="0">
              <a:solidFill>
                <a:schemeClr val="bg1"/>
              </a:solidFill>
              <a:latin typeface="Arial Narrow"/>
              <a:cs typeface="Arial Narrow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705600" y="5257562"/>
            <a:ext cx="2438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q"/>
            </a:pPr>
            <a:r>
              <a:rPr lang="en-US" dirty="0"/>
              <a:t>Weather stations</a:t>
            </a:r>
          </a:p>
          <a:p>
            <a:pPr marL="285750" indent="-285750">
              <a:buFont typeface="Wingdings" charset="2"/>
              <a:buChar char="q"/>
            </a:pPr>
            <a:r>
              <a:rPr lang="en-US" dirty="0"/>
              <a:t>Rain radar</a:t>
            </a:r>
          </a:p>
          <a:p>
            <a:pPr marL="285750" indent="-285750">
              <a:buFont typeface="Wingdings" charset="2"/>
              <a:buChar char="q"/>
            </a:pPr>
            <a:r>
              <a:rPr lang="en-US" dirty="0"/>
              <a:t>Atmospheric sounders</a:t>
            </a:r>
          </a:p>
          <a:p>
            <a:pPr marL="285750" indent="-285750">
              <a:buFont typeface="Wingdings" charset="2"/>
              <a:buChar char="q"/>
            </a:pP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4294967295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/>
          <a:lstStyle/>
          <a:p>
            <a:fld id="{5DB51E7A-5CC4-6942-B577-01F150D65351}" type="datetime1">
              <a:rPr lang="en-US" smtClean="0"/>
              <a:t>9/10/2019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4294967295"/>
          </p:nvPr>
        </p:nvSpPr>
        <p:spPr>
          <a:xfrm>
            <a:off x="0" y="1498010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pPr algn="ctr"/>
            <a:fld id="{8F82E0A0-C266-4798-8C8F-B9F91E9DA37E}" type="slidenum">
              <a:rPr lang="en-US" sz="1400" b="1" smtClean="0">
                <a:solidFill>
                  <a:srgbClr val="FFFFFF"/>
                </a:solidFill>
              </a:rPr>
              <a:pPr algn="ctr"/>
              <a:t>14</a:t>
            </a:fld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4002" y="1295400"/>
            <a:ext cx="3329999" cy="3615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514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Content Placeholder 2"/>
          <p:cNvSpPr>
            <a:spLocks noGrp="1"/>
          </p:cNvSpPr>
          <p:nvPr>
            <p:ph idx="1"/>
          </p:nvPr>
        </p:nvSpPr>
        <p:spPr>
          <a:xfrm>
            <a:off x="90153" y="1105111"/>
            <a:ext cx="4179194" cy="5372962"/>
          </a:xfrm>
          <a:solidFill>
            <a:schemeClr val="accent6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514350" indent="-514350">
              <a:buFont typeface="Arial" charset="0"/>
              <a:buAutoNum type="arabicPeriod"/>
            </a:pPr>
            <a:r>
              <a:rPr lang="en-GB" sz="1100" b="1" dirty="0"/>
              <a:t>UNN   ... July 2007                                                                   NSK</a:t>
            </a:r>
          </a:p>
          <a:p>
            <a:pPr marL="514350" indent="-514350">
              <a:buFont typeface="Arial" charset="0"/>
              <a:buAutoNum type="arabicPeriod"/>
            </a:pPr>
            <a:r>
              <a:rPr lang="en-GB" sz="1100" b="1" dirty="0"/>
              <a:t>UNIABUJA ...July2007                                                             ABJ</a:t>
            </a:r>
          </a:p>
          <a:p>
            <a:pPr marL="514350" indent="-514350" algn="just">
              <a:buFont typeface="Arial" charset="0"/>
              <a:buAutoNum type="arabicPeriod"/>
            </a:pPr>
            <a:r>
              <a:rPr lang="en-GB" sz="1100" b="1" dirty="0"/>
              <a:t>UNILAG ...October 2007                                                         LAG</a:t>
            </a:r>
          </a:p>
          <a:p>
            <a:pPr marL="514350" indent="-514350" algn="just">
              <a:buFont typeface="Arial" charset="0"/>
              <a:buAutoNum type="arabicPeriod"/>
            </a:pPr>
            <a:r>
              <a:rPr lang="en-GB" sz="1100" b="1" dirty="0"/>
              <a:t>UNIAGRIC MAKURDI ...October 2008  (2015)                    MAK</a:t>
            </a:r>
          </a:p>
          <a:p>
            <a:pPr marL="514350" indent="-514350" algn="just">
              <a:buFont typeface="Arial" charset="0"/>
              <a:buAutoNum type="arabicPeriod"/>
            </a:pPr>
            <a:r>
              <a:rPr lang="en-GB" sz="1100" b="1" dirty="0"/>
              <a:t>UNIJOS ...March 2008                                                             JOS   </a:t>
            </a:r>
          </a:p>
          <a:p>
            <a:pPr marL="514350" indent="-514350" algn="just">
              <a:buFont typeface="Arial" charset="0"/>
              <a:buAutoNum type="arabicPeriod"/>
            </a:pPr>
            <a:r>
              <a:rPr lang="en-GB" sz="1100" b="1" dirty="0"/>
              <a:t>FUT, MINNA ...February 2008                                                MIN</a:t>
            </a:r>
          </a:p>
          <a:p>
            <a:pPr marL="514350" indent="-514350" algn="just">
              <a:buFont typeface="Arial" charset="0"/>
              <a:buAutoNum type="arabicPeriod"/>
            </a:pPr>
            <a:r>
              <a:rPr lang="en-GB" sz="1100" b="1" dirty="0"/>
              <a:t>RSUST, PH ... February 2008                                                   PHT</a:t>
            </a:r>
          </a:p>
          <a:p>
            <a:pPr marL="514350" indent="-514350" algn="just">
              <a:buFont typeface="Arial" charset="0"/>
              <a:buAutoNum type="arabicPeriod"/>
            </a:pPr>
            <a:r>
              <a:rPr lang="en-GB" sz="1100" b="1" dirty="0"/>
              <a:t>AAU, AKUNGBA... July 2008                                                   AKB</a:t>
            </a:r>
          </a:p>
          <a:p>
            <a:pPr marL="514350" indent="-514350" algn="just">
              <a:buFont typeface="Arial" charset="0"/>
              <a:buAutoNum type="arabicPeriod"/>
            </a:pPr>
            <a:r>
              <a:rPr lang="en-GB" sz="1100" b="1" dirty="0"/>
              <a:t>CBSS PERM SITE ...July 2008                                                  NPS</a:t>
            </a:r>
          </a:p>
          <a:p>
            <a:pPr marL="514350" indent="-514350" algn="just">
              <a:buFont typeface="Arial" charset="0"/>
              <a:buAutoNum type="arabicPeriod"/>
            </a:pPr>
            <a:r>
              <a:rPr lang="en-GB" sz="1100" b="1" dirty="0"/>
              <a:t>UTHMAN DAN FODIYO UNIV, SOKOTO ...May 2008         SOK</a:t>
            </a:r>
          </a:p>
          <a:p>
            <a:pPr marL="514350" indent="-514350" algn="just">
              <a:buFont typeface="Arial" charset="0"/>
              <a:buAutoNum type="arabicPeriod"/>
            </a:pPr>
            <a:r>
              <a:rPr lang="en-GB" sz="1100" b="1" dirty="0"/>
              <a:t>FUT, YOLA ...November 2009                                                 YOL</a:t>
            </a:r>
          </a:p>
          <a:p>
            <a:pPr marL="514350" indent="-514350" algn="just">
              <a:buFont typeface="Arial" charset="0"/>
              <a:buAutoNum type="arabicPeriod"/>
            </a:pPr>
            <a:r>
              <a:rPr lang="en-GB" sz="1100" b="1" dirty="0"/>
              <a:t>FUT, AKURE ...May 2010                                                          AKR</a:t>
            </a:r>
          </a:p>
          <a:p>
            <a:pPr marL="514350" indent="-514350" algn="just">
              <a:buFont typeface="Arial" charset="0"/>
              <a:buAutoNum type="arabicPeriod"/>
            </a:pPr>
            <a:r>
              <a:rPr lang="en-GB" sz="1100" b="1" dirty="0"/>
              <a:t>IBB UNIV, LAPAI ... May 2010                                                  LAP</a:t>
            </a:r>
          </a:p>
          <a:p>
            <a:pPr marL="514350" indent="-514350" algn="just">
              <a:buFont typeface="Arial" charset="0"/>
              <a:buAutoNum type="arabicPeriod"/>
            </a:pPr>
            <a:r>
              <a:rPr lang="en-GB" sz="1100" b="1" dirty="0"/>
              <a:t>CAR AYINGBA ... July 2010                                                       AYB</a:t>
            </a:r>
          </a:p>
          <a:p>
            <a:pPr marL="514350" indent="-514350" algn="just">
              <a:buFont typeface="Arial" charset="0"/>
              <a:buAutoNum type="arabicPeriod"/>
            </a:pPr>
            <a:r>
              <a:rPr lang="en-GB" sz="1100" b="1" dirty="0"/>
              <a:t>Redeemer’s Univ. 2010                                                             RDM</a:t>
            </a:r>
          </a:p>
          <a:p>
            <a:pPr marL="514350" indent="-514350" algn="just">
              <a:buFont typeface="Arial" charset="0"/>
              <a:buAutoNum type="arabicPeriod"/>
            </a:pPr>
            <a:r>
              <a:rPr lang="en-GB" sz="1100" b="1" dirty="0">
                <a:solidFill>
                  <a:schemeClr val="tx1"/>
                </a:solidFill>
              </a:rPr>
              <a:t>ESUT.  2012                                                                                  ENU</a:t>
            </a:r>
          </a:p>
          <a:p>
            <a:pPr marL="514350" indent="-514350" algn="just">
              <a:buFont typeface="Arial" charset="0"/>
              <a:buAutoNum type="arabicPeriod"/>
            </a:pPr>
            <a:r>
              <a:rPr lang="en-GB" sz="1100" b="1" dirty="0"/>
              <a:t>LAUTECH 2012                                                                            OGM                                                                         </a:t>
            </a:r>
          </a:p>
          <a:p>
            <a:pPr marL="514350" indent="-514350" algn="just">
              <a:buFont typeface="Arial" charset="0"/>
              <a:buAutoNum type="arabicPeriod"/>
            </a:pPr>
            <a:r>
              <a:rPr lang="en-GB" sz="1100" b="1" dirty="0"/>
              <a:t>ATBU, BAUCHI  April 2013                                                        BAU</a:t>
            </a:r>
          </a:p>
          <a:p>
            <a:pPr marL="514350" indent="-514350" algn="just">
              <a:buFont typeface="Arial" charset="0"/>
              <a:buAutoNum type="arabicPeriod"/>
            </a:pPr>
            <a:r>
              <a:rPr lang="en-GB" sz="1100" b="1" dirty="0"/>
              <a:t>BUK, Kano May 2017                                                                 KAN</a:t>
            </a:r>
          </a:p>
          <a:p>
            <a:pPr marL="514350" indent="-514350">
              <a:buFont typeface="Arial" charset="0"/>
              <a:buAutoNum type="arabicPeriod"/>
            </a:pPr>
            <a:endParaRPr lang="en-GB" sz="1100" dirty="0">
              <a:solidFill>
                <a:schemeClr val="accent2"/>
              </a:solidFill>
            </a:endParaRPr>
          </a:p>
          <a:p>
            <a:pPr marL="879475" lvl="1" indent="-514350">
              <a:buNone/>
            </a:pPr>
            <a:r>
              <a:rPr lang="en-GB" sz="1100" dirty="0">
                <a:solidFill>
                  <a:schemeClr val="accent2"/>
                </a:solidFill>
              </a:rPr>
              <a:t>    </a:t>
            </a:r>
          </a:p>
          <a:p>
            <a:pPr marL="514350" indent="-514350" algn="ctr">
              <a:buNone/>
            </a:pPr>
            <a:endParaRPr lang="en-GB" sz="1100" dirty="0">
              <a:solidFill>
                <a:schemeClr val="accent2"/>
              </a:solidFill>
            </a:endParaRPr>
          </a:p>
        </p:txBody>
      </p:sp>
      <p:sp>
        <p:nvSpPr>
          <p:cNvPr id="27650" name="Title 1"/>
          <p:cNvSpPr>
            <a:spLocks noGrp="1"/>
          </p:cNvSpPr>
          <p:nvPr>
            <p:ph type="title"/>
          </p:nvPr>
        </p:nvSpPr>
        <p:spPr bwMode="auto">
          <a:xfrm>
            <a:off x="0" y="182775"/>
            <a:ext cx="6858000" cy="922337"/>
          </a:xfrm>
          <a:noFill/>
        </p:spPr>
        <p:txBody>
          <a:bodyPr wrap="square" numCol="1" compatLnSpc="1">
            <a:prstTxWarp prst="textNoShape">
              <a:avLst/>
            </a:prstTxWarp>
            <a:normAutofit fontScale="90000"/>
          </a:bodyPr>
          <a:lstStyle/>
          <a:p>
            <a:pPr>
              <a:defRPr/>
            </a:pPr>
            <a:r>
              <a:rPr lang="en-GB" sz="2800" dirty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GB" sz="4000" b="1" dirty="0">
                <a:cs typeface="Times New Roman" pitchFamily="18" charset="0"/>
              </a:rPr>
              <a:t>Stations Installation  Dates and &amp; Codes</a:t>
            </a:r>
            <a:r>
              <a:rPr lang="en-GB" sz="2900" dirty="0">
                <a:solidFill>
                  <a:srgbClr val="92D050"/>
                </a:solidFill>
              </a:rPr>
              <a:t/>
            </a:r>
            <a:br>
              <a:rPr lang="en-GB" sz="2900" dirty="0">
                <a:solidFill>
                  <a:srgbClr val="92D050"/>
                </a:solidFill>
              </a:rPr>
            </a:br>
            <a:endParaRPr lang="en-GB" sz="2700" dirty="0">
              <a:solidFill>
                <a:srgbClr val="92D050"/>
              </a:solidFill>
            </a:endParaRPr>
          </a:p>
        </p:txBody>
      </p:sp>
      <p:pic>
        <p:nvPicPr>
          <p:cNvPr id="23557" name="Picture 6" descr="C:\Users\NECOP\Pictures\Picture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19942" y="1"/>
            <a:ext cx="907960" cy="1287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9499" y="1105111"/>
            <a:ext cx="4784501" cy="5372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724955" y="1103221"/>
            <a:ext cx="5130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Geographical location of the stations on Nigeria Map 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95750-DBF0-9747-9EE2-5581D88CFB8C}" type="datetime1">
              <a:rPr lang="en-US" smtClean="0"/>
              <a:t>9/10/2019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www.carnasrda.com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75E98-0552-0448-A34B-3BD63971525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328838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1" descr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1288" y="625475"/>
            <a:ext cx="1244600" cy="1050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20482" name="Picture 2" descr="Picture 5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5675" y="288925"/>
            <a:ext cx="754063" cy="154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20483" name="Text Box 3" descr="Rectangle 6"/>
          <p:cNvSpPr txBox="1">
            <a:spLocks/>
          </p:cNvSpPr>
          <p:nvPr/>
        </p:nvSpPr>
        <p:spPr bwMode="auto">
          <a:xfrm>
            <a:off x="5576888" y="1727200"/>
            <a:ext cx="1546225" cy="34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45720" rIns="45720">
            <a:spAutoFit/>
          </a:bodyPr>
          <a:lstStyle/>
          <a:p>
            <a:pPr eaLnBrk="1">
              <a:defRPr/>
            </a:pPr>
            <a:r>
              <a:rPr lang="x-none" altLang="x-none" b="1">
                <a:latin typeface="Times New Roman" charset="0"/>
                <a:ea typeface="Times New Roman" charset="0"/>
                <a:cs typeface="Times New Roman" charset="0"/>
                <a:sym typeface="Times New Roman" charset="0"/>
              </a:rPr>
              <a:t>HMP50 probe </a:t>
            </a:r>
          </a:p>
        </p:txBody>
      </p:sp>
      <p:sp>
        <p:nvSpPr>
          <p:cNvPr id="20484" name="Text Box 4" descr="Rectangle 7"/>
          <p:cNvSpPr txBox="1">
            <a:spLocks/>
          </p:cNvSpPr>
          <p:nvPr/>
        </p:nvSpPr>
        <p:spPr bwMode="auto">
          <a:xfrm>
            <a:off x="7480300" y="1778000"/>
            <a:ext cx="738188" cy="34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45720" rIns="45720">
            <a:spAutoFit/>
          </a:bodyPr>
          <a:lstStyle/>
          <a:p>
            <a:pPr eaLnBrk="1">
              <a:defRPr/>
            </a:pPr>
            <a:r>
              <a:rPr lang="x-none" altLang="x-none" b="1">
                <a:latin typeface="Times New Roman" charset="0"/>
                <a:ea typeface="Times New Roman" charset="0"/>
                <a:cs typeface="Times New Roman" charset="0"/>
                <a:sym typeface="Times New Roman" charset="0"/>
              </a:rPr>
              <a:t>CS106</a:t>
            </a:r>
          </a:p>
        </p:txBody>
      </p:sp>
      <p:pic>
        <p:nvPicPr>
          <p:cNvPr id="20485" name="Picture 5" descr="Picture 5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3325" y="2324100"/>
            <a:ext cx="736600" cy="1071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20486" name="Text Box 6" descr="Rectangle 8"/>
          <p:cNvSpPr txBox="1">
            <a:spLocks/>
          </p:cNvSpPr>
          <p:nvPr/>
        </p:nvSpPr>
        <p:spPr bwMode="auto">
          <a:xfrm>
            <a:off x="4927600" y="3319463"/>
            <a:ext cx="911225" cy="34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45720" rIns="45720">
            <a:spAutoFit/>
          </a:bodyPr>
          <a:lstStyle/>
          <a:p>
            <a:pPr eaLnBrk="1">
              <a:defRPr/>
            </a:pPr>
            <a:r>
              <a:rPr lang="x-none" altLang="x-none" b="1">
                <a:latin typeface="Times New Roman" charset="0"/>
                <a:ea typeface="Times New Roman" charset="0"/>
                <a:cs typeface="Times New Roman" charset="0"/>
                <a:sym typeface="Times New Roman" charset="0"/>
              </a:rPr>
              <a:t>LI200X </a:t>
            </a:r>
          </a:p>
        </p:txBody>
      </p:sp>
      <p:pic>
        <p:nvPicPr>
          <p:cNvPr id="20487" name="Picture 7" descr="Picture 7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8625" y="2306638"/>
            <a:ext cx="685800" cy="1174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20488" name="Text Box 8" descr="Rectangle 9"/>
          <p:cNvSpPr txBox="1">
            <a:spLocks/>
          </p:cNvSpPr>
          <p:nvPr/>
        </p:nvSpPr>
        <p:spPr bwMode="auto">
          <a:xfrm>
            <a:off x="7154863" y="3314700"/>
            <a:ext cx="676275" cy="34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45720" rIns="45720">
            <a:spAutoFit/>
          </a:bodyPr>
          <a:lstStyle/>
          <a:p>
            <a:pPr eaLnBrk="1">
              <a:defRPr/>
            </a:pPr>
            <a:r>
              <a:rPr lang="x-none" altLang="x-none" b="1">
                <a:latin typeface="Times New Roman" charset="0"/>
                <a:ea typeface="Times New Roman" charset="0"/>
                <a:cs typeface="Times New Roman" charset="0"/>
                <a:sym typeface="Times New Roman" charset="0"/>
              </a:rPr>
              <a:t>05103</a:t>
            </a:r>
          </a:p>
        </p:txBody>
      </p:sp>
      <p:pic>
        <p:nvPicPr>
          <p:cNvPr id="20489" name="Picture 9" descr="Picture 5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4788" y="3825875"/>
            <a:ext cx="930275" cy="1049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20490" name="Text Box 10" descr="Rectangle 10"/>
          <p:cNvSpPr txBox="1">
            <a:spLocks/>
          </p:cNvSpPr>
          <p:nvPr/>
        </p:nvSpPr>
        <p:spPr bwMode="auto">
          <a:xfrm>
            <a:off x="5500688" y="4991100"/>
            <a:ext cx="657225" cy="34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45720" rIns="45720">
            <a:spAutoFit/>
          </a:bodyPr>
          <a:lstStyle/>
          <a:p>
            <a:pPr eaLnBrk="1">
              <a:defRPr/>
            </a:pPr>
            <a:r>
              <a:rPr lang="x-none" altLang="x-none" b="1">
                <a:latin typeface="Times New Roman" charset="0"/>
                <a:ea typeface="Times New Roman" charset="0"/>
                <a:cs typeface="Times New Roman" charset="0"/>
                <a:sym typeface="Times New Roman" charset="0"/>
              </a:rPr>
              <a:t>T107 </a:t>
            </a:r>
          </a:p>
        </p:txBody>
      </p:sp>
      <p:pic>
        <p:nvPicPr>
          <p:cNvPr id="20491" name="Picture 11" descr="Picture 5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4963" y="2878138"/>
            <a:ext cx="560387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20492" name="Text Box 12" descr="Rectangle 11"/>
          <p:cNvSpPr txBox="1">
            <a:spLocks/>
          </p:cNvSpPr>
          <p:nvPr/>
        </p:nvSpPr>
        <p:spPr bwMode="auto">
          <a:xfrm>
            <a:off x="8067675" y="3811588"/>
            <a:ext cx="739775" cy="347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45720" rIns="45720">
            <a:spAutoFit/>
          </a:bodyPr>
          <a:lstStyle/>
          <a:p>
            <a:pPr eaLnBrk="1">
              <a:defRPr/>
            </a:pPr>
            <a:r>
              <a:rPr lang="x-none" altLang="x-none" b="1">
                <a:latin typeface="Times New Roman" charset="0"/>
                <a:ea typeface="Times New Roman" charset="0"/>
                <a:cs typeface="Times New Roman" charset="0"/>
                <a:sym typeface="Times New Roman" charset="0"/>
              </a:rPr>
              <a:t>CS650</a:t>
            </a:r>
          </a:p>
        </p:txBody>
      </p:sp>
      <p:pic>
        <p:nvPicPr>
          <p:cNvPr id="20493" name="Picture 13" descr="Picture 5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2313" y="4210050"/>
            <a:ext cx="609600" cy="1138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20494" name="Text Box 14" descr="Rectangle 12"/>
          <p:cNvSpPr txBox="1">
            <a:spLocks/>
          </p:cNvSpPr>
          <p:nvPr/>
        </p:nvSpPr>
        <p:spPr bwMode="auto">
          <a:xfrm>
            <a:off x="7658100" y="5146675"/>
            <a:ext cx="981075" cy="34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45720" rIns="45720">
            <a:spAutoFit/>
          </a:bodyPr>
          <a:lstStyle/>
          <a:p>
            <a:pPr eaLnBrk="1">
              <a:defRPr/>
            </a:pPr>
            <a:r>
              <a:rPr lang="x-none" altLang="x-none" b="1">
                <a:latin typeface="Times New Roman" charset="0"/>
                <a:ea typeface="Times New Roman" charset="0"/>
                <a:cs typeface="Times New Roman" charset="0"/>
                <a:sym typeface="Times New Roman" charset="0"/>
              </a:rPr>
              <a:t>TE525-L</a:t>
            </a:r>
          </a:p>
        </p:txBody>
      </p:sp>
      <p:sp>
        <p:nvSpPr>
          <p:cNvPr id="20495" name="Rectangle 15" descr="Title 1"/>
          <p:cNvSpPr>
            <a:spLocks noGrp="1" noChangeArrowheads="1"/>
          </p:cNvSpPr>
          <p:nvPr>
            <p:ph type="title"/>
          </p:nvPr>
        </p:nvSpPr>
        <p:spPr>
          <a:xfrm>
            <a:off x="79375" y="93663"/>
            <a:ext cx="4732338" cy="630237"/>
          </a:xfrm>
        </p:spPr>
        <p:txBody>
          <a:bodyPr/>
          <a:lstStyle/>
          <a:p>
            <a:pPr defTabSz="296863" eaLnBrk="1">
              <a:defRPr/>
            </a:pPr>
            <a:r>
              <a:rPr lang="x-none" altLang="x-none" sz="2000" b="1"/>
              <a:t>TRODAN Instrumentation and Sensors</a:t>
            </a:r>
          </a:p>
        </p:txBody>
      </p:sp>
      <p:pic>
        <p:nvPicPr>
          <p:cNvPr id="20496" name="Picture 16" descr="Picture 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8" y="625475"/>
            <a:ext cx="4283075" cy="540385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ctr" rotWithShape="0">
              <a:srgbClr val="333333">
                <a:alpha val="6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20497" name="Text Box 17" descr="Date Placeholder 1"/>
          <p:cNvSpPr txBox="1">
            <a:spLocks/>
          </p:cNvSpPr>
          <p:nvPr/>
        </p:nvSpPr>
        <p:spPr bwMode="auto">
          <a:xfrm>
            <a:off x="457200" y="6403975"/>
            <a:ext cx="2133600" cy="268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5720" rIns="45720" anchor="ctr">
            <a:spAutoFit/>
          </a:bodyPr>
          <a:lstStyle/>
          <a:p>
            <a:pPr eaLnBrk="1">
              <a:defRPr/>
            </a:pPr>
            <a:r>
              <a:rPr lang="x-none" altLang="x-none" sz="1200">
                <a:solidFill>
                  <a:srgbClr val="888888"/>
                </a:solidFill>
              </a:rPr>
              <a:t>14/09/2017</a:t>
            </a:r>
          </a:p>
        </p:txBody>
      </p:sp>
      <p:grpSp>
        <p:nvGrpSpPr>
          <p:cNvPr id="20498" name="Group 18"/>
          <p:cNvGrpSpPr>
            <a:grpSpLocks/>
          </p:cNvGrpSpPr>
          <p:nvPr/>
        </p:nvGrpSpPr>
        <p:grpSpPr bwMode="auto">
          <a:xfrm>
            <a:off x="5981700" y="5211763"/>
            <a:ext cx="1498600" cy="1193800"/>
            <a:chOff x="0" y="0"/>
            <a:chExt cx="1498035" cy="1194054"/>
          </a:xfrm>
        </p:grpSpPr>
        <p:sp>
          <p:nvSpPr>
            <p:cNvPr id="20499" name="Rectangle 19"/>
            <p:cNvSpPr>
              <a:spLocks/>
            </p:cNvSpPr>
            <p:nvPr/>
          </p:nvSpPr>
          <p:spPr bwMode="auto">
            <a:xfrm>
              <a:off x="0" y="0"/>
              <a:ext cx="1498035" cy="1194054"/>
            </a:xfrm>
            <a:prstGeom prst="rect">
              <a:avLst/>
            </a:prstGeom>
            <a:solidFill>
              <a:srgbClr val="EDEDE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45720" rIns="45720" anchor="ctr"/>
            <a:lstStyle>
              <a:lvl1pPr>
                <a:defRPr>
                  <a:solidFill>
                    <a:srgbClr val="000000"/>
                  </a:solidFill>
                  <a:latin typeface="Calibri" charset="0"/>
                  <a:ea typeface="Calibri" charset="0"/>
                  <a:cs typeface="Calibri" charset="0"/>
                  <a:sym typeface="Calibri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Calibri" charset="0"/>
                  <a:ea typeface="Calibri" charset="0"/>
                  <a:cs typeface="Calibri" charset="0"/>
                  <a:sym typeface="Calibri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Calibri" charset="0"/>
                  <a:ea typeface="Calibri" charset="0"/>
                  <a:cs typeface="Calibri" charset="0"/>
                  <a:sym typeface="Calibri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Calibri" charset="0"/>
                  <a:ea typeface="Calibri" charset="0"/>
                  <a:cs typeface="Calibri" charset="0"/>
                  <a:sym typeface="Calibri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Calibri" charset="0"/>
                  <a:ea typeface="Calibri" charset="0"/>
                  <a:cs typeface="Calibri" charset="0"/>
                  <a:sym typeface="Calibri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charset="0"/>
                  <a:ea typeface="Calibri" charset="0"/>
                  <a:cs typeface="Calibri" charset="0"/>
                  <a:sym typeface="Calibri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charset="0"/>
                  <a:ea typeface="Calibri" charset="0"/>
                  <a:cs typeface="Calibri" charset="0"/>
                  <a:sym typeface="Calibri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charset="0"/>
                  <a:ea typeface="Calibri" charset="0"/>
                  <a:cs typeface="Calibri" charset="0"/>
                  <a:sym typeface="Calibri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charset="0"/>
                  <a:ea typeface="Calibri" charset="0"/>
                  <a:cs typeface="Calibri" charset="0"/>
                  <a:sym typeface="Calibri" charset="0"/>
                </a:defRPr>
              </a:lvl9pPr>
            </a:lstStyle>
            <a:p>
              <a:pPr eaLnBrk="1"/>
              <a:endParaRPr lang="x-none" altLang="x-none"/>
            </a:p>
          </p:txBody>
        </p:sp>
        <p:pic>
          <p:nvPicPr>
            <p:cNvPr id="20500" name="Picture 20" descr="image23.png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498035" cy="1194054"/>
            </a:xfrm>
            <a:prstGeom prst="rect">
              <a:avLst/>
            </a:prstGeom>
            <a:noFill/>
            <a:ln>
              <a:noFill/>
            </a:ln>
            <a:effectLst>
              <a:outerShdw blurRad="50800" dist="18000" dir="5400000" algn="ctr" rotWithShape="0">
                <a:srgbClr val="000000">
                  <a:alpha val="39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</p:grpSp>
      <p:sp>
        <p:nvSpPr>
          <p:cNvPr id="20501" name="Text Box 21" descr="TextBox 4"/>
          <p:cNvSpPr txBox="1">
            <a:spLocks/>
          </p:cNvSpPr>
          <p:nvPr/>
        </p:nvSpPr>
        <p:spPr bwMode="auto">
          <a:xfrm>
            <a:off x="7499350" y="6078538"/>
            <a:ext cx="788988" cy="623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5720" rIns="45720">
            <a:spAutoFit/>
          </a:bodyPr>
          <a:lstStyle/>
          <a:p>
            <a:pPr eaLnBrk="1">
              <a:defRPr/>
            </a:pPr>
            <a:r>
              <a:rPr lang="x-none" altLang="x-none" b="1"/>
              <a:t>CR1000</a:t>
            </a:r>
          </a:p>
        </p:txBody>
      </p:sp>
      <p:sp>
        <p:nvSpPr>
          <p:cNvPr id="20502" name="Text Box 22"/>
          <p:cNvSpPr txBox="1">
            <a:spLocks/>
          </p:cNvSpPr>
          <p:nvPr/>
        </p:nvSpPr>
        <p:spPr bwMode="auto">
          <a:xfrm>
            <a:off x="8421688" y="6403975"/>
            <a:ext cx="265112" cy="268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45720" rIns="45720" anchor="ctr">
            <a:spAutoFit/>
          </a:bodyPr>
          <a:lstStyle>
            <a:lvl1pPr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9pPr>
          </a:lstStyle>
          <a:p>
            <a:pPr algn="r" eaLnBrk="1"/>
            <a:fld id="{9E1C83EF-3660-E043-A750-51D3AB4FEB82}" type="slidenum">
              <a:rPr lang="x-none" altLang="x-none" sz="1200">
                <a:solidFill>
                  <a:srgbClr val="888888"/>
                </a:solidFill>
              </a:rPr>
              <a:pPr algn="r" eaLnBrk="1"/>
              <a:t>16</a:t>
            </a:fld>
            <a:endParaRPr lang="x-none" altLang="x-none" sz="1200">
              <a:solidFill>
                <a:srgbClr val="888888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 rot="19985875">
            <a:off x="4330700" y="3562350"/>
            <a:ext cx="4579938" cy="1077913"/>
          </a:xfrm>
          <a:prstGeom prst="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1">
              <a:defRPr/>
            </a:pPr>
            <a:r>
              <a:rPr lang="en-US" sz="3200" dirty="0" err="1"/>
              <a:t>Upgraded to include sensors for COx</a:t>
            </a:r>
            <a:r>
              <a:rPr lang="en-US" sz="3200" dirty="0"/>
              <a:t>, NOx, </a:t>
            </a:r>
            <a:r>
              <a:rPr lang="en-US" sz="3200" dirty="0" err="1"/>
              <a:t>O</a:t>
            </a:r>
            <a:r>
              <a:rPr lang="en-US" sz="3200" baseline="-25000" dirty="0" err="1"/>
              <a:t>3</a:t>
            </a:r>
            <a:endParaRPr lang="en-US" sz="3200" baseline="-25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84B40F-D5DB-684F-B45E-449FF26C0600}" type="slidenum">
              <a:rPr lang="x-none" altLang="x-none" smtClean="0"/>
              <a:pPr/>
              <a:t>16</a:t>
            </a:fld>
            <a:endParaRPr lang="x-none" altLang="x-non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4857A-9A86-7B4E-8F95-25CDBA888EDE}" type="datetime1">
              <a:rPr lang="en-US" smtClean="0"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www.carnasrda.com</a:t>
            </a:r>
          </a:p>
        </p:txBody>
      </p:sp>
    </p:spTree>
    <p:extLst>
      <p:ext uri="{BB962C8B-B14F-4D97-AF65-F5344CB8AC3E}">
        <p14:creationId xmlns:p14="http://schemas.microsoft.com/office/powerpoint/2010/main" val="18140015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8 new stations installed at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33967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GB" dirty="0" err="1" smtClean="0"/>
              <a:t>SERl</a:t>
            </a:r>
            <a:r>
              <a:rPr lang="en-GB" dirty="0" smtClean="0"/>
              <a:t>, Abuja</a:t>
            </a:r>
          </a:p>
          <a:p>
            <a:r>
              <a:rPr lang="en-GB" dirty="0" smtClean="0"/>
              <a:t>SEERL, UNIBEN</a:t>
            </a:r>
          </a:p>
          <a:p>
            <a:r>
              <a:rPr lang="en-GB" dirty="0" smtClean="0"/>
              <a:t>Bowen University, Iwo</a:t>
            </a:r>
          </a:p>
          <a:p>
            <a:r>
              <a:rPr lang="en-GB" dirty="0" smtClean="0"/>
              <a:t>ABSU </a:t>
            </a:r>
            <a:r>
              <a:rPr lang="en-GB" dirty="0" err="1" smtClean="0"/>
              <a:t>Uturu</a:t>
            </a:r>
            <a:endParaRPr lang="en-GB" dirty="0" smtClean="0"/>
          </a:p>
          <a:p>
            <a:r>
              <a:rPr lang="en-GB" dirty="0" err="1" smtClean="0"/>
              <a:t>ASWeRL</a:t>
            </a:r>
            <a:r>
              <a:rPr lang="en-GB" dirty="0" smtClean="0"/>
              <a:t>, UNIOSUN, </a:t>
            </a:r>
            <a:r>
              <a:rPr lang="en-GB" dirty="0" err="1" smtClean="0"/>
              <a:t>Osogbo</a:t>
            </a:r>
            <a:endParaRPr lang="en-GB" dirty="0" smtClean="0"/>
          </a:p>
          <a:p>
            <a:r>
              <a:rPr lang="en-GB" dirty="0" smtClean="0"/>
              <a:t>CARL, CAR, </a:t>
            </a:r>
            <a:r>
              <a:rPr lang="en-GB" dirty="0" err="1" smtClean="0"/>
              <a:t>Anyigba</a:t>
            </a:r>
            <a:endParaRPr lang="en-GB" dirty="0" smtClean="0"/>
          </a:p>
          <a:p>
            <a:r>
              <a:rPr lang="en-GB" dirty="0" smtClean="0"/>
              <a:t>Rufus </a:t>
            </a:r>
            <a:r>
              <a:rPr lang="en-GB" dirty="0" err="1" smtClean="0"/>
              <a:t>Giwa</a:t>
            </a:r>
            <a:r>
              <a:rPr lang="en-GB" dirty="0" smtClean="0"/>
              <a:t> Poly, </a:t>
            </a:r>
            <a:r>
              <a:rPr lang="en-GB" dirty="0" err="1" smtClean="0"/>
              <a:t>Owo</a:t>
            </a:r>
            <a:endParaRPr lang="en-GB" dirty="0" smtClean="0"/>
          </a:p>
          <a:p>
            <a:r>
              <a:rPr lang="en-GB" dirty="0" smtClean="0"/>
              <a:t>MCIU, Delta State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BE60F-85CE-8145-AEC2-5B81FDD94438}" type="datetime1">
              <a:rPr lang="en-US" smtClean="0"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www.carnasrda.com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75E98-0552-0448-A34B-3BD639715251}" type="slidenum">
              <a:rPr lang="en-US" smtClean="0"/>
              <a:t>17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 rot="19985875">
            <a:off x="4397280" y="4559165"/>
            <a:ext cx="4916387" cy="1077218"/>
          </a:xfrm>
          <a:prstGeom prst="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>
              <a:defRPr/>
            </a:pPr>
            <a:r>
              <a:rPr lang="en-US" sz="3200" dirty="0" smtClean="0"/>
              <a:t>Atmospheric parameters &amp; green house gases</a:t>
            </a:r>
            <a:endParaRPr lang="en-US" sz="3200" baseline="-25000" dirty="0"/>
          </a:p>
        </p:txBody>
      </p:sp>
    </p:spTree>
    <p:extLst>
      <p:ext uri="{BB962C8B-B14F-4D97-AF65-F5344CB8AC3E}">
        <p14:creationId xmlns:p14="http://schemas.microsoft.com/office/powerpoint/2010/main" val="44842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279400"/>
            <a:ext cx="8077200" cy="1341120"/>
          </a:xfrm>
        </p:spPr>
        <p:txBody>
          <a:bodyPr>
            <a:normAutofit fontScale="90000"/>
          </a:bodyPr>
          <a:lstStyle/>
          <a:p>
            <a:pPr algn="r"/>
            <a:r>
              <a:rPr lang="en-US" dirty="0"/>
              <a:t>Microgravity &amp;Human Space Technology - MHST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5791200" y="2921002"/>
            <a:ext cx="3314700" cy="34676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GB" dirty="0"/>
              <a:t>Food security</a:t>
            </a:r>
          </a:p>
          <a:p>
            <a:r>
              <a:rPr lang="en-GB" dirty="0"/>
              <a:t>Vaccine/drugs development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36383" y="1803401"/>
            <a:ext cx="7543800" cy="2133599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Acquisition of facilities for Microgravity experiments in the Laboratory</a:t>
            </a:r>
          </a:p>
          <a:p>
            <a:r>
              <a:rPr lang="en-GB" dirty="0"/>
              <a:t>Training/Workshops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14734"/>
            <a:ext cx="685800" cy="144655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perspectiveRelaxedModerately"/>
              <a:lightRig rig="threePt" dir="t"/>
            </a:scene3d>
          </a:bodyPr>
          <a:lstStyle/>
          <a:p>
            <a:r>
              <a:rPr lang="en-GB" sz="8800" dirty="0">
                <a:latin typeface="AR BLANCA" panose="02000000000000000000" pitchFamily="2" charset="0"/>
              </a:rPr>
              <a:t>3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609602" y="6248207"/>
            <a:ext cx="5421083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www.carnasrda.com</a:t>
            </a:r>
          </a:p>
        </p:txBody>
      </p:sp>
      <p:pic>
        <p:nvPicPr>
          <p:cNvPr id="8" name="Content Placeholder 4" descr="Appendix%20O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3835400"/>
            <a:ext cx="4648200" cy="2794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Date Placeholder 4"/>
          <p:cNvSpPr>
            <a:spLocks noGrp="1"/>
          </p:cNvSpPr>
          <p:nvPr>
            <p:ph type="dt" sz="half" idx="4294967295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/>
          <a:lstStyle/>
          <a:p>
            <a:fld id="{67ED0E7C-AC4F-B94A-8672-1E66EB8174F2}" type="datetime1">
              <a:rPr lang="en-US" smtClean="0"/>
              <a:t>9/10/2019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294967295"/>
          </p:nvPr>
        </p:nvSpPr>
        <p:spPr>
          <a:xfrm>
            <a:off x="0" y="1498010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pPr algn="ctr"/>
            <a:fld id="{8F82E0A0-C266-4798-8C8F-B9F91E9DA37E}" type="slidenum">
              <a:rPr lang="en-US" sz="1400" b="1" smtClean="0">
                <a:solidFill>
                  <a:srgbClr val="FFFFFF"/>
                </a:solidFill>
              </a:rPr>
              <a:pPr algn="ctr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275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77"/>
            <a:ext cx="8534400" cy="1341120"/>
          </a:xfrm>
        </p:spPr>
        <p:txBody>
          <a:bodyPr>
            <a:noAutofit/>
          </a:bodyPr>
          <a:lstStyle/>
          <a:p>
            <a:pPr algn="r"/>
            <a:r>
              <a:rPr lang="en-US" sz="3200" dirty="0"/>
              <a:t>Atmospheric Chemistry &amp; Environment Research </a:t>
            </a:r>
            <a:br>
              <a:rPr lang="en-US" sz="3200" dirty="0"/>
            </a:br>
            <a:r>
              <a:rPr lang="en-US" sz="3200" dirty="0"/>
              <a:t>– ACER</a:t>
            </a: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152400" y="1741756"/>
            <a:ext cx="8610600" cy="49530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GB" dirty="0"/>
              <a:t>Environmental samples analysis for radioactivity</a:t>
            </a:r>
          </a:p>
          <a:p>
            <a:pPr lvl="3"/>
            <a:r>
              <a:rPr lang="en-GB" sz="2600" dirty="0" err="1"/>
              <a:t>Kogi</a:t>
            </a:r>
            <a:r>
              <a:rPr lang="en-GB" sz="2600" dirty="0"/>
              <a:t> &amp; Delta States</a:t>
            </a:r>
          </a:p>
          <a:p>
            <a:r>
              <a:rPr lang="en-GB" dirty="0"/>
              <a:t>Environmental gases monitoring </a:t>
            </a:r>
          </a:p>
          <a:p>
            <a:pPr lvl="3"/>
            <a:r>
              <a:rPr lang="en-GB" sz="2600" dirty="0"/>
              <a:t>Instruments from NCAR, USA</a:t>
            </a:r>
          </a:p>
          <a:p>
            <a:pPr lvl="3"/>
            <a:r>
              <a:rPr lang="en-GB" sz="2600" dirty="0"/>
              <a:t>Staff training on instrumentation in the USA</a:t>
            </a:r>
          </a:p>
          <a:p>
            <a:r>
              <a:rPr lang="en-GB" dirty="0"/>
              <a:t>Atmospheric and water pollution studies</a:t>
            </a:r>
          </a:p>
          <a:p>
            <a:r>
              <a:rPr lang="en-GB" dirty="0"/>
              <a:t>Air Quality Measurements </a:t>
            </a:r>
          </a:p>
          <a:p>
            <a:pPr marL="1350963" lvl="3" indent="-357188"/>
            <a:r>
              <a:rPr lang="en-GB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 Quality Research Lab @ UNILORIN</a:t>
            </a:r>
          </a:p>
          <a:p>
            <a:pPr lvl="3"/>
            <a:r>
              <a:rPr lang="en-GB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Aerosol, O</a:t>
            </a:r>
            <a:r>
              <a:rPr lang="en-GB" sz="2400" baseline="-25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GB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etc….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51460"/>
            <a:ext cx="685800" cy="144655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perspectiveRelaxedModerately"/>
              <a:lightRig rig="threePt" dir="t"/>
            </a:scene3d>
          </a:bodyPr>
          <a:lstStyle/>
          <a:p>
            <a:r>
              <a:rPr lang="en-GB" sz="8800" dirty="0">
                <a:latin typeface="AR BLANCA" panose="02000000000000000000" pitchFamily="2" charset="0"/>
              </a:rPr>
              <a:t>4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609602" y="6248207"/>
            <a:ext cx="5421083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www.carnasrda.com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4294967295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/>
          <a:lstStyle/>
          <a:p>
            <a:fld id="{7E6C30CF-5746-BA44-B491-F9684F346B20}" type="datetime1">
              <a:rPr lang="en-US" smtClean="0"/>
              <a:t>9/10/2019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294967295"/>
          </p:nvPr>
        </p:nvSpPr>
        <p:spPr>
          <a:xfrm>
            <a:off x="0" y="1498010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pPr algn="ctr"/>
            <a:fld id="{8F82E0A0-C266-4798-8C8F-B9F91E9DA37E}" type="slidenum">
              <a:rPr lang="en-US" sz="1400" b="1" smtClean="0">
                <a:solidFill>
                  <a:srgbClr val="FFFFFF"/>
                </a:solidFill>
              </a:rPr>
              <a:pPr algn="ctr"/>
              <a:t>19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300873" y="5309658"/>
            <a:ext cx="3012045" cy="954107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isometricOffAxis1Right"/>
            <a:lightRig rig="threePt" dir="t"/>
          </a:scene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Just acquired an Ozone monitor</a:t>
            </a:r>
          </a:p>
        </p:txBody>
      </p:sp>
    </p:spTree>
    <p:extLst>
      <p:ext uri="{BB962C8B-B14F-4D97-AF65-F5344CB8AC3E}">
        <p14:creationId xmlns:p14="http://schemas.microsoft.com/office/powerpoint/2010/main" val="803012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8EF75-4921-1143-BD94-7F7958E089E6}" type="datetime1">
              <a:rPr lang="en-US" smtClean="0"/>
              <a:t>9/10/2019</a:t>
            </a:fld>
            <a:endParaRPr lang="en-US"/>
          </a:p>
        </p:txBody>
      </p:sp>
      <p:pic>
        <p:nvPicPr>
          <p:cNvPr id="7" name="Content Placeholder 7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700" y="2815521"/>
            <a:ext cx="3884122" cy="2917767"/>
          </a:xfrm>
        </p:spPr>
      </p:pic>
      <p:sp>
        <p:nvSpPr>
          <p:cNvPr id="8" name="Rectangle 7"/>
          <p:cNvSpPr/>
          <p:nvPr/>
        </p:nvSpPr>
        <p:spPr>
          <a:xfrm>
            <a:off x="572731" y="2173078"/>
            <a:ext cx="28275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Ozone measurement at CAR</a:t>
            </a:r>
          </a:p>
        </p:txBody>
      </p:sp>
      <p:pic>
        <p:nvPicPr>
          <p:cNvPr id="9" name="Content Placeholder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-41146"/>
            <a:ext cx="3886200" cy="2917567"/>
          </a:xfrm>
          <a:prstGeom prst="rect">
            <a:avLst/>
          </a:prstGeom>
        </p:spPr>
      </p:pic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52461444"/>
              </p:ext>
            </p:extLst>
          </p:nvPr>
        </p:nvGraphicFramePr>
        <p:xfrm>
          <a:off x="4214227" y="2951604"/>
          <a:ext cx="4786228" cy="34480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084777" y="981729"/>
            <a:ext cx="3012045" cy="954107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isometricOffAxis1Right"/>
            <a:lightRig rig="threePt" dir="t"/>
          </a:scene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Just acquired an Ozone monitor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www.carnasrda.com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75E98-0552-0448-A34B-3BD63971525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868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57480"/>
            <a:ext cx="8229600" cy="1341120"/>
          </a:xfrm>
        </p:spPr>
        <p:txBody>
          <a:bodyPr>
            <a:normAutofit fontScale="90000"/>
          </a:bodyPr>
          <a:lstStyle/>
          <a:p>
            <a:pPr algn="r"/>
            <a:r>
              <a:rPr lang="en-US" dirty="0"/>
              <a:t>Atmospheric Research Software &amp; Instrumentation Development - ARSID 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0" y="1680492"/>
            <a:ext cx="8915400" cy="2775125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>
              <a:spcAft>
                <a:spcPts val="600"/>
              </a:spcAft>
            </a:pPr>
            <a:r>
              <a:rPr lang="en-GB" dirty="0"/>
              <a:t>Development of software for atmospheric research</a:t>
            </a:r>
          </a:p>
          <a:p>
            <a:pPr>
              <a:spcAft>
                <a:spcPts val="600"/>
              </a:spcAft>
            </a:pPr>
            <a:r>
              <a:rPr lang="en-GB" dirty="0"/>
              <a:t>Instrumentation</a:t>
            </a:r>
          </a:p>
          <a:p>
            <a:pPr>
              <a:spcAft>
                <a:spcPts val="600"/>
              </a:spcAft>
            </a:pPr>
            <a:r>
              <a:rPr lang="en-GB" dirty="0"/>
              <a:t>Real-time maps of atmospheric parameters over Nigeria</a:t>
            </a:r>
          </a:p>
          <a:p>
            <a:pPr>
              <a:spcAft>
                <a:spcPts val="600"/>
              </a:spcAft>
            </a:pPr>
            <a:r>
              <a:rPr lang="en-GB" dirty="0"/>
              <a:t>Real-time maps of environmental gases over Nigeria</a:t>
            </a:r>
          </a:p>
          <a:p>
            <a:pPr>
              <a:spcAft>
                <a:spcPts val="600"/>
              </a:spcAft>
            </a:pPr>
            <a:r>
              <a:rPr lang="en-GB" dirty="0"/>
              <a:t>Now-cast of space weather over Nigeria</a:t>
            </a:r>
          </a:p>
          <a:p>
            <a:pPr>
              <a:spcAft>
                <a:spcPts val="600"/>
              </a:spcAft>
            </a:pP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5696" y="63239"/>
            <a:ext cx="685800" cy="144655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perspectiveRelaxedModerately"/>
              <a:lightRig rig="threePt" dir="t"/>
            </a:scene3d>
          </a:bodyPr>
          <a:lstStyle/>
          <a:p>
            <a:r>
              <a:rPr lang="en-GB" sz="8800" dirty="0">
                <a:latin typeface="AR BLANCA" panose="02000000000000000000" pitchFamily="2" charset="0"/>
              </a:rPr>
              <a:t>5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609602" y="6248207"/>
            <a:ext cx="5421083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www.carnasrda.com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4294967295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/>
          <a:lstStyle/>
          <a:p>
            <a:fld id="{6E020308-60E5-DD42-9166-4E5C28AD5F8B}" type="datetime1">
              <a:rPr lang="en-US" smtClean="0"/>
              <a:t>9/10/2019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0" y="1498010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pPr algn="ctr"/>
            <a:fld id="{8F82E0A0-C266-4798-8C8F-B9F91E9DA37E}" type="slidenum">
              <a:rPr lang="en-US" sz="1400" b="1" smtClean="0">
                <a:solidFill>
                  <a:srgbClr val="FFFFFF"/>
                </a:solidFill>
              </a:rPr>
              <a:pPr algn="ctr"/>
              <a:t>21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533400" y="4678752"/>
            <a:ext cx="8129009" cy="2179248"/>
            <a:chOff x="4" y="0"/>
            <a:chExt cx="8129009" cy="2179248"/>
          </a:xfrm>
        </p:grpSpPr>
        <p:sp>
          <p:nvSpPr>
            <p:cNvPr id="9" name="Chevron 8"/>
            <p:cNvSpPr/>
            <p:nvPr/>
          </p:nvSpPr>
          <p:spPr>
            <a:xfrm>
              <a:off x="4" y="0"/>
              <a:ext cx="8129009" cy="2179248"/>
            </a:xfrm>
            <a:prstGeom prst="chevron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Chevron 4"/>
            <p:cNvSpPr/>
            <p:nvPr/>
          </p:nvSpPr>
          <p:spPr>
            <a:xfrm>
              <a:off x="1089628" y="0"/>
              <a:ext cx="5949761" cy="217924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9210" tIns="14605" rIns="0" bIns="14605" numCol="1" spcCol="1270" anchor="ctr" anchorCtr="0">
              <a:noAutofit/>
            </a:bodyPr>
            <a:lstStyle/>
            <a:p>
              <a:pPr lvl="0" algn="ctr" defTabSz="10223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300" kern="1200" dirty="0"/>
                <a:t>6 locally developed </a:t>
              </a:r>
            </a:p>
            <a:p>
              <a:pPr lvl="0" algn="ctr" defTabSz="10223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300" kern="1200" dirty="0"/>
                <a:t> - magnetometers</a:t>
              </a:r>
            </a:p>
            <a:p>
              <a:pPr lvl="0" algn="ctr" defTabSz="10223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300" kern="1200" dirty="0"/>
                <a:t>- Automatic weather stations</a:t>
              </a:r>
            </a:p>
            <a:p>
              <a:pPr lvl="0" algn="ctr" defTabSz="10223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300" kern="1200" dirty="0"/>
                <a:t>- Air Quality monitors</a:t>
              </a:r>
            </a:p>
            <a:p>
              <a:pPr lvl="0" algn="ctr" defTabSz="10223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300" kern="1200" dirty="0"/>
                <a:t>awaiting deployment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01903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91200" y="228600"/>
            <a:ext cx="2895600" cy="2286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newly deployed </a:t>
            </a:r>
            <a:r>
              <a:rPr lang="en-US" sz="2800" dirty="0"/>
              <a:t>8 </a:t>
            </a:r>
            <a:r>
              <a:rPr lang="en-US" sz="2800" dirty="0" smtClean="0"/>
              <a:t>magnetometers to monitor space </a:t>
            </a:r>
            <a:r>
              <a:rPr lang="en-US" sz="2800" dirty="0" smtClean="0"/>
              <a:t>weather &amp; Earth’s movement</a:t>
            </a:r>
            <a:endParaRPr lang="en-U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6" name="Picture 5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33400" y="-228600"/>
            <a:ext cx="65532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/>
          <p:nvPr/>
        </p:nvPicPr>
        <p:blipFill>
          <a:blip r:embed="rId3"/>
          <a:stretch>
            <a:fillRect/>
          </a:stretch>
        </p:blipFill>
        <p:spPr>
          <a:xfrm>
            <a:off x="3352800" y="4495800"/>
            <a:ext cx="5655310" cy="226774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239000" y="2576442"/>
            <a:ext cx="914400" cy="36933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Sensor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03200" y="5710019"/>
            <a:ext cx="1371600" cy="64633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Indoor electronics</a:t>
            </a:r>
            <a:endParaRPr lang="en-US" dirty="0"/>
          </a:p>
        </p:txBody>
      </p:sp>
      <p:sp>
        <p:nvSpPr>
          <p:cNvPr id="13" name="Right Arrow 12"/>
          <p:cNvSpPr/>
          <p:nvPr/>
        </p:nvSpPr>
        <p:spPr>
          <a:xfrm rot="5400000">
            <a:off x="6527800" y="4038600"/>
            <a:ext cx="2362200" cy="228600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/>
          <p:cNvSpPr/>
          <p:nvPr/>
        </p:nvSpPr>
        <p:spPr>
          <a:xfrm>
            <a:off x="1638300" y="6045826"/>
            <a:ext cx="3581400" cy="215216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639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70013"/>
          </a:xfrm>
        </p:spPr>
        <p:txBody>
          <a:bodyPr/>
          <a:lstStyle/>
          <a:p>
            <a:r>
              <a:rPr lang="en-US" sz="3200" dirty="0"/>
              <a:t>CAR: </a:t>
            </a:r>
            <a:r>
              <a:rPr lang="en-US" sz="3200"/>
              <a:t>atmospheric &amp; </a:t>
            </a:r>
            <a:r>
              <a:rPr lang="en-US" sz="3200" dirty="0"/>
              <a:t>space weather monitoring facilities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9813" y="1370013"/>
            <a:ext cx="8229600" cy="4986337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27 </a:t>
            </a:r>
            <a:r>
              <a:rPr lang="en-US" dirty="0"/>
              <a:t>weather stations under the TRODAN project</a:t>
            </a:r>
          </a:p>
          <a:p>
            <a:r>
              <a:rPr lang="en-US" dirty="0"/>
              <a:t>4 GPS stations for Space Weather monitoring</a:t>
            </a:r>
          </a:p>
          <a:p>
            <a:r>
              <a:rPr lang="en-US" dirty="0"/>
              <a:t>1 lightning monitor facility, </a:t>
            </a:r>
          </a:p>
          <a:p>
            <a:r>
              <a:rPr lang="en-US" dirty="0"/>
              <a:t>I all-sky Optical Imager, </a:t>
            </a:r>
          </a:p>
          <a:p>
            <a:r>
              <a:rPr lang="en-US" dirty="0"/>
              <a:t>4</a:t>
            </a:r>
            <a:r>
              <a:rPr lang="en-US" dirty="0" smtClean="0"/>
              <a:t> </a:t>
            </a:r>
            <a:r>
              <a:rPr lang="en-US" dirty="0"/>
              <a:t>magnetometers (1 AMBER, 3 MAGDAS) </a:t>
            </a:r>
            <a:endParaRPr lang="en-US" dirty="0" smtClean="0"/>
          </a:p>
          <a:p>
            <a:r>
              <a:rPr lang="en-US" dirty="0" smtClean="0"/>
              <a:t>8 magnetometers  (SWONON)</a:t>
            </a:r>
            <a:endParaRPr lang="en-US" dirty="0"/>
          </a:p>
          <a:p>
            <a:r>
              <a:rPr lang="en-US" dirty="0"/>
              <a:t>I scintillation monitor, </a:t>
            </a:r>
          </a:p>
          <a:p>
            <a:r>
              <a:rPr lang="en-US" dirty="0"/>
              <a:t>1 </a:t>
            </a:r>
            <a:r>
              <a:rPr lang="en-US" dirty="0" err="1"/>
              <a:t>Fabry</a:t>
            </a:r>
            <a:r>
              <a:rPr lang="en-US" dirty="0"/>
              <a:t> Perot Interferometer,  </a:t>
            </a:r>
          </a:p>
          <a:p>
            <a:r>
              <a:rPr lang="en-US" dirty="0"/>
              <a:t>I </a:t>
            </a:r>
            <a:r>
              <a:rPr lang="en-US" dirty="0" err="1"/>
              <a:t>SOFIE</a:t>
            </a:r>
            <a:r>
              <a:rPr lang="en-US" dirty="0"/>
              <a:t>, and </a:t>
            </a:r>
          </a:p>
          <a:p>
            <a:r>
              <a:rPr lang="en-US" dirty="0"/>
              <a:t>1 Ozone monitor. 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www.carnasrda.com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7FE09-8320-254C-934F-C1E15745B879}" type="datetime1">
              <a:rPr lang="en-US" smtClean="0"/>
              <a:t>9/10/2019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169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5" name="Rectangle 15" descr="Title 1"/>
          <p:cNvSpPr>
            <a:spLocks noGrp="1" noChangeArrowheads="1"/>
          </p:cNvSpPr>
          <p:nvPr>
            <p:ph type="title"/>
          </p:nvPr>
        </p:nvSpPr>
        <p:spPr>
          <a:xfrm>
            <a:off x="264376" y="216003"/>
            <a:ext cx="6779362" cy="472678"/>
          </a:xfrm>
        </p:spPr>
        <p:txBody>
          <a:bodyPr>
            <a:noAutofit/>
          </a:bodyPr>
          <a:lstStyle/>
          <a:p>
            <a:pPr defTabSz="222647">
              <a:defRPr/>
            </a:pPr>
            <a:r>
              <a:rPr lang="x-none" altLang="x-none" sz="2800" b="1"/>
              <a:t>TRODAN Instrumentation and Sensors</a:t>
            </a:r>
          </a:p>
        </p:txBody>
      </p:sp>
      <p:pic>
        <p:nvPicPr>
          <p:cNvPr id="20496" name="Picture 16" descr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087" y="927497"/>
            <a:ext cx="4538977" cy="525899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ctr" rotWithShape="0">
              <a:srgbClr val="333333">
                <a:alpha val="6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20502" name="Text Box 22"/>
          <p:cNvSpPr txBox="1">
            <a:spLocks/>
          </p:cNvSpPr>
          <p:nvPr/>
        </p:nvSpPr>
        <p:spPr bwMode="auto">
          <a:xfrm>
            <a:off x="7454199" y="5645424"/>
            <a:ext cx="203902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34290" rIns="34290" anchor="ctr">
            <a:spAutoFit/>
          </a:bodyPr>
          <a:lstStyle>
            <a:lvl1pPr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9pPr>
          </a:lstStyle>
          <a:p>
            <a:pPr algn="r" eaLnBrk="1"/>
            <a:fld id="{09A0D13F-9296-0F48-9727-FF8E4402AE3D}" type="slidenum">
              <a:rPr lang="x-none" altLang="x-none" sz="900">
                <a:solidFill>
                  <a:srgbClr val="888888"/>
                </a:solidFill>
              </a:rPr>
              <a:pPr algn="r" eaLnBrk="1"/>
              <a:t>24</a:t>
            </a:fld>
            <a:endParaRPr lang="x-none" altLang="x-none" sz="900">
              <a:solidFill>
                <a:srgbClr val="888888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754345" y="5437585"/>
            <a:ext cx="4018179" cy="1200329"/>
          </a:xfrm>
          <a:prstGeom prst="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>
              <a:defRPr/>
            </a:pPr>
            <a:r>
              <a:rPr lang="en-US" sz="2400" dirty="0"/>
              <a:t>6 units locally developed Upgraded to include sensors for </a:t>
            </a:r>
            <a:r>
              <a:rPr lang="en-US" sz="2400" dirty="0" err="1"/>
              <a:t>COx</a:t>
            </a:r>
            <a:r>
              <a:rPr lang="en-US" sz="2400" dirty="0"/>
              <a:t>, NOx, </a:t>
            </a:r>
            <a:r>
              <a:rPr lang="en-US" sz="2400" dirty="0" err="1"/>
              <a:t>O</a:t>
            </a:r>
            <a:r>
              <a:rPr lang="en-US" sz="2400" baseline="-25000" dirty="0" err="1"/>
              <a:t>3</a:t>
            </a:r>
            <a:endParaRPr lang="en-US" sz="2400" baseline="-25000" dirty="0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4630" y="823578"/>
            <a:ext cx="4659370" cy="4510088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37E67-A623-1C4A-963F-41859D18DBFC}" type="datetime1">
              <a:rPr lang="en-US" smtClean="0"/>
              <a:t>9/10/2019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www.carnasrda.com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75E98-0552-0448-A34B-3BD63971525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983676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7800" y="1600201"/>
            <a:ext cx="4038600" cy="4978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400"/>
            <a:ext cx="7239000" cy="822960"/>
          </a:xfrm>
        </p:spPr>
        <p:txBody>
          <a:bodyPr>
            <a:normAutofit fontScale="90000"/>
          </a:bodyPr>
          <a:lstStyle/>
          <a:p>
            <a:r>
              <a:rPr lang="en-US" dirty="0"/>
              <a:t>Experimental set up – our Vision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604819"/>
            <a:ext cx="5943600" cy="3973781"/>
          </a:xfrm>
        </p:spPr>
        <p:txBody>
          <a:bodyPr>
            <a:normAutofit/>
          </a:bodyPr>
          <a:lstStyle/>
          <a:p>
            <a:pPr>
              <a:spcBef>
                <a:spcPts val="300"/>
              </a:spcBef>
            </a:pPr>
            <a:r>
              <a:rPr lang="en-US" sz="2400" dirty="0"/>
              <a:t>Atmospheric sensors (AWS, Thunderstorm &amp; Lightening monitors, Air Quality Monitoring Equipment </a:t>
            </a:r>
            <a:r>
              <a:rPr lang="en-US" sz="2400" dirty="0" err="1"/>
              <a:t>etc</a:t>
            </a:r>
            <a:r>
              <a:rPr lang="en-US" sz="2400" dirty="0"/>
              <a:t>)</a:t>
            </a:r>
          </a:p>
          <a:p>
            <a:pPr>
              <a:spcBef>
                <a:spcPts val="300"/>
              </a:spcBef>
            </a:pPr>
            <a:r>
              <a:rPr lang="en-US" sz="2400" dirty="0"/>
              <a:t>GNSS stations</a:t>
            </a:r>
          </a:p>
          <a:p>
            <a:pPr>
              <a:spcBef>
                <a:spcPts val="300"/>
              </a:spcBef>
            </a:pPr>
            <a:r>
              <a:rPr lang="en-US" sz="2400" dirty="0"/>
              <a:t>Magnetometers</a:t>
            </a:r>
          </a:p>
          <a:p>
            <a:pPr>
              <a:spcBef>
                <a:spcPts val="300"/>
              </a:spcBef>
            </a:pPr>
            <a:r>
              <a:rPr lang="en-US" sz="2400" dirty="0" err="1"/>
              <a:t>etc</a:t>
            </a:r>
            <a:endParaRPr lang="en-US" sz="2400" dirty="0"/>
          </a:p>
          <a:p>
            <a:pPr>
              <a:spcBef>
                <a:spcPts val="300"/>
              </a:spcBef>
            </a:pPr>
            <a:r>
              <a:rPr lang="en-US" sz="2400" dirty="0"/>
              <a:t>collocated at 72 observation points</a:t>
            </a:r>
          </a:p>
          <a:p>
            <a:pPr>
              <a:spcBef>
                <a:spcPts val="300"/>
              </a:spcBef>
            </a:pPr>
            <a:r>
              <a:rPr lang="en-US" sz="2400" dirty="0"/>
              <a:t>2 in each state &amp; FCT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76200" y="1498601"/>
            <a:ext cx="5638800" cy="954107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>
              <a:spcBef>
                <a:spcPts val="300"/>
              </a:spcBef>
              <a:buClr>
                <a:srgbClr val="DA1F28"/>
              </a:buClr>
              <a:buSzPct val="60000"/>
            </a:pPr>
            <a:r>
              <a:rPr lang="en-US" sz="2800" dirty="0">
                <a:solidFill>
                  <a:schemeClr val="bg1"/>
                </a:solidFill>
              </a:rPr>
              <a:t>a permanent array of Space &amp; atmospheric probing instruments :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7CAA1-BC48-7344-8C23-8886D83CACDC}" type="datetime1">
              <a:rPr lang="en-US" smtClean="0"/>
              <a:t>9/10/2019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www.carnasrda.com</a:t>
            </a:r>
          </a:p>
        </p:txBody>
      </p:sp>
    </p:spTree>
    <p:extLst>
      <p:ext uri="{BB962C8B-B14F-4D97-AF65-F5344CB8AC3E}">
        <p14:creationId xmlns:p14="http://schemas.microsoft.com/office/powerpoint/2010/main" val="2686974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2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2386" y="1119188"/>
            <a:ext cx="4451614" cy="5487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9330" name="Title 1"/>
          <p:cNvSpPr>
            <a:spLocks noGrp="1"/>
          </p:cNvSpPr>
          <p:nvPr>
            <p:ph type="title"/>
          </p:nvPr>
        </p:nvSpPr>
        <p:spPr>
          <a:xfrm>
            <a:off x="914136" y="279136"/>
            <a:ext cx="7239000" cy="822854"/>
          </a:xfrm>
        </p:spPr>
        <p:txBody>
          <a:bodyPr/>
          <a:lstStyle/>
          <a:p>
            <a:r>
              <a:rPr lang="en-US">
                <a:latin typeface="Arial" charset="0"/>
              </a:rPr>
              <a:t>Experimental set up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148167" y="657490"/>
            <a:ext cx="1509448" cy="232833"/>
          </a:xfrm>
        </p:spPr>
        <p:txBody>
          <a:bodyPr lIns="91436" tIns="45718" rIns="91436" bIns="45718">
            <a:normAutofit fontScale="92500" lnSpcReduction="20000"/>
          </a:bodyPr>
          <a:lstStyle/>
          <a:p>
            <a:pPr>
              <a:defRPr/>
            </a:pPr>
            <a:fld id="{71C4DB4B-66AB-C940-A581-55BF91BC983D}" type="slidenum">
              <a:rPr lang="en-US"/>
              <a:pPr>
                <a:defRPr/>
              </a:pPr>
              <a:t>26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5812876" y="4960896"/>
            <a:ext cx="300033" cy="312383"/>
          </a:xfrm>
          <a:prstGeom prst="ellipse">
            <a:avLst/>
          </a:prstGeom>
          <a:solidFill>
            <a:schemeClr val="bg1">
              <a:alpha val="16000"/>
            </a:schemeClr>
          </a:solidFill>
          <a:ln w="57150" cmpd="sng"/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6786811" y="5117087"/>
            <a:ext cx="300033" cy="420047"/>
          </a:xfrm>
          <a:prstGeom prst="ellipse">
            <a:avLst/>
          </a:prstGeom>
          <a:solidFill>
            <a:schemeClr val="bg1">
              <a:alpha val="16000"/>
            </a:schemeClr>
          </a:solidFill>
          <a:ln w="57150" cmpd="sng"/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Oval 10"/>
          <p:cNvSpPr/>
          <p:nvPr/>
        </p:nvSpPr>
        <p:spPr>
          <a:xfrm flipH="1" flipV="1">
            <a:off x="5272815" y="4240816"/>
            <a:ext cx="540060" cy="300033"/>
          </a:xfrm>
          <a:prstGeom prst="ellipse">
            <a:avLst/>
          </a:prstGeom>
          <a:solidFill>
            <a:schemeClr val="bg1">
              <a:alpha val="16000"/>
            </a:schemeClr>
          </a:solidFill>
          <a:ln w="57150" cmpd="sng"/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7733089" y="6161029"/>
            <a:ext cx="300033" cy="360040"/>
          </a:xfrm>
          <a:prstGeom prst="ellipse">
            <a:avLst/>
          </a:prstGeom>
          <a:solidFill>
            <a:schemeClr val="bg1">
              <a:alpha val="16000"/>
            </a:schemeClr>
          </a:solidFill>
          <a:ln w="57150" cmpd="sng"/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352936" y="3640749"/>
            <a:ext cx="359138" cy="404070"/>
          </a:xfrm>
          <a:prstGeom prst="ellipse">
            <a:avLst/>
          </a:prstGeom>
          <a:solidFill>
            <a:schemeClr val="bg1">
              <a:alpha val="16000"/>
            </a:schemeClr>
          </a:solidFill>
          <a:ln w="76200" cmpd="sng"/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7628003" y="3785085"/>
            <a:ext cx="300033" cy="300033"/>
          </a:xfrm>
          <a:prstGeom prst="ellipse">
            <a:avLst/>
          </a:prstGeom>
          <a:solidFill>
            <a:schemeClr val="bg1">
              <a:alpha val="16000"/>
            </a:schemeClr>
          </a:solidFill>
          <a:ln w="57150" cmpd="sng"/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6892996" y="2140582"/>
            <a:ext cx="300033" cy="180020"/>
          </a:xfrm>
          <a:prstGeom prst="ellipse">
            <a:avLst/>
          </a:prstGeom>
          <a:solidFill>
            <a:schemeClr val="bg1">
              <a:alpha val="16000"/>
            </a:schemeClr>
          </a:solidFill>
          <a:ln w="76200" cmpd="sng"/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5392829" y="1960563"/>
            <a:ext cx="300033" cy="344063"/>
          </a:xfrm>
          <a:prstGeom prst="ellipse">
            <a:avLst/>
          </a:prstGeom>
          <a:solidFill>
            <a:schemeClr val="bg1">
              <a:alpha val="16000"/>
            </a:schemeClr>
          </a:solidFill>
          <a:ln w="57150" cmpd="sng"/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9357" name="Content Placeholder 2"/>
          <p:cNvSpPr>
            <a:spLocks noGrp="1"/>
          </p:cNvSpPr>
          <p:nvPr>
            <p:ph idx="1"/>
          </p:nvPr>
        </p:nvSpPr>
        <p:spPr>
          <a:xfrm>
            <a:off x="23812" y="1748896"/>
            <a:ext cx="5942542" cy="3861594"/>
          </a:xfrm>
        </p:spPr>
        <p:txBody>
          <a:bodyPr/>
          <a:lstStyle/>
          <a:p>
            <a:pPr marL="0" indent="0">
              <a:lnSpc>
                <a:spcPct val="120000"/>
              </a:lnSpc>
              <a:spcBef>
                <a:spcPts val="302"/>
              </a:spcBef>
              <a:buNone/>
            </a:pPr>
            <a:r>
              <a:rPr lang="en-US">
                <a:latin typeface="Arial" charset="0"/>
              </a:rPr>
              <a:t>Extra equipment would be located at some specific locations: </a:t>
            </a:r>
          </a:p>
          <a:p>
            <a:pPr lvl="2">
              <a:lnSpc>
                <a:spcPct val="120000"/>
              </a:lnSpc>
              <a:spcBef>
                <a:spcPts val="302"/>
              </a:spcBef>
            </a:pPr>
            <a:r>
              <a:rPr lang="en-US">
                <a:latin typeface="Arial" charset="0"/>
              </a:rPr>
              <a:t>Optical Imager</a:t>
            </a:r>
          </a:p>
          <a:p>
            <a:pPr lvl="2">
              <a:lnSpc>
                <a:spcPct val="120000"/>
              </a:lnSpc>
              <a:spcBef>
                <a:spcPts val="302"/>
              </a:spcBef>
            </a:pPr>
            <a:r>
              <a:rPr lang="en-US">
                <a:latin typeface="Arial" charset="0"/>
              </a:rPr>
              <a:t>FPI</a:t>
            </a:r>
          </a:p>
          <a:p>
            <a:pPr lvl="2">
              <a:lnSpc>
                <a:spcPct val="120000"/>
              </a:lnSpc>
              <a:spcBef>
                <a:spcPts val="302"/>
              </a:spcBef>
            </a:pPr>
            <a:r>
              <a:rPr lang="en-US">
                <a:latin typeface="Arial" charset="0"/>
              </a:rPr>
              <a:t>Ionosonde </a:t>
            </a:r>
          </a:p>
          <a:p>
            <a:pPr lvl="2">
              <a:lnSpc>
                <a:spcPct val="120000"/>
              </a:lnSpc>
              <a:spcBef>
                <a:spcPts val="302"/>
              </a:spcBef>
            </a:pPr>
            <a:r>
              <a:rPr lang="en-US">
                <a:latin typeface="Arial" charset="0"/>
              </a:rPr>
              <a:t>Any other specialized probe</a:t>
            </a:r>
          </a:p>
        </p:txBody>
      </p:sp>
      <p:sp>
        <p:nvSpPr>
          <p:cNvPr id="16" name="Oval 15"/>
          <p:cNvSpPr/>
          <p:nvPr/>
        </p:nvSpPr>
        <p:spPr>
          <a:xfrm>
            <a:off x="5962892" y="5789946"/>
            <a:ext cx="300033" cy="300033"/>
          </a:xfrm>
          <a:prstGeom prst="ellipse">
            <a:avLst/>
          </a:prstGeom>
          <a:solidFill>
            <a:schemeClr val="bg1">
              <a:alpha val="16000"/>
            </a:schemeClr>
          </a:solidFill>
          <a:ln w="57150" cmpd="sng"/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85564-9928-4243-85D5-0C37794C4450}" type="datetime1">
              <a:rPr lang="en-US" smtClean="0"/>
              <a:t>9/10/2019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www.carnasrda.com</a:t>
            </a:r>
          </a:p>
        </p:txBody>
      </p:sp>
    </p:spTree>
    <p:extLst>
      <p:ext uri="{BB962C8B-B14F-4D97-AF65-F5344CB8AC3E}">
        <p14:creationId xmlns:p14="http://schemas.microsoft.com/office/powerpoint/2010/main" val="137156602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2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4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6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8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0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2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7" grpId="0" animBg="1"/>
      <p:bldP spid="1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98600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CAR Space Research </a:t>
            </a:r>
            <a:r>
              <a:rPr lang="en-US" sz="3600" dirty="0" smtClean="0"/>
              <a:t>Laboratories SRL: </a:t>
            </a:r>
            <a:r>
              <a:rPr lang="en-US" sz="3600" dirty="0"/>
              <a:t>Functions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www.carnasrda.com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A3F7CB7D-F184-43C7-B6FD-03D728E1BBFF}" type="slidenum">
              <a:rPr lang="en-US" smtClean="0">
                <a:solidFill>
                  <a:schemeClr val="tx2"/>
                </a:solidFill>
              </a:rPr>
              <a:pPr/>
              <a:t>27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4294967295"/>
          </p:nvPr>
        </p:nvSpPr>
        <p:spPr>
          <a:xfrm>
            <a:off x="6477000" y="6248400"/>
            <a:ext cx="2667000" cy="366184"/>
          </a:xfrm>
        </p:spPr>
        <p:txBody>
          <a:bodyPr/>
          <a:lstStyle/>
          <a:p>
            <a:fld id="{D9B355F0-9CC8-3B49-BE9B-742A3A70021B}" type="datetime1">
              <a:rPr lang="en-US" smtClean="0"/>
              <a:t>9/10/2019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306286"/>
            <a:ext cx="8229600" cy="4819877"/>
          </a:xfrm>
        </p:spPr>
        <p:txBody>
          <a:bodyPr>
            <a:normAutofit/>
          </a:bodyPr>
          <a:lstStyle/>
          <a:p>
            <a:r>
              <a:rPr lang="en-US" sz="2800" dirty="0"/>
              <a:t>Shall </a:t>
            </a:r>
            <a:r>
              <a:rPr lang="en-US" sz="2800" dirty="0">
                <a:solidFill>
                  <a:srgbClr val="FF0000"/>
                </a:solidFill>
              </a:rPr>
              <a:t>host assorted world-class scientific equipment </a:t>
            </a:r>
            <a:r>
              <a:rPr lang="en-US" sz="2800" dirty="0"/>
              <a:t>for monitoring space and earth environments</a:t>
            </a:r>
          </a:p>
          <a:p>
            <a:pPr lvl="0"/>
            <a:r>
              <a:rPr lang="en-US" sz="2800" dirty="0">
                <a:solidFill>
                  <a:srgbClr val="FF0000"/>
                </a:solidFill>
              </a:rPr>
              <a:t>data from the equipment</a:t>
            </a:r>
            <a:r>
              <a:rPr lang="en-US" sz="2800" dirty="0"/>
              <a:t> shall be collected, stored and made </a:t>
            </a:r>
            <a:r>
              <a:rPr lang="en-US" sz="2800" dirty="0">
                <a:solidFill>
                  <a:srgbClr val="FF0000"/>
                </a:solidFill>
              </a:rPr>
              <a:t>available for research purpose</a:t>
            </a:r>
          </a:p>
          <a:p>
            <a:r>
              <a:rPr lang="en-US" sz="2800" dirty="0"/>
              <a:t>shall serve as </a:t>
            </a:r>
            <a:r>
              <a:rPr lang="en-US" sz="2800" dirty="0">
                <a:solidFill>
                  <a:srgbClr val="FF0000"/>
                </a:solidFill>
              </a:rPr>
              <a:t>training hub </a:t>
            </a:r>
            <a:r>
              <a:rPr lang="en-US" sz="2800" dirty="0"/>
              <a:t>for space science, technology &amp; applications</a:t>
            </a:r>
          </a:p>
          <a:p>
            <a:r>
              <a:rPr lang="en-US" sz="2800" dirty="0">
                <a:solidFill>
                  <a:srgbClr val="FF0000"/>
                </a:solidFill>
              </a:rPr>
              <a:t>Research laboratory</a:t>
            </a:r>
            <a:r>
              <a:rPr lang="en-US" sz="2800" dirty="0"/>
              <a:t> for investigations relevant to our </a:t>
            </a:r>
            <a:r>
              <a:rPr lang="en-US" sz="2800" dirty="0" smtClean="0"/>
              <a:t>mandate</a:t>
            </a:r>
          </a:p>
          <a:p>
            <a:pPr>
              <a:buFont typeface="Courier New"/>
              <a:buChar char="o"/>
            </a:pPr>
            <a:r>
              <a:rPr lang="en-US" sz="2800" b="1" dirty="0">
                <a:solidFill>
                  <a:srgbClr val="FF0000"/>
                </a:solidFill>
              </a:rPr>
              <a:t>super observation points</a:t>
            </a:r>
          </a:p>
          <a:p>
            <a:pPr>
              <a:buFont typeface="Courier New"/>
              <a:buChar char="o"/>
            </a:pPr>
            <a:r>
              <a:rPr lang="en-US" sz="2800" dirty="0"/>
              <a:t>host </a:t>
            </a:r>
            <a:r>
              <a:rPr lang="en-US" sz="2800" dirty="0">
                <a:solidFill>
                  <a:srgbClr val="FF0000"/>
                </a:solidFill>
              </a:rPr>
              <a:t>extra equipment</a:t>
            </a:r>
          </a:p>
          <a:p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56423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43050" y="609600"/>
            <a:ext cx="6838950" cy="5932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1373981" y="113507"/>
            <a:ext cx="6675999" cy="685800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marL="40481"/>
            <a:r>
              <a:rPr lang="en-US" sz="2400" dirty="0"/>
              <a:t>CAR Space Research Laboratories</a:t>
            </a:r>
            <a:endParaRPr lang="en-US" sz="2400" b="1" dirty="0">
              <a:latin typeface="Aharoni" pitchFamily="2" charset="-79"/>
              <a:ea typeface="Cambria Math" pitchFamily="18" charset="0"/>
              <a:cs typeface="Aharoni" pitchFamily="2" charset="-79"/>
            </a:endParaRPr>
          </a:p>
        </p:txBody>
      </p:sp>
      <p:sp>
        <p:nvSpPr>
          <p:cNvPr id="4101" name="AutoShape 5" descr="Image result for center for atmospheric research, nasrda, logo"/>
          <p:cNvSpPr>
            <a:spLocks noChangeAspect="1" noChangeArrowheads="1"/>
          </p:cNvSpPr>
          <p:nvPr/>
        </p:nvSpPr>
        <p:spPr bwMode="auto">
          <a:xfrm>
            <a:off x="1259681" y="748903"/>
            <a:ext cx="228600" cy="228601"/>
          </a:xfrm>
          <a:prstGeom prst="rect">
            <a:avLst/>
          </a:prstGeom>
          <a:noFill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103" name="AutoShape 7" descr="Image result for center for atmospheric research, nasrda, logo"/>
          <p:cNvSpPr>
            <a:spLocks noChangeAspect="1" noChangeArrowheads="1"/>
          </p:cNvSpPr>
          <p:nvPr/>
        </p:nvSpPr>
        <p:spPr bwMode="auto">
          <a:xfrm>
            <a:off x="1259681" y="748903"/>
            <a:ext cx="228600" cy="228601"/>
          </a:xfrm>
          <a:prstGeom prst="rect">
            <a:avLst/>
          </a:prstGeom>
          <a:noFill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105" name="AutoShape 9" descr="Image result for center for atmospheric research, nasrda, logo"/>
          <p:cNvSpPr>
            <a:spLocks noChangeAspect="1" noChangeArrowheads="1"/>
          </p:cNvSpPr>
          <p:nvPr/>
        </p:nvSpPr>
        <p:spPr bwMode="auto">
          <a:xfrm>
            <a:off x="1259681" y="748903"/>
            <a:ext cx="228600" cy="228601"/>
          </a:xfrm>
          <a:prstGeom prst="rect">
            <a:avLst/>
          </a:prstGeom>
          <a:noFill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5541169" y="1768977"/>
            <a:ext cx="2857500" cy="50783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1350" dirty="0">
                <a:latin typeface="Aharoni" pitchFamily="2" charset="-79"/>
                <a:cs typeface="Aharoni" pitchFamily="2" charset="-79"/>
              </a:rPr>
              <a:t>Space Weather and Atmospheric Physics Laboratory, Kano</a:t>
            </a: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5001419" y="3127118"/>
            <a:ext cx="2457450" cy="50783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1350" dirty="0">
                <a:latin typeface="Aharoni" pitchFamily="2" charset="-79"/>
                <a:cs typeface="Aharoni" pitchFamily="2" charset="-79"/>
              </a:rPr>
              <a:t>Space Environment Research Laboratory, Abuja</a:t>
            </a: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362075" y="3210953"/>
            <a:ext cx="2286000" cy="50783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350" dirty="0">
                <a:latin typeface="Aharoni" pitchFamily="2" charset="-79"/>
                <a:cs typeface="Aharoni" pitchFamily="2" charset="-79"/>
              </a:rPr>
              <a:t>National Air Quality Research Laboratory, Ilorin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4873905" y="3902329"/>
            <a:ext cx="3600450" cy="30008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1350" dirty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Center for Atmospheric Research, </a:t>
            </a:r>
            <a:r>
              <a:rPr lang="en-US" sz="1350" dirty="0" err="1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Anyigba</a:t>
            </a:r>
            <a:endParaRPr lang="en-US" sz="1350" dirty="0">
              <a:solidFill>
                <a:srgbClr val="FF000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3902355" y="4718651"/>
            <a:ext cx="4572000" cy="30008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350" dirty="0">
                <a:latin typeface="Aharoni" pitchFamily="2" charset="-79"/>
                <a:cs typeface="Aharoni" pitchFamily="2" charset="-79"/>
              </a:rPr>
              <a:t>Space Earth Environmental Research Laboratory, Benin</a:t>
            </a:r>
          </a:p>
        </p:txBody>
      </p:sp>
      <p:sp>
        <p:nvSpPr>
          <p:cNvPr id="15" name="Rectangle 9"/>
          <p:cNvSpPr>
            <a:spLocks noChangeArrowheads="1"/>
          </p:cNvSpPr>
          <p:nvPr/>
        </p:nvSpPr>
        <p:spPr bwMode="auto">
          <a:xfrm>
            <a:off x="609600" y="3964195"/>
            <a:ext cx="2598878" cy="50783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1350" dirty="0">
                <a:latin typeface="Aharoni" pitchFamily="2" charset="-79"/>
                <a:cs typeface="Aharoni" pitchFamily="2" charset="-79"/>
              </a:rPr>
              <a:t>Atmospheric &amp; Space Weather Research Laboratory, </a:t>
            </a:r>
            <a:r>
              <a:rPr lang="en-US" sz="1350" dirty="0" err="1">
                <a:latin typeface="Aharoni" pitchFamily="2" charset="-79"/>
                <a:cs typeface="Aharoni" pitchFamily="2" charset="-79"/>
              </a:rPr>
              <a:t>Osogbo</a:t>
            </a:r>
            <a:endParaRPr lang="en-US" sz="1350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www.carnasrda.com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5B615-653E-9446-83E2-D3DC61871797}" type="datetime1">
              <a:rPr lang="en-US" smtClean="0"/>
              <a:t>9/10/2019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946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3" grpId="0" animBg="1"/>
      <p:bldP spid="14" grpId="0" animBg="1"/>
      <p:bldP spid="1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0" y="1521498"/>
            <a:ext cx="4356965" cy="1869439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GB" sz="2400" dirty="0"/>
              <a:t>June 2015.</a:t>
            </a:r>
          </a:p>
          <a:p>
            <a:r>
              <a:rPr lang="en-GB" sz="2400" dirty="0"/>
              <a:t>Optical Imager, FPI, Magnetometers (2), GNSS Space Weather Monitor 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52400" y="157480"/>
            <a:ext cx="6400800" cy="1239520"/>
          </a:xfrm>
        </p:spPr>
        <p:txBody>
          <a:bodyPr>
            <a:normAutofit/>
          </a:bodyPr>
          <a:lstStyle/>
          <a:p>
            <a:pPr algn="r"/>
            <a:r>
              <a:rPr lang="en-US" sz="3200" dirty="0"/>
              <a:t>Space Environment Research Lab, Abuja</a:t>
            </a:r>
            <a:endParaRPr lang="en-GB" sz="32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www.carnasrda.com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E3EC5B2D-D3F3-4838-92A7-FDFC11388FAB}" type="slidenum">
              <a:rPr lang="en-GB" smtClean="0"/>
              <a:pPr>
                <a:defRPr/>
              </a:pPr>
              <a:t>29</a:t>
            </a:fld>
            <a:endParaRPr lang="en-GB"/>
          </a:p>
        </p:txBody>
      </p:sp>
      <p:pic>
        <p:nvPicPr>
          <p:cNvPr id="10" name="Picture 2" descr="D:\certs12\serl\pics\building\C360_2016-01-12-10-04-26-15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90937"/>
            <a:ext cx="4903596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 descr="D:\certs12\serl\pics\Benson\IMG_20150916_13193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965" y="1762511"/>
            <a:ext cx="2664655" cy="2565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" descr="D:\certs12\serl\pics\Benson\IMG_20150914_162554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81800" y="0"/>
            <a:ext cx="2362200" cy="5420548"/>
          </a:xfrm>
          <a:prstGeom prst="rect">
            <a:avLst/>
          </a:prstGeom>
          <a:noFill/>
        </p:spPr>
      </p:pic>
      <p:pic>
        <p:nvPicPr>
          <p:cNvPr id="15" name="Picture 14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89330">
            <a:off x="5039280" y="4583442"/>
            <a:ext cx="3962400" cy="1761067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58094-67A2-4241-A115-669C77C5D3CD}" type="datetime1">
              <a:rPr lang="en-US" smtClean="0"/>
              <a:t>9/10/2019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410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22_011112_0922UT_1844UT_630nm_slow.mpg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136902" y="3409320"/>
            <a:ext cx="3451325" cy="3451325"/>
          </a:xfrm>
          <a:prstGeom prst="rect">
            <a:avLst/>
          </a:prstGeom>
        </p:spPr>
      </p:pic>
      <p:sp>
        <p:nvSpPr>
          <p:cNvPr id="52226" name="Text Box 4"/>
          <p:cNvSpPr txBox="1">
            <a:spLocks noChangeArrowheads="1"/>
          </p:cNvSpPr>
          <p:nvPr/>
        </p:nvSpPr>
        <p:spPr bwMode="auto">
          <a:xfrm>
            <a:off x="179389" y="3991704"/>
            <a:ext cx="360052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ja-JP" sz="2400" b="1" dirty="0">
              <a:solidFill>
                <a:srgbClr val="FF0000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ja-JP" sz="2400" b="1" dirty="0">
                <a:solidFill>
                  <a:srgbClr val="FF0000"/>
                </a:solidFill>
              </a:rPr>
              <a:t>Abuja, Nigeria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ja-JP" sz="2400" b="1" dirty="0">
              <a:solidFill>
                <a:srgbClr val="FF0000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ja-JP" sz="2400" b="1" dirty="0">
                <a:solidFill>
                  <a:srgbClr val="FF0000"/>
                </a:solidFill>
              </a:rPr>
              <a:t>June 21, 2015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ja-JP" sz="2400" b="1" dirty="0">
              <a:solidFill>
                <a:srgbClr val="FF0000"/>
              </a:solidFill>
            </a:endParaRPr>
          </a:p>
        </p:txBody>
      </p:sp>
      <p:pic>
        <p:nvPicPr>
          <p:cNvPr id="4" name="C11_050405_GW.mpg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149603" y="-40510"/>
            <a:ext cx="3438625" cy="3438625"/>
          </a:xfrm>
          <a:prstGeom prst="rect">
            <a:avLst/>
          </a:prstGeom>
        </p:spPr>
      </p:pic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168141" y="175281"/>
            <a:ext cx="310771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ja-JP" sz="2400" b="1" dirty="0">
                <a:solidFill>
                  <a:srgbClr val="008000"/>
                </a:solidFill>
              </a:rPr>
              <a:t>Some data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ja-JP" sz="2400" b="1" dirty="0">
              <a:solidFill>
                <a:srgbClr val="008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553200" y="0"/>
            <a:ext cx="2590800" cy="563872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500" dirty="0"/>
              <a:t>captures the space environment up to 500 km over a radial distance of up to 500 km and gives information about travelling ionospheric disturbances, gravity waves and plasma bubbles among other ionospheric phenomena</a:t>
            </a:r>
          </a:p>
          <a:p>
            <a:pPr algn="ctr">
              <a:lnSpc>
                <a:spcPct val="90000"/>
              </a:lnSpc>
            </a:pPr>
            <a:endParaRPr lang="en-US" sz="25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219E2-0497-9B40-9B89-BCC510320218}" type="datetime1">
              <a:rPr lang="en-US" smtClean="0"/>
              <a:t>9/10/2019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www.carnasrda.com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A3F7CB7D-F184-43C7-B6FD-03D728E1BBFF}" type="slidenum">
              <a:rPr lang="en-US" smtClean="0">
                <a:solidFill>
                  <a:schemeClr val="tx2"/>
                </a:solidFill>
              </a:rPr>
              <a:pPr/>
              <a:t>30</a:t>
            </a:fld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10" name="Picture 14" descr="D:\certs12\serl\opticalImager2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92200"/>
            <a:ext cx="3091286" cy="3257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3139645" y="3182779"/>
            <a:ext cx="28777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Space Research Laboratories</a:t>
            </a:r>
          </a:p>
        </p:txBody>
      </p:sp>
      <p:sp>
        <p:nvSpPr>
          <p:cNvPr id="9" name="Rectangle 8"/>
          <p:cNvSpPr/>
          <p:nvPr/>
        </p:nvSpPr>
        <p:spPr>
          <a:xfrm>
            <a:off x="3139645" y="3182779"/>
            <a:ext cx="28777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Space Research Laboratories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139645" y="3182779"/>
            <a:ext cx="28777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Space Research Laboratories</a:t>
            </a:r>
          </a:p>
        </p:txBody>
      </p:sp>
    </p:spTree>
    <p:extLst>
      <p:ext uri="{BB962C8B-B14F-4D97-AF65-F5344CB8AC3E}">
        <p14:creationId xmlns:p14="http://schemas.microsoft.com/office/powerpoint/2010/main" val="3812131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3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333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8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repeatCount="indefinite" fill="remove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6" repeatCount="indefinite" fill="remove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-193675"/>
            <a:ext cx="8229600" cy="1141413"/>
          </a:xfrm>
        </p:spPr>
        <p:txBody>
          <a:bodyPr>
            <a:normAutofit fontScale="90000"/>
          </a:bodyPr>
          <a:lstStyle/>
          <a:p>
            <a:pPr defTabSz="411163" eaLnBrk="1"/>
            <a:r>
              <a:rPr lang="x-none" altLang="x-none" sz="3900"/>
              <a:t> </a:t>
            </a:r>
            <a:r>
              <a:rPr lang="x-none" altLang="x-none" sz="3200"/>
              <a:t>World-Wide Lightning Location Network WWLLN</a:t>
            </a:r>
            <a:endParaRPr lang="x-none" altLang="x-none" sz="3900"/>
          </a:p>
        </p:txBody>
      </p:sp>
      <p:sp>
        <p:nvSpPr>
          <p:cNvPr id="35842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1165225"/>
            <a:ext cx="3614738" cy="4525963"/>
          </a:xfrm>
        </p:spPr>
        <p:txBody>
          <a:bodyPr/>
          <a:lstStyle/>
          <a:p>
            <a:pPr eaLnBrk="1">
              <a:defRPr/>
            </a:pPr>
            <a:r>
              <a:rPr lang="x-none" altLang="x-none" sz="2400" dirty="0"/>
              <a:t>a project in collaboration with University of Washington, USA.</a:t>
            </a:r>
          </a:p>
          <a:p>
            <a:pPr eaLnBrk="1">
              <a:defRPr/>
            </a:pPr>
            <a:r>
              <a:rPr lang="x-none" altLang="x-none" sz="2400" dirty="0"/>
              <a:t>Installed 18th October 2017 and currently undergoing observation</a:t>
            </a:r>
          </a:p>
          <a:p>
            <a:pPr eaLnBrk="1">
              <a:defRPr/>
            </a:pPr>
            <a:r>
              <a:rPr lang="x-none" altLang="x-none" sz="2400" dirty="0"/>
              <a:t>a lightning monitoring </a:t>
            </a:r>
            <a:r>
              <a:rPr lang="x-none" altLang="x-none" sz="2400" dirty="0" smtClean="0"/>
              <a:t>facility</a:t>
            </a:r>
            <a:endParaRPr lang="en-GB" altLang="x-none" sz="2400" dirty="0" smtClean="0"/>
          </a:p>
          <a:p>
            <a:pPr eaLnBrk="1">
              <a:defRPr/>
            </a:pPr>
            <a:r>
              <a:rPr lang="en-GB" altLang="x-none" sz="2400" dirty="0" smtClean="0"/>
              <a:t>Location: </a:t>
            </a:r>
            <a:r>
              <a:rPr lang="en-GB" altLang="x-none" sz="2400" dirty="0" err="1" smtClean="0"/>
              <a:t>Anyigba</a:t>
            </a:r>
            <a:endParaRPr lang="x-none" altLang="x-none" sz="2400" dirty="0"/>
          </a:p>
        </p:txBody>
      </p:sp>
      <p:pic>
        <p:nvPicPr>
          <p:cNvPr id="35843" name="Picture 3" descr="pasted-image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3325" y="1185863"/>
            <a:ext cx="3749675" cy="210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35844" name="Picture 4" descr="pasted-image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4213" y="949325"/>
            <a:ext cx="2105025" cy="301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35845" name="Picture 5" descr="pasted-image.tif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8300" y="4148138"/>
            <a:ext cx="3900488" cy="226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35846" name="Text Box 6"/>
          <p:cNvSpPr txBox="1">
            <a:spLocks/>
          </p:cNvSpPr>
          <p:nvPr/>
        </p:nvSpPr>
        <p:spPr bwMode="auto">
          <a:xfrm>
            <a:off x="8421688" y="6403975"/>
            <a:ext cx="265112" cy="268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45720" rIns="45720" anchor="ctr">
            <a:spAutoFit/>
          </a:bodyPr>
          <a:lstStyle>
            <a:lvl1pPr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9pPr>
          </a:lstStyle>
          <a:p>
            <a:pPr algn="r" eaLnBrk="1"/>
            <a:fld id="{0A466C33-7074-7044-A603-20A276DB8595}" type="slidenum">
              <a:rPr lang="x-none" altLang="x-none" sz="1200">
                <a:solidFill>
                  <a:srgbClr val="888888"/>
                </a:solidFill>
              </a:rPr>
              <a:pPr algn="r" eaLnBrk="1"/>
              <a:t>31</a:t>
            </a:fld>
            <a:endParaRPr lang="x-none" altLang="x-none" sz="1200">
              <a:solidFill>
                <a:srgbClr val="888888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84B40F-D5DB-684F-B45E-449FF26C0600}" type="slidenum">
              <a:rPr lang="x-none" altLang="x-none" smtClean="0"/>
              <a:pPr/>
              <a:t>31</a:t>
            </a:fld>
            <a:endParaRPr lang="x-none" alt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65432-479F-CD43-AF92-B4F5C78122E5}" type="datetime1">
              <a:rPr lang="en-US" smtClean="0"/>
              <a:t>9/10/2019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www.carnasrda.com</a:t>
            </a:r>
          </a:p>
        </p:txBody>
      </p:sp>
    </p:spTree>
    <p:extLst>
      <p:ext uri="{BB962C8B-B14F-4D97-AF65-F5344CB8AC3E}">
        <p14:creationId xmlns:p14="http://schemas.microsoft.com/office/powerpoint/2010/main" val="1379549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D:\certs12\serl\pics\Tobi\20151215_13431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4724400"/>
            <a:ext cx="3657600" cy="2057400"/>
          </a:xfrm>
          <a:prstGeom prst="rect">
            <a:avLst/>
          </a:prstGeom>
          <a:noFill/>
        </p:spPr>
      </p:pic>
      <p:pic>
        <p:nvPicPr>
          <p:cNvPr id="8195" name="Picture 3" descr="D:\certs12\serl\pics\Benson\IMG_20151215_13534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81200" y="1546789"/>
            <a:ext cx="3429000" cy="2339411"/>
          </a:xfrm>
          <a:prstGeom prst="rect">
            <a:avLst/>
          </a:prstGeom>
          <a:noFill/>
        </p:spPr>
      </p:pic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14068" y="76200"/>
            <a:ext cx="8382000" cy="914400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marL="53975" eaLnBrk="1" hangingPunct="1"/>
            <a:r>
              <a:rPr lang="en-US" sz="3200" b="1" dirty="0">
                <a:latin typeface="Aharoni" pitchFamily="2" charset="-79"/>
                <a:ea typeface="Cambria Math" pitchFamily="18" charset="0"/>
                <a:cs typeface="Aharoni" pitchFamily="2" charset="-79"/>
              </a:rPr>
              <a:t>Activities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6934200" y="6356350"/>
            <a:ext cx="2133600" cy="365125"/>
          </a:xfrm>
        </p:spPr>
        <p:txBody>
          <a:bodyPr/>
          <a:lstStyle/>
          <a:p>
            <a:pPr>
              <a:defRPr/>
            </a:pPr>
            <a:fld id="{A7469346-6145-41B8-919D-729808BCB3B3}" type="slidenum">
              <a:rPr lang="en-US" sz="4000" smtClean="0"/>
              <a:pPr>
                <a:defRPr/>
              </a:pPr>
              <a:t>32</a:t>
            </a:fld>
            <a:endParaRPr lang="en-US" sz="4000" dirty="0"/>
          </a:p>
        </p:txBody>
      </p:sp>
      <p:pic>
        <p:nvPicPr>
          <p:cNvPr id="24580" name="Picture 14" descr="C:\Users\Daniel\Desktop\carlogo_2_1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369300" y="28575"/>
            <a:ext cx="727075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D:\certs12\serl\pics\Benson\IMG_20151215_14023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6200" y="3048000"/>
            <a:ext cx="2971800" cy="1981200"/>
          </a:xfrm>
          <a:prstGeom prst="rect">
            <a:avLst/>
          </a:prstGeom>
          <a:noFill/>
        </p:spPr>
      </p:pic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76200" y="1676400"/>
            <a:ext cx="1828800" cy="129266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sz="2600" dirty="0">
                <a:latin typeface="Aharoni" pitchFamily="2" charset="-79"/>
                <a:cs typeface="Aharoni" pitchFamily="2" charset="-79"/>
              </a:rPr>
              <a:t>Sudan, December 2015</a:t>
            </a:r>
          </a:p>
        </p:txBody>
      </p:sp>
      <p:pic>
        <p:nvPicPr>
          <p:cNvPr id="11" name="Picture 2" descr="D:\certs12\serl\pics\Benson\IMG_20150917_124826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76800" y="1586132"/>
            <a:ext cx="3429000" cy="2300068"/>
          </a:xfrm>
          <a:prstGeom prst="rect">
            <a:avLst/>
          </a:prstGeom>
          <a:noFill/>
        </p:spPr>
      </p:pic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4849167" y="1514397"/>
            <a:ext cx="3456633" cy="83099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sz="2400" dirty="0">
                <a:latin typeface="Aharoni" pitchFamily="2" charset="-79"/>
                <a:cs typeface="Aharoni" pitchFamily="2" charset="-79"/>
              </a:rPr>
              <a:t>ISELLI, September 2015</a:t>
            </a:r>
          </a:p>
        </p:txBody>
      </p:sp>
      <p:pic>
        <p:nvPicPr>
          <p:cNvPr id="14" name="Picture 2" descr="D:\certs12\serl\pics\Tobi\20160111_120733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495800" y="4767262"/>
            <a:ext cx="3581400" cy="2014538"/>
          </a:xfrm>
          <a:prstGeom prst="rect">
            <a:avLst/>
          </a:prstGeom>
          <a:noFill/>
        </p:spPr>
      </p:pic>
      <p:sp>
        <p:nvSpPr>
          <p:cNvPr id="15" name="Rectangle 9"/>
          <p:cNvSpPr>
            <a:spLocks noChangeArrowheads="1"/>
          </p:cNvSpPr>
          <p:nvPr/>
        </p:nvSpPr>
        <p:spPr bwMode="auto">
          <a:xfrm>
            <a:off x="3124200" y="3948332"/>
            <a:ext cx="5181600" cy="83099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sz="2400" dirty="0">
                <a:latin typeface="Aharoni" pitchFamily="2" charset="-79"/>
                <a:cs typeface="Aharoni" pitchFamily="2" charset="-79"/>
              </a:rPr>
              <a:t>Vice Chancellor, Federal University </a:t>
            </a:r>
            <a:r>
              <a:rPr lang="en-US" sz="2400" dirty="0" err="1">
                <a:latin typeface="Aharoni" pitchFamily="2" charset="-79"/>
                <a:cs typeface="Aharoni" pitchFamily="2" charset="-79"/>
              </a:rPr>
              <a:t>Lafia</a:t>
            </a:r>
            <a:r>
              <a:rPr lang="en-US" sz="2400" dirty="0">
                <a:latin typeface="Aharoni" pitchFamily="2" charset="-79"/>
                <a:cs typeface="Aharoni" pitchFamily="2" charset="-79"/>
              </a:rPr>
              <a:t>, January 2016</a:t>
            </a:r>
          </a:p>
        </p:txBody>
      </p:sp>
      <p:sp>
        <p:nvSpPr>
          <p:cNvPr id="18" name="Rectangle 9"/>
          <p:cNvSpPr>
            <a:spLocks noChangeArrowheads="1"/>
          </p:cNvSpPr>
          <p:nvPr/>
        </p:nvSpPr>
        <p:spPr bwMode="auto">
          <a:xfrm>
            <a:off x="42204" y="1052732"/>
            <a:ext cx="8521774" cy="46166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Over 4000 visitors;  over 100 institutions ; up to 10 Countries  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7602A-6B4F-1C44-973F-493BAF47E737}" type="datetime1">
              <a:rPr lang="en-US" smtClean="0"/>
              <a:t>9/10/2019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www.carnasrda.com</a:t>
            </a:r>
          </a:p>
        </p:txBody>
      </p:sp>
    </p:spTree>
    <p:extLst>
      <p:ext uri="{BB962C8B-B14F-4D97-AF65-F5344CB8AC3E}">
        <p14:creationId xmlns:p14="http://schemas.microsoft.com/office/powerpoint/2010/main" val="14930031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41160" y="0"/>
            <a:ext cx="8674240" cy="900200"/>
          </a:xfrm>
        </p:spPr>
        <p:txBody>
          <a:bodyPr>
            <a:normAutofit/>
          </a:bodyPr>
          <a:lstStyle/>
          <a:p>
            <a:pPr algn="l"/>
            <a:r>
              <a:rPr lang="en-US" sz="3200" dirty="0"/>
              <a:t>Space-Earth Environment Research Lab. SEERL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671083" y="2973364"/>
            <a:ext cx="3429000" cy="2370687"/>
          </a:xfrm>
        </p:spPr>
        <p:txBody>
          <a:bodyPr>
            <a:normAutofit lnSpcReduction="10000"/>
          </a:bodyPr>
          <a:lstStyle/>
          <a:p>
            <a:pPr>
              <a:buFont typeface="Wingdings" charset="2"/>
              <a:buChar char="ü"/>
            </a:pPr>
            <a:r>
              <a:rPr lang="en-US" sz="2400" dirty="0"/>
              <a:t>Building for SEERL, </a:t>
            </a:r>
          </a:p>
          <a:p>
            <a:pPr>
              <a:buFont typeface="Wingdings" charset="2"/>
              <a:buChar char="ü"/>
            </a:pPr>
            <a:r>
              <a:rPr lang="en-US" sz="2400" dirty="0"/>
              <a:t>all furniture</a:t>
            </a:r>
          </a:p>
          <a:p>
            <a:pPr>
              <a:buFont typeface="Wingdings" charset="2"/>
              <a:buChar char="ü"/>
            </a:pPr>
            <a:r>
              <a:rPr lang="en-US" sz="2400" dirty="0"/>
              <a:t>ACs</a:t>
            </a:r>
          </a:p>
          <a:p>
            <a:pPr>
              <a:buFont typeface="Wingdings" charset="2"/>
              <a:buChar char="ü"/>
            </a:pPr>
            <a:r>
              <a:rPr lang="en-US" sz="2400" dirty="0"/>
              <a:t>Cleaning &amp; security services</a:t>
            </a:r>
          </a:p>
          <a:p>
            <a:pPr>
              <a:buFont typeface="Wingdings" charset="2"/>
              <a:buChar char="ü"/>
            </a:pPr>
            <a:r>
              <a:rPr lang="en-US" sz="2400" dirty="0" err="1"/>
              <a:t>Wifi</a:t>
            </a:r>
            <a:endParaRPr lang="en-US" sz="24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www.carnasrda.com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A3F7CB7D-F184-43C7-B6FD-03D728E1BBFF}" type="slidenum">
              <a:rPr lang="en-US" smtClean="0">
                <a:solidFill>
                  <a:schemeClr val="tx2"/>
                </a:solidFill>
              </a:rPr>
              <a:pPr/>
              <a:t>33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4294967295"/>
          </p:nvPr>
        </p:nvSpPr>
        <p:spPr>
          <a:xfrm>
            <a:off x="6477000" y="6248400"/>
            <a:ext cx="2667000" cy="366184"/>
          </a:xfrm>
        </p:spPr>
        <p:txBody>
          <a:bodyPr/>
          <a:lstStyle/>
          <a:p>
            <a:fld id="{1416E634-5B94-5F43-9E91-9391E058170C}" type="datetime1">
              <a:rPr lang="en-US" smtClean="0"/>
              <a:t>9/10/2019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1321776"/>
            <a:ext cx="5379762" cy="1474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20040" lvl="0" indent="-320040">
              <a:spcBef>
                <a:spcPts val="700"/>
              </a:spcBef>
              <a:buClr>
                <a:srgbClr val="DA1F28"/>
              </a:buClr>
              <a:buSzPct val="60000"/>
              <a:buFont typeface="Wingdings"/>
              <a:buChar char=""/>
            </a:pPr>
            <a:r>
              <a:rPr lang="en-US" sz="2800" dirty="0">
                <a:solidFill>
                  <a:prstClr val="black"/>
                </a:solidFill>
              </a:rPr>
              <a:t>Located at the University of Benin</a:t>
            </a:r>
          </a:p>
          <a:p>
            <a:pPr marL="320040" lvl="0" indent="-320040">
              <a:spcBef>
                <a:spcPts val="700"/>
              </a:spcBef>
              <a:buClr>
                <a:srgbClr val="DA1F28"/>
              </a:buClr>
              <a:buSzPct val="60000"/>
              <a:buFont typeface="Wingdings"/>
              <a:buChar char=""/>
            </a:pPr>
            <a:r>
              <a:rPr lang="en-US" sz="2800" dirty="0" err="1">
                <a:solidFill>
                  <a:prstClr val="black"/>
                </a:solidFill>
              </a:rPr>
              <a:t>Uniben</a:t>
            </a:r>
            <a:r>
              <a:rPr lang="en-US" sz="2800" dirty="0">
                <a:solidFill>
                  <a:prstClr val="black"/>
                </a:solidFill>
              </a:rPr>
              <a:t> provided 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9839" y="712799"/>
            <a:ext cx="3774161" cy="414938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41160" y="5438327"/>
            <a:ext cx="3151163" cy="9541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800" dirty="0">
                <a:solidFill>
                  <a:prstClr val="black"/>
                </a:solidFill>
              </a:rPr>
              <a:t>Activity began on 1</a:t>
            </a:r>
            <a:r>
              <a:rPr lang="en-US" sz="2800" baseline="30000" dirty="0">
                <a:solidFill>
                  <a:prstClr val="black"/>
                </a:solidFill>
              </a:rPr>
              <a:t>st</a:t>
            </a:r>
            <a:r>
              <a:rPr lang="en-US" sz="2800" dirty="0">
                <a:solidFill>
                  <a:prstClr val="black"/>
                </a:solidFill>
              </a:rPr>
              <a:t> September 2016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2876" y="3663310"/>
            <a:ext cx="5221480" cy="314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442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4648200"/>
            <a:ext cx="2961460" cy="4116663"/>
          </a:xfrm>
          <a:prstGeom prst="rect">
            <a:avLst/>
          </a:prstGeo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41160" y="0"/>
            <a:ext cx="8674240" cy="900200"/>
          </a:xfrm>
        </p:spPr>
        <p:txBody>
          <a:bodyPr>
            <a:normAutofit/>
          </a:bodyPr>
          <a:lstStyle/>
          <a:p>
            <a:pPr algn="l"/>
            <a:r>
              <a:rPr lang="en-US" sz="3200" dirty="0"/>
              <a:t>Space-Earth Environment Research Lab. SEERL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www.carnasrda.com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A3F7CB7D-F184-43C7-B6FD-03D728E1BBFF}" type="slidenum">
              <a:rPr lang="en-US" smtClean="0">
                <a:solidFill>
                  <a:schemeClr val="tx2"/>
                </a:solidFill>
              </a:rPr>
              <a:pPr/>
              <a:t>34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1321776"/>
            <a:ext cx="537976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20040" lvl="0" indent="-320040">
              <a:spcBef>
                <a:spcPts val="700"/>
              </a:spcBef>
              <a:buClr>
                <a:srgbClr val="DA1F28"/>
              </a:buClr>
              <a:buSzPct val="60000"/>
              <a:buFont typeface="Wingdings"/>
              <a:buChar char=""/>
            </a:pPr>
            <a:r>
              <a:rPr lang="en-US" sz="2800" dirty="0">
                <a:solidFill>
                  <a:prstClr val="black"/>
                </a:solidFill>
              </a:rPr>
              <a:t>Located at the University of Benin</a:t>
            </a:r>
          </a:p>
        </p:txBody>
      </p:sp>
      <p:sp>
        <p:nvSpPr>
          <p:cNvPr id="5" name="Rectangle 4"/>
          <p:cNvSpPr/>
          <p:nvPr/>
        </p:nvSpPr>
        <p:spPr>
          <a:xfrm>
            <a:off x="304800" y="2286000"/>
            <a:ext cx="3151163" cy="9541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800" dirty="0">
                <a:solidFill>
                  <a:prstClr val="black"/>
                </a:solidFill>
              </a:rPr>
              <a:t>Activity began on 1</a:t>
            </a:r>
            <a:r>
              <a:rPr lang="en-US" sz="2800" baseline="30000" dirty="0">
                <a:solidFill>
                  <a:prstClr val="black"/>
                </a:solidFill>
              </a:rPr>
              <a:t>st</a:t>
            </a:r>
            <a:r>
              <a:rPr lang="en-US" sz="2800" dirty="0">
                <a:solidFill>
                  <a:prstClr val="black"/>
                </a:solidFill>
              </a:rPr>
              <a:t> September 2016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81000" y="3581400"/>
            <a:ext cx="4495800" cy="15696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0850" indent="-450850"/>
            <a:r>
              <a:rPr lang="en-US" sz="2400" dirty="0"/>
              <a:t>- 1</a:t>
            </a:r>
            <a:r>
              <a:rPr lang="en-US" sz="2400" baseline="30000" dirty="0"/>
              <a:t>st</a:t>
            </a:r>
            <a:r>
              <a:rPr lang="en-US" sz="2400" dirty="0"/>
              <a:t> equipment Scintillation monitor</a:t>
            </a:r>
          </a:p>
          <a:p>
            <a:r>
              <a:rPr lang="en-US" sz="2400" dirty="0"/>
              <a:t>- installed in SEERL </a:t>
            </a:r>
          </a:p>
          <a:p>
            <a:r>
              <a:rPr lang="en-US" sz="2400" dirty="0"/>
              <a:t>	20 October 2016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2876" y="3663310"/>
            <a:ext cx="5221480" cy="31414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400800" y="1447800"/>
            <a:ext cx="25309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Mounted antenna</a:t>
            </a:r>
          </a:p>
        </p:txBody>
      </p:sp>
      <p:pic>
        <p:nvPicPr>
          <p:cNvPr id="17" name="Picture 16" descr="ConstellationGPS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79762" y="740094"/>
            <a:ext cx="4257548" cy="3071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5E82E-17C8-894F-9D3E-1CDC23FAA167}" type="datetime1">
              <a:rPr lang="en-US" smtClean="0"/>
              <a:t>9/10/2019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837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30347" y="3484660"/>
            <a:ext cx="5322679" cy="289984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96983" cy="314257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6767" y="0"/>
            <a:ext cx="6213361" cy="348466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3378" y="3142577"/>
            <a:ext cx="5350622" cy="3320630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211658" y="6384504"/>
            <a:ext cx="8932342" cy="644519"/>
          </a:xfrm>
          <a:prstGeom prst="rect">
            <a:avLst/>
          </a:prstGeom>
        </p:spPr>
        <p:txBody>
          <a:bodyPr>
            <a:normAutofit fontScale="900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GNSS – COR  Station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EE3DB-063B-D344-B995-A765021D5BFF}" type="datetime1">
              <a:rPr lang="en-US" smtClean="0"/>
              <a:t>9/10/2019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www.carnasrda.com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75E98-0552-0448-A34B-3BD639715251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514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0846"/>
            <a:ext cx="8686800" cy="1143000"/>
          </a:xfrm>
        </p:spPr>
        <p:txBody>
          <a:bodyPr>
            <a:noAutofit/>
          </a:bodyPr>
          <a:lstStyle/>
          <a:p>
            <a:r>
              <a:rPr lang="en-GB" sz="2700" dirty="0"/>
              <a:t>1</a:t>
            </a:r>
            <a:r>
              <a:rPr lang="en-GB" sz="2700" baseline="30000" dirty="0"/>
              <a:t>st</a:t>
            </a:r>
            <a:r>
              <a:rPr lang="en-GB" sz="2700" dirty="0"/>
              <a:t> International School on Equatorial &amp; Low Latitude Ionosphere, Nigeria, 14 </a:t>
            </a:r>
            <a:r>
              <a:rPr lang="mr-IN" sz="2700" dirty="0"/>
              <a:t>–</a:t>
            </a:r>
            <a:r>
              <a:rPr lang="en-GB" sz="2700" dirty="0"/>
              <a:t> 19 sept </a:t>
            </a:r>
            <a:r>
              <a:rPr lang="en-GB" sz="2700" b="1" dirty="0">
                <a:solidFill>
                  <a:srgbClr val="FF6600"/>
                </a:solidFill>
              </a:rPr>
              <a:t>2015,  </a:t>
            </a:r>
            <a:r>
              <a:rPr lang="en-US" sz="2700" dirty="0" err="1"/>
              <a:t>ISELLI</a:t>
            </a:r>
            <a:r>
              <a:rPr lang="en-US" sz="2700" dirty="0"/>
              <a:t> -1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4400" y="1293846"/>
            <a:ext cx="7772400" cy="5245066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www.carnasrda.com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8C0AA-B1B4-484B-8416-5A677893634E}" type="datetime1">
              <a:rPr lang="en-US" smtClean="0"/>
              <a:t>9/10/2019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2112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1"/>
          <p:cNvSpPr>
            <a:spLocks noGrp="1" noChangeArrowheads="1"/>
          </p:cNvSpPr>
          <p:nvPr>
            <p:ph type="title"/>
          </p:nvPr>
        </p:nvSpPr>
        <p:spPr>
          <a:xfrm>
            <a:off x="762000" y="3831"/>
            <a:ext cx="7886700" cy="994172"/>
          </a:xfrm>
        </p:spPr>
        <p:txBody>
          <a:bodyPr/>
          <a:lstStyle/>
          <a:p>
            <a:pPr eaLnBrk="1">
              <a:defRPr/>
            </a:pPr>
            <a:r>
              <a:rPr lang="x-none" altLang="x-none" dirty="0"/>
              <a:t>Most Recent School</a:t>
            </a:r>
            <a:r>
              <a:rPr lang="en-US" altLang="x-none" dirty="0"/>
              <a:t> in Nigeria</a:t>
            </a:r>
            <a:endParaRPr lang="x-none" altLang="x-none" dirty="0"/>
          </a:p>
        </p:txBody>
      </p:sp>
      <p:pic>
        <p:nvPicPr>
          <p:cNvPr id="51202" name="Picture 2" descr="pasted-image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381000"/>
            <a:ext cx="8515350" cy="617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51203" name="Text Box 3"/>
          <p:cNvSpPr txBox="1">
            <a:spLocks/>
          </p:cNvSpPr>
          <p:nvPr/>
        </p:nvSpPr>
        <p:spPr bwMode="auto">
          <a:xfrm>
            <a:off x="4369594" y="3294460"/>
            <a:ext cx="69314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34290" rIns="34290">
            <a:spAutoFit/>
          </a:bodyPr>
          <a:lstStyle>
            <a:lvl1pPr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9pPr>
          </a:lstStyle>
          <a:p>
            <a:pPr eaLnBrk="1"/>
            <a:endParaRPr lang="x-none" altLang="x-none" sz="1350"/>
          </a:p>
        </p:txBody>
      </p:sp>
      <p:sp>
        <p:nvSpPr>
          <p:cNvPr id="51204" name="Text Box 4"/>
          <p:cNvSpPr txBox="1">
            <a:spLocks/>
          </p:cNvSpPr>
          <p:nvPr/>
        </p:nvSpPr>
        <p:spPr bwMode="auto">
          <a:xfrm>
            <a:off x="4464844" y="3389710"/>
            <a:ext cx="69314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34290" rIns="34290">
            <a:spAutoFit/>
          </a:bodyPr>
          <a:lstStyle>
            <a:lvl1pPr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9pPr>
          </a:lstStyle>
          <a:p>
            <a:pPr eaLnBrk="1"/>
            <a:endParaRPr lang="x-none" altLang="x-none" sz="1350"/>
          </a:p>
        </p:txBody>
      </p:sp>
      <p:sp>
        <p:nvSpPr>
          <p:cNvPr id="51205" name="Text Box 5"/>
          <p:cNvSpPr txBox="1">
            <a:spLocks/>
          </p:cNvSpPr>
          <p:nvPr/>
        </p:nvSpPr>
        <p:spPr bwMode="auto">
          <a:xfrm>
            <a:off x="0" y="3715192"/>
            <a:ext cx="2838449" cy="23083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  <a:extLst/>
        </p:spPr>
        <p:txBody>
          <a:bodyPr wrap="square" lIns="34290" rIns="34290">
            <a:spAutoFit/>
          </a:bodyPr>
          <a:lstStyle/>
          <a:p>
            <a:pPr marL="257175" indent="-257175">
              <a:buFont typeface="Wingdings" charset="2"/>
              <a:buChar char="ü"/>
              <a:defRPr/>
            </a:pPr>
            <a:r>
              <a:rPr lang="x-none" altLang="x-none" sz="2400" dirty="0">
                <a:solidFill>
                  <a:srgbClr val="FF0000"/>
                </a:solidFill>
              </a:rPr>
              <a:t>60 participants</a:t>
            </a:r>
          </a:p>
          <a:p>
            <a:pPr marL="257175" indent="-257175">
              <a:buFont typeface="Wingdings" charset="2"/>
              <a:buChar char="ü"/>
              <a:defRPr/>
            </a:pPr>
            <a:r>
              <a:rPr lang="x-none" altLang="x-none" sz="2400" dirty="0">
                <a:solidFill>
                  <a:srgbClr val="FF0000"/>
                </a:solidFill>
              </a:rPr>
              <a:t>10 countries</a:t>
            </a:r>
          </a:p>
          <a:p>
            <a:pPr marL="257175" indent="-257175">
              <a:buFont typeface="Wingdings" charset="2"/>
              <a:buChar char="ü"/>
              <a:defRPr/>
            </a:pPr>
            <a:r>
              <a:rPr lang="x-none" altLang="x-none" sz="2400" dirty="0">
                <a:solidFill>
                  <a:srgbClr val="FF0000"/>
                </a:solidFill>
              </a:rPr>
              <a:t>1-week long activities</a:t>
            </a:r>
          </a:p>
          <a:p>
            <a:pPr marL="257175" indent="-257175">
              <a:buFont typeface="Wingdings" charset="2"/>
              <a:buChar char="ü"/>
              <a:defRPr/>
            </a:pPr>
            <a:r>
              <a:rPr lang="x-none" altLang="x-none" sz="2400" dirty="0">
                <a:solidFill>
                  <a:srgbClr val="FF0000"/>
                </a:solidFill>
              </a:rPr>
              <a:t>10-16 Sept 2017</a:t>
            </a:r>
          </a:p>
          <a:p>
            <a:pPr marL="257175" indent="-257175">
              <a:buFont typeface="Wingdings" charset="2"/>
              <a:buChar char="ü"/>
              <a:defRPr/>
            </a:pPr>
            <a:r>
              <a:rPr lang="x-none" altLang="x-none" sz="2400" dirty="0">
                <a:solidFill>
                  <a:srgbClr val="FF0000"/>
                </a:solidFill>
              </a:rPr>
              <a:t>CU, Ota, near Lagos</a:t>
            </a:r>
          </a:p>
        </p:txBody>
      </p:sp>
      <p:sp>
        <p:nvSpPr>
          <p:cNvPr id="51206" name="Text Box 6"/>
          <p:cNvSpPr txBox="1">
            <a:spLocks/>
          </p:cNvSpPr>
          <p:nvPr/>
        </p:nvSpPr>
        <p:spPr bwMode="auto">
          <a:xfrm>
            <a:off x="7454199" y="5645424"/>
            <a:ext cx="203902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34290" rIns="34290" anchor="ctr">
            <a:spAutoFit/>
          </a:bodyPr>
          <a:lstStyle>
            <a:lvl1pPr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9pPr>
          </a:lstStyle>
          <a:p>
            <a:pPr algn="r" eaLnBrk="1"/>
            <a:fld id="{2E666A0E-F6FE-1043-8BDE-BB51FFFF4F8D}" type="slidenum">
              <a:rPr lang="x-none" altLang="x-none" sz="900">
                <a:solidFill>
                  <a:srgbClr val="888888"/>
                </a:solidFill>
              </a:rPr>
              <a:pPr algn="r" eaLnBrk="1"/>
              <a:t>37</a:t>
            </a:fld>
            <a:endParaRPr lang="x-none" altLang="x-none" sz="900">
              <a:solidFill>
                <a:srgbClr val="888888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84B40F-D5DB-684F-B45E-449FF26C0600}" type="slidenum">
              <a:rPr lang="x-none" altLang="x-none" smtClean="0"/>
              <a:pPr/>
              <a:t>37</a:t>
            </a:fld>
            <a:endParaRPr lang="x-none" altLang="x-non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www.carnasrda.com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C8CFD-AAC3-F347-A204-4A000204F3C6}" type="datetime1">
              <a:rPr lang="en-US" smtClean="0"/>
              <a:t>9/10/2019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25840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1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5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-304800" y="190248"/>
            <a:ext cx="9296400" cy="1409952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40481"/>
            <a:r>
              <a:rPr lang="en-US" sz="3200" b="1" dirty="0">
                <a:latin typeface="Aharoni" pitchFamily="2" charset="-79"/>
                <a:ea typeface="Cambria Math" pitchFamily="18" charset="0"/>
                <a:cs typeface="Aharoni" pitchFamily="2" charset="-79"/>
              </a:rPr>
              <a:t>University Support </a:t>
            </a:r>
            <a:r>
              <a:rPr lang="en-US" sz="3200" b="1" dirty="0" err="1">
                <a:latin typeface="Aharoni" pitchFamily="2" charset="-79"/>
                <a:ea typeface="Cambria Math" pitchFamily="18" charset="0"/>
                <a:cs typeface="Aharoni" pitchFamily="2" charset="-79"/>
              </a:rPr>
              <a:t>Programme</a:t>
            </a:r>
            <a:r>
              <a:rPr lang="en-US" sz="3200" b="1" dirty="0">
                <a:latin typeface="Aharoni" pitchFamily="2" charset="-79"/>
                <a:ea typeface="Cambria Math" pitchFamily="18" charset="0"/>
                <a:cs typeface="Aharoni" pitchFamily="2" charset="-79"/>
              </a:rPr>
              <a:t>:</a:t>
            </a:r>
            <a:br>
              <a:rPr lang="en-US" sz="3200" b="1" dirty="0">
                <a:latin typeface="Aharoni" pitchFamily="2" charset="-79"/>
                <a:ea typeface="Cambria Math" pitchFamily="18" charset="0"/>
                <a:cs typeface="Aharoni" pitchFamily="2" charset="-79"/>
              </a:rPr>
            </a:br>
            <a:r>
              <a:rPr lang="en-US" sz="3200" b="1" dirty="0">
                <a:latin typeface="Aharoni" pitchFamily="2" charset="-79"/>
                <a:ea typeface="Cambria Math" pitchFamily="18" charset="0"/>
                <a:cs typeface="Aharoni" pitchFamily="2" charset="-79"/>
              </a:rPr>
              <a:t>Joint Research </a:t>
            </a:r>
            <a:r>
              <a:rPr lang="en-US" sz="3200" b="1" dirty="0" err="1">
                <a:latin typeface="Aharoni" pitchFamily="2" charset="-79"/>
                <a:ea typeface="Cambria Math" pitchFamily="18" charset="0"/>
                <a:cs typeface="Aharoni" pitchFamily="2" charset="-79"/>
              </a:rPr>
              <a:t>Programme</a:t>
            </a:r>
            <a:r>
              <a:rPr lang="en-US" sz="3200" b="1" dirty="0">
                <a:latin typeface="Aharoni" pitchFamily="2" charset="-79"/>
                <a:ea typeface="Cambria Math" pitchFamily="18" charset="0"/>
                <a:cs typeface="Aharoni" pitchFamily="2" charset="-79"/>
              </a:rPr>
              <a:t> with African Universities</a:t>
            </a:r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88901" y="1970649"/>
            <a:ext cx="8229600" cy="36933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dirty="0">
                <a:latin typeface="Aharoni" pitchFamily="2" charset="-79"/>
                <a:cs typeface="Aharoni" pitchFamily="2" charset="-79"/>
              </a:rPr>
              <a:t>Joint research </a:t>
            </a:r>
            <a:r>
              <a:rPr lang="en-US" dirty="0" err="1">
                <a:latin typeface="Aharoni" pitchFamily="2" charset="-79"/>
                <a:cs typeface="Aharoni" pitchFamily="2" charset="-79"/>
              </a:rPr>
              <a:t>programme</a:t>
            </a:r>
            <a:r>
              <a:rPr lang="en-US" dirty="0">
                <a:latin typeface="Aharoni" pitchFamily="2" charset="-79"/>
                <a:cs typeface="Aharoni" pitchFamily="2" charset="-79"/>
              </a:rPr>
              <a:t> with postgraduate research students (</a:t>
            </a:r>
            <a:r>
              <a:rPr lang="en-US" dirty="0" err="1">
                <a:latin typeface="Aharoni" pitchFamily="2" charset="-79"/>
                <a:cs typeface="Aharoni" pitchFamily="2" charset="-79"/>
              </a:rPr>
              <a:t>MSc</a:t>
            </a:r>
            <a:r>
              <a:rPr lang="en-US" dirty="0">
                <a:latin typeface="Aharoni" pitchFamily="2" charset="-79"/>
                <a:cs typeface="Aharoni" pitchFamily="2" charset="-79"/>
              </a:rPr>
              <a:t> &amp; PhD).  </a:t>
            </a:r>
          </a:p>
        </p:txBody>
      </p:sp>
      <p:sp>
        <p:nvSpPr>
          <p:cNvPr id="14" name="Rectangle 9"/>
          <p:cNvSpPr>
            <a:spLocks noChangeArrowheads="1"/>
          </p:cNvSpPr>
          <p:nvPr/>
        </p:nvSpPr>
        <p:spPr bwMode="auto">
          <a:xfrm>
            <a:off x="76201" y="2691453"/>
            <a:ext cx="8215532" cy="64633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GB" dirty="0">
                <a:latin typeface="Aharoni" pitchFamily="2" charset="-79"/>
                <a:cs typeface="Aharoni" pitchFamily="2" charset="-79"/>
              </a:rPr>
              <a:t>Promote the lab’s research visibility in projects that are useful and applicable for sustainable development</a:t>
            </a:r>
            <a:endParaRPr lang="en-US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76201" y="3689256"/>
            <a:ext cx="8215532" cy="175432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GB" dirty="0">
                <a:latin typeface="Aharoni" pitchFamily="2" charset="-79"/>
                <a:cs typeface="Aharoni" pitchFamily="2" charset="-79"/>
              </a:rPr>
              <a:t>Position advertised at </a:t>
            </a:r>
            <a:r>
              <a:rPr lang="en-GB" dirty="0">
                <a:latin typeface="Aharoni" pitchFamily="2" charset="-79"/>
                <a:cs typeface="Aharoni" pitchFamily="2" charset="-79"/>
                <a:hlinkClick r:id="rId3"/>
              </a:rPr>
              <a:t>www.carnasrda.com</a:t>
            </a:r>
            <a:endParaRPr lang="en-GB" dirty="0">
              <a:latin typeface="Aharoni" pitchFamily="2" charset="-79"/>
              <a:cs typeface="Aharoni" pitchFamily="2" charset="-79"/>
            </a:endParaRPr>
          </a:p>
          <a:p>
            <a:pPr algn="just"/>
            <a:endParaRPr lang="en-GB" dirty="0">
              <a:latin typeface="Aharoni" pitchFamily="2" charset="-79"/>
              <a:cs typeface="Aharoni" pitchFamily="2" charset="-79"/>
            </a:endParaRPr>
          </a:p>
          <a:p>
            <a:pPr algn="just"/>
            <a:r>
              <a:rPr lang="en-GB" dirty="0">
                <a:latin typeface="Aharoni" pitchFamily="2" charset="-79"/>
                <a:cs typeface="Aharoni" pitchFamily="2" charset="-79"/>
              </a:rPr>
              <a:t>ALL Nigerian and African Universities are welcome</a:t>
            </a:r>
          </a:p>
          <a:p>
            <a:pPr algn="just"/>
            <a:endParaRPr lang="en-GB" dirty="0">
              <a:latin typeface="Aharoni" pitchFamily="2" charset="-79"/>
              <a:cs typeface="Aharoni" pitchFamily="2" charset="-79"/>
            </a:endParaRPr>
          </a:p>
          <a:p>
            <a:pPr algn="just"/>
            <a:r>
              <a:rPr lang="en-GB" dirty="0">
                <a:latin typeface="Aharoni" pitchFamily="2" charset="-79"/>
                <a:cs typeface="Aharoni" pitchFamily="2" charset="-79"/>
              </a:rPr>
              <a:t>Successful applicants will spend time (typically 1-3 months) in the lab working on projects under the supervision of the lab scientists.  </a:t>
            </a:r>
            <a:endParaRPr lang="en-US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75F15-5107-8E49-8E03-4DCA2AB86AC8}" type="datetime1">
              <a:rPr lang="en-US" smtClean="0"/>
              <a:t>9/10/2019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www.carnasrda.com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75E98-0552-0448-A34B-3BD639715251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57139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56410" y="121916"/>
            <a:ext cx="8819147" cy="675150"/>
          </a:xfrm>
          <a:noFill/>
        </p:spPr>
        <p:txBody>
          <a:bodyPr>
            <a:normAutofit/>
          </a:bodyPr>
          <a:lstStyle/>
          <a:p>
            <a:r>
              <a:rPr lang="en-US" sz="2400" b="1" dirty="0"/>
              <a:t>The Inter-University Corporation for Atmospheric Research   </a:t>
            </a:r>
            <a:r>
              <a:rPr lang="en-US" sz="3000" b="1" dirty="0" err="1"/>
              <a:t>IUCAR</a:t>
            </a:r>
            <a:endParaRPr lang="en-US" sz="3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A3F7CB7D-F184-43C7-B6FD-03D728E1BBFF}" type="slidenum">
              <a:rPr lang="en-US" smtClean="0">
                <a:solidFill>
                  <a:schemeClr val="tx2"/>
                </a:solidFill>
              </a:rPr>
              <a:pPr/>
              <a:t>39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28675" y="945954"/>
            <a:ext cx="7972425" cy="830997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>
              <a:spcBef>
                <a:spcPts val="525"/>
              </a:spcBef>
              <a:buClr>
                <a:srgbClr val="DA1F28"/>
              </a:buClr>
              <a:buSzPct val="60000"/>
            </a:pPr>
            <a:r>
              <a:rPr lang="en-US" sz="2400" dirty="0">
                <a:solidFill>
                  <a:prstClr val="black"/>
                </a:solidFill>
              </a:rPr>
              <a:t>conceived to be a conglomeration of researchers &amp; institutions with interest in atmospheric and space sciences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2188" y="1710982"/>
            <a:ext cx="8987590" cy="48782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40030" indent="-240030">
              <a:spcBef>
                <a:spcPts val="525"/>
              </a:spcBef>
              <a:buClr>
                <a:srgbClr val="DA1F28"/>
              </a:buClr>
              <a:buSzPct val="60000"/>
              <a:buFont typeface="Wingdings"/>
              <a:buChar char=""/>
            </a:pPr>
            <a:r>
              <a:rPr lang="en-US" sz="2200" b="1" dirty="0">
                <a:solidFill>
                  <a:srgbClr val="FF0000"/>
                </a:solidFill>
              </a:rPr>
              <a:t>Setting up a one-stop database for all researchers and institutions with relevance in atmospheric sciences</a:t>
            </a:r>
          </a:p>
          <a:p>
            <a:pPr marL="240030" indent="-240030">
              <a:spcBef>
                <a:spcPts val="525"/>
              </a:spcBef>
              <a:buClr>
                <a:srgbClr val="DA1F28"/>
              </a:buClr>
              <a:buSzPct val="60000"/>
              <a:buFont typeface="Wingdings"/>
              <a:buChar char=""/>
            </a:pPr>
            <a:r>
              <a:rPr lang="en-US" sz="2200" dirty="0">
                <a:solidFill>
                  <a:prstClr val="black"/>
                </a:solidFill>
              </a:rPr>
              <a:t>provide a meeting platform for all researchers in fields of relevance to atmospheric sciences in Nigeria</a:t>
            </a:r>
          </a:p>
          <a:p>
            <a:pPr marL="240030" indent="-240030">
              <a:spcBef>
                <a:spcPts val="525"/>
              </a:spcBef>
              <a:buClr>
                <a:srgbClr val="DA1F28"/>
              </a:buClr>
              <a:buSzPct val="60000"/>
              <a:buFont typeface="Wingdings"/>
              <a:buChar char=""/>
            </a:pPr>
            <a:r>
              <a:rPr lang="en-US" sz="2200" dirty="0">
                <a:solidFill>
                  <a:prstClr val="black"/>
                </a:solidFill>
              </a:rPr>
              <a:t>foster effective partnership among researchers of similar scientific interest</a:t>
            </a:r>
          </a:p>
          <a:p>
            <a:pPr marL="240030" indent="-240030">
              <a:spcBef>
                <a:spcPts val="525"/>
              </a:spcBef>
              <a:buClr>
                <a:srgbClr val="DA1F28"/>
              </a:buClr>
              <a:buSzPct val="60000"/>
              <a:buFont typeface="Wingdings"/>
              <a:buChar char=""/>
            </a:pPr>
            <a:r>
              <a:rPr lang="en-US" sz="2200" b="1" dirty="0">
                <a:solidFill>
                  <a:srgbClr val="FF0000"/>
                </a:solidFill>
              </a:rPr>
              <a:t>promote international competitive research among members</a:t>
            </a:r>
          </a:p>
          <a:p>
            <a:pPr marL="240030" indent="-240030">
              <a:spcBef>
                <a:spcPts val="525"/>
              </a:spcBef>
              <a:buClr>
                <a:srgbClr val="DA1F28"/>
              </a:buClr>
              <a:buSzPct val="60000"/>
              <a:buFont typeface="Wingdings"/>
              <a:buChar char=""/>
            </a:pPr>
            <a:r>
              <a:rPr lang="en-US" sz="2200" dirty="0">
                <a:solidFill>
                  <a:prstClr val="black"/>
                </a:solidFill>
              </a:rPr>
              <a:t>promote professionalism and instill sound academic culture in members</a:t>
            </a:r>
          </a:p>
          <a:p>
            <a:pPr marL="240030" indent="-240030">
              <a:spcBef>
                <a:spcPts val="525"/>
              </a:spcBef>
              <a:buClr>
                <a:srgbClr val="DA1F28"/>
              </a:buClr>
              <a:buSzPct val="60000"/>
              <a:buFont typeface="Wingdings"/>
              <a:buChar char=""/>
            </a:pPr>
            <a:r>
              <a:rPr lang="en-US" sz="2200" b="1" dirty="0">
                <a:solidFill>
                  <a:srgbClr val="FF0000"/>
                </a:solidFill>
              </a:rPr>
              <a:t>establish a formidable team capable of forming alliance with international teams with the aim of pursuing long-term scientific programs</a:t>
            </a:r>
          </a:p>
          <a:p>
            <a:pPr marL="240030" indent="-240030">
              <a:spcBef>
                <a:spcPts val="525"/>
              </a:spcBef>
              <a:buClr>
                <a:srgbClr val="DA1F28"/>
              </a:buClr>
              <a:buSzPct val="60000"/>
              <a:buFont typeface="Wingdings"/>
              <a:buChar char=""/>
            </a:pPr>
            <a:r>
              <a:rPr lang="en-US" sz="2200" dirty="0">
                <a:solidFill>
                  <a:prstClr val="black"/>
                </a:solidFill>
              </a:rPr>
              <a:t>and work with CAR and other national entities to promote research, observational programs, training and formulation of policies of relevance to atmospheric sciences in Nigeria.</a:t>
            </a:r>
          </a:p>
        </p:txBody>
      </p:sp>
      <p:sp>
        <p:nvSpPr>
          <p:cNvPr id="5" name="Rectangle 4"/>
          <p:cNvSpPr/>
          <p:nvPr/>
        </p:nvSpPr>
        <p:spPr>
          <a:xfrm rot="17350219">
            <a:off x="5926752" y="4298280"/>
            <a:ext cx="4276724" cy="507831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700" dirty="0">
                <a:solidFill>
                  <a:prstClr val="black"/>
                </a:solidFill>
              </a:rPr>
              <a:t>http://</a:t>
            </a:r>
            <a:r>
              <a:rPr lang="en-US" sz="2700" dirty="0" err="1">
                <a:solidFill>
                  <a:prstClr val="black"/>
                </a:solidFill>
              </a:rPr>
              <a:t>carnasrda.com</a:t>
            </a:r>
            <a:r>
              <a:rPr lang="en-US" sz="2700" dirty="0">
                <a:solidFill>
                  <a:prstClr val="black"/>
                </a:solidFill>
              </a:rPr>
              <a:t>/</a:t>
            </a:r>
            <a:r>
              <a:rPr lang="en-US" sz="2700" dirty="0" err="1">
                <a:solidFill>
                  <a:prstClr val="black"/>
                </a:solidFill>
              </a:rPr>
              <a:t>iucar</a:t>
            </a:r>
            <a:r>
              <a:rPr lang="en-US" sz="2700" dirty="0">
                <a:solidFill>
                  <a:prstClr val="black"/>
                </a:solidFill>
              </a:rPr>
              <a:t>/</a:t>
            </a:r>
            <a:endParaRPr lang="en-US" sz="2700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2E670-67A9-6C47-AB0F-B6123AA52F53}" type="datetime1">
              <a:rPr lang="en-US" smtClean="0"/>
              <a:t>9/10/2019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www.carnasrda.com</a:t>
            </a:r>
          </a:p>
        </p:txBody>
      </p:sp>
    </p:spTree>
    <p:extLst>
      <p:ext uri="{BB962C8B-B14F-4D97-AF65-F5344CB8AC3E}">
        <p14:creationId xmlns:p14="http://schemas.microsoft.com/office/powerpoint/2010/main" val="1939570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316" y="0"/>
            <a:ext cx="9023684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 rot="17350219">
            <a:off x="6228550" y="4384457"/>
            <a:ext cx="3806222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</a:rPr>
              <a:t>http://</a:t>
            </a:r>
            <a:r>
              <a:rPr lang="en-US" sz="2400" dirty="0" err="1">
                <a:solidFill>
                  <a:prstClr val="black"/>
                </a:solidFill>
              </a:rPr>
              <a:t>carnasrda.com</a:t>
            </a:r>
            <a:r>
              <a:rPr lang="en-US" sz="2400" dirty="0">
                <a:solidFill>
                  <a:prstClr val="black"/>
                </a:solidFill>
              </a:rPr>
              <a:t>/</a:t>
            </a:r>
            <a:r>
              <a:rPr lang="en-US" sz="2400" dirty="0" err="1">
                <a:solidFill>
                  <a:prstClr val="black"/>
                </a:solidFill>
              </a:rPr>
              <a:t>iucar</a:t>
            </a:r>
            <a:r>
              <a:rPr lang="en-US" sz="2400" dirty="0">
                <a:solidFill>
                  <a:prstClr val="black"/>
                </a:solidFill>
              </a:rPr>
              <a:t>/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1767568" y="6488668"/>
            <a:ext cx="4307853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/>
              <a:t>over 100 </a:t>
            </a:r>
            <a:r>
              <a:rPr lang="en-US" dirty="0"/>
              <a:t>scientists have registered so far </a:t>
            </a:r>
          </a:p>
        </p:txBody>
      </p:sp>
      <p:sp>
        <p:nvSpPr>
          <p:cNvPr id="5" name="Rectangle 4"/>
          <p:cNvSpPr/>
          <p:nvPr/>
        </p:nvSpPr>
        <p:spPr>
          <a:xfrm>
            <a:off x="5788153" y="5732376"/>
            <a:ext cx="203732" cy="17312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Rectangle 5"/>
          <p:cNvSpPr/>
          <p:nvPr/>
        </p:nvSpPr>
        <p:spPr>
          <a:xfrm>
            <a:off x="6075421" y="5694276"/>
            <a:ext cx="203732" cy="17312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Rectangle 6"/>
          <p:cNvSpPr/>
          <p:nvPr/>
        </p:nvSpPr>
        <p:spPr>
          <a:xfrm>
            <a:off x="6387853" y="5732376"/>
            <a:ext cx="203732" cy="17312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Rectangle 7"/>
          <p:cNvSpPr/>
          <p:nvPr/>
        </p:nvSpPr>
        <p:spPr>
          <a:xfrm>
            <a:off x="6778423" y="5751427"/>
            <a:ext cx="203732" cy="17312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1E7B3-6137-2449-8530-524E4036D039}" type="datetime1">
              <a:rPr lang="en-US" smtClean="0"/>
              <a:t>9/10/2019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www.carnasrda.com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75E98-0552-0448-A34B-3BD639715251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97985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Research Output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D57A5-C5AA-0C44-AA39-8D543481CFB6}" type="datetime1">
              <a:rPr lang="en-US" smtClean="0"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www.carnasrda.com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75E98-0552-0448-A34B-3BD639715251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74144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0100" y="152400"/>
            <a:ext cx="7886700" cy="488156"/>
          </a:xfrm>
        </p:spPr>
        <p:txBody>
          <a:bodyPr>
            <a:normAutofit fontScale="90000"/>
          </a:bodyPr>
          <a:lstStyle/>
          <a:p>
            <a:r>
              <a:rPr lang="en-US" dirty="0"/>
              <a:t>CAR: present research activities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640556"/>
            <a:ext cx="8991600" cy="5836444"/>
          </a:xfrm>
        </p:spPr>
        <p:txBody>
          <a:bodyPr>
            <a:normAutofit fontScale="85000" lnSpcReduction="10000"/>
          </a:bodyPr>
          <a:lstStyle/>
          <a:p>
            <a:pPr>
              <a:spcAft>
                <a:spcPts val="600"/>
              </a:spcAft>
            </a:pPr>
            <a:r>
              <a:rPr lang="en-US" dirty="0"/>
              <a:t>quality of the air around us</a:t>
            </a:r>
          </a:p>
          <a:p>
            <a:pPr>
              <a:spcAft>
                <a:spcPts val="600"/>
              </a:spcAft>
            </a:pPr>
            <a:r>
              <a:rPr lang="en-US" dirty="0"/>
              <a:t>the annexation of solar energy, </a:t>
            </a:r>
          </a:p>
          <a:p>
            <a:pPr>
              <a:spcAft>
                <a:spcPts val="600"/>
              </a:spcAft>
            </a:pPr>
            <a:r>
              <a:rPr lang="en-US" dirty="0"/>
              <a:t>strengthening the accuracy of prediction of atmospheric and allied parameters for socio-economic purpose</a:t>
            </a:r>
          </a:p>
          <a:p>
            <a:pPr>
              <a:spcAft>
                <a:spcPts val="600"/>
              </a:spcAft>
            </a:pPr>
            <a:r>
              <a:rPr lang="en-US" dirty="0"/>
              <a:t>safety of space environment over us and the improvement of the earth-satellite radio-communication systems which include tele-communication and all manners of space-dependent systems</a:t>
            </a:r>
          </a:p>
          <a:p>
            <a:pPr>
              <a:spcAft>
                <a:spcPts val="600"/>
              </a:spcAft>
            </a:pPr>
            <a:r>
              <a:rPr lang="en-US" b="1" i="1" dirty="0">
                <a:solidFill>
                  <a:srgbClr val="FF0000"/>
                </a:solidFill>
              </a:rPr>
              <a:t>Precisely, on 6</a:t>
            </a:r>
            <a:r>
              <a:rPr lang="en-US" b="1" i="1" baseline="30000" dirty="0">
                <a:solidFill>
                  <a:srgbClr val="FF0000"/>
                </a:solidFill>
              </a:rPr>
              <a:t>th</a:t>
            </a:r>
            <a:r>
              <a:rPr lang="en-US" b="1" i="1" dirty="0">
                <a:solidFill>
                  <a:srgbClr val="FF0000"/>
                </a:solidFill>
              </a:rPr>
              <a:t> January 2018, we started the first daily </a:t>
            </a:r>
            <a:r>
              <a:rPr lang="en-US" b="1" i="1" dirty="0" err="1">
                <a:solidFill>
                  <a:srgbClr val="FF0000"/>
                </a:solidFill>
              </a:rPr>
              <a:t>nowcasting</a:t>
            </a:r>
            <a:r>
              <a:rPr lang="en-US" b="1" i="1" dirty="0">
                <a:solidFill>
                  <a:srgbClr val="FF0000"/>
                </a:solidFill>
              </a:rPr>
              <a:t> and </a:t>
            </a:r>
            <a:r>
              <a:rPr lang="en-US" b="1" i="1" dirty="0" err="1">
                <a:solidFill>
                  <a:srgbClr val="FF0000"/>
                </a:solidFill>
              </a:rPr>
              <a:t>forcasting</a:t>
            </a:r>
            <a:r>
              <a:rPr lang="en-US" b="1" i="1" dirty="0">
                <a:solidFill>
                  <a:srgbClr val="FF0000"/>
                </a:solidFill>
              </a:rPr>
              <a:t> of the space weather condition in Sub-Sahara Africa. </a:t>
            </a:r>
          </a:p>
          <a:p>
            <a:pPr>
              <a:spcAft>
                <a:spcPts val="600"/>
              </a:spcAft>
            </a:pPr>
            <a:r>
              <a:rPr lang="en-US" dirty="0"/>
              <a:t>We continue to maintain our ways by engaging in field observations, promoting research and capacity building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www.carnasrda.com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42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D656B-1730-1744-9CF1-DF24FAED1E16}" type="datetime1">
              <a:rPr lang="en-US" smtClean="0"/>
              <a:t>9/10/2019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89139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2863"/>
            <a:ext cx="8077200" cy="566737"/>
          </a:xfrm>
        </p:spPr>
        <p:txBody>
          <a:bodyPr>
            <a:normAutofit/>
          </a:bodyPr>
          <a:lstStyle/>
          <a:p>
            <a:r>
              <a:rPr lang="en-US" sz="2400" dirty="0"/>
              <a:t>The African </a:t>
            </a:r>
            <a:r>
              <a:rPr lang="en-US" sz="2400" dirty="0" err="1"/>
              <a:t>GNSS</a:t>
            </a:r>
            <a:r>
              <a:rPr lang="en-US" sz="2400" dirty="0"/>
              <a:t> TEC (</a:t>
            </a:r>
            <a:r>
              <a:rPr lang="en-US" sz="2400" dirty="0" err="1"/>
              <a:t>AfriTEC</a:t>
            </a:r>
            <a:r>
              <a:rPr lang="en-US" sz="2400" dirty="0"/>
              <a:t>) Model, version 1.0</a:t>
            </a:r>
          </a:p>
        </p:txBody>
      </p:sp>
      <p:pic>
        <p:nvPicPr>
          <p:cNvPr id="7" name="daySim6-11-2019_bOkfNn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416301" y="914400"/>
            <a:ext cx="5588000" cy="4800600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756166"/>
            <a:ext cx="3416301" cy="4425434"/>
          </a:xfrm>
        </p:spPr>
        <p:txBody>
          <a:bodyPr>
            <a:noAutofit/>
          </a:bodyPr>
          <a:lstStyle/>
          <a:p>
            <a:pPr marL="285750" indent="-285750" fontAlgn="base">
              <a:buFont typeface="Arial" charset="0"/>
              <a:buChar char="•"/>
            </a:pPr>
            <a:r>
              <a:rPr lang="en-US" sz="2000" dirty="0"/>
              <a:t>a model of the ionospheric </a:t>
            </a:r>
            <a:r>
              <a:rPr lang="en-US" sz="2000" dirty="0" err="1"/>
              <a:t>GNSS</a:t>
            </a:r>
            <a:r>
              <a:rPr lang="en-US" sz="2000" dirty="0"/>
              <a:t> TEC over the entire African region </a:t>
            </a:r>
          </a:p>
          <a:p>
            <a:pPr marL="285750" indent="-285750" fontAlgn="base">
              <a:buFont typeface="Arial" charset="0"/>
              <a:buChar char="•"/>
            </a:pPr>
            <a:endParaRPr lang="en-US" sz="2000" dirty="0"/>
          </a:p>
          <a:p>
            <a:pPr marL="285750" indent="-285750" fontAlgn="base">
              <a:buFont typeface="Arial" charset="0"/>
              <a:buChar char="•"/>
            </a:pPr>
            <a:r>
              <a:rPr lang="en-US" sz="2000" dirty="0"/>
              <a:t>used to obtain the ionospheric </a:t>
            </a:r>
            <a:r>
              <a:rPr lang="en-US" sz="2000" dirty="0" err="1"/>
              <a:t>GNSS</a:t>
            </a:r>
            <a:r>
              <a:rPr lang="en-US" sz="2000" dirty="0"/>
              <a:t> TEC at all locations over the African continent.</a:t>
            </a:r>
            <a:br>
              <a:rPr lang="en-US" sz="2000" dirty="0"/>
            </a:br>
            <a:endParaRPr lang="en-US" sz="2000" dirty="0"/>
          </a:p>
          <a:p>
            <a:pPr marL="285750" indent="-285750" fontAlgn="base">
              <a:buFont typeface="Arial" charset="0"/>
              <a:buChar char="•"/>
            </a:pPr>
            <a:r>
              <a:rPr lang="en-US" sz="2000" dirty="0"/>
              <a:t>The model is developed by the method of artificial neural networks. 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www.carnasrda.com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43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572000" y="6267450"/>
            <a:ext cx="4406900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Lead Scientist: </a:t>
            </a:r>
            <a:r>
              <a:rPr lang="en-US" b="1" dirty="0" err="1"/>
              <a:t>Dr</a:t>
            </a:r>
            <a:r>
              <a:rPr lang="en-US" b="1" dirty="0"/>
              <a:t> Daniel </a:t>
            </a:r>
            <a:r>
              <a:rPr lang="en-US" b="1" dirty="0" err="1"/>
              <a:t>Okoh</a:t>
            </a:r>
            <a:r>
              <a:rPr lang="en-US" b="1" dirty="0"/>
              <a:t>, CAR-</a:t>
            </a:r>
            <a:r>
              <a:rPr lang="en-US" b="1" dirty="0" err="1"/>
              <a:t>NASRDA</a:t>
            </a:r>
            <a:endParaRPr lang="en-US" b="1" dirty="0"/>
          </a:p>
        </p:txBody>
      </p:sp>
      <p:sp>
        <p:nvSpPr>
          <p:cNvPr id="9" name="Rectangle 8"/>
          <p:cNvSpPr/>
          <p:nvPr/>
        </p:nvSpPr>
        <p:spPr>
          <a:xfrm>
            <a:off x="152400" y="5873234"/>
            <a:ext cx="3830216" cy="400110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n-US" sz="2000" dirty="0"/>
              <a:t>http://</a:t>
            </a:r>
            <a:r>
              <a:rPr lang="en-US" sz="2000" dirty="0" err="1"/>
              <a:t>carnasrda.com</a:t>
            </a:r>
            <a:r>
              <a:rPr lang="en-US" sz="2000" dirty="0"/>
              <a:t>/</a:t>
            </a:r>
            <a:r>
              <a:rPr lang="en-US" sz="2000" dirty="0" err="1"/>
              <a:t>tec_models</a:t>
            </a:r>
            <a:r>
              <a:rPr lang="en-US" sz="2000" dirty="0"/>
              <a:t>/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5CDB5-F4BD-1E46-BC0C-3795D7CCC6DF}" type="datetime1">
              <a:rPr lang="en-US" smtClean="0"/>
              <a:t>9/10/2019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06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-53068" y="228600"/>
            <a:ext cx="4220936" cy="2945693"/>
          </a:xfrm>
          <a:prstGeom prst="rect">
            <a:avLst/>
          </a:prstGeom>
          <a:solidFill>
            <a:srgbClr val="FFFF00"/>
          </a:solidFill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0936" y="752111"/>
            <a:ext cx="5057775" cy="27813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</p:pic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36739" y="3255535"/>
            <a:ext cx="4220936" cy="336470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20936" y="3221804"/>
            <a:ext cx="5110843" cy="281851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325" y="1"/>
            <a:ext cx="8964386" cy="609599"/>
          </a:xfrm>
        </p:spPr>
        <p:txBody>
          <a:bodyPr>
            <a:normAutofit fontScale="90000"/>
          </a:bodyPr>
          <a:lstStyle/>
          <a:p>
            <a:r>
              <a:rPr lang="en-US" dirty="0"/>
              <a:t>Several Publications ... for examples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www.carnasrda.com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44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EFF8B-8AEF-3A41-8323-97904E89B58D}" type="datetime1">
              <a:rPr lang="en-US" smtClean="0"/>
              <a:t>9/10/2019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739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ext Box 1" descr="Footer Placeholder 2"/>
          <p:cNvSpPr txBox="1">
            <a:spLocks/>
          </p:cNvSpPr>
          <p:nvPr/>
        </p:nvSpPr>
        <p:spPr bwMode="auto">
          <a:xfrm>
            <a:off x="3028950" y="5637213"/>
            <a:ext cx="3086100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4289" tIns="34289" rIns="34289" bIns="34289" anchor="ctr">
            <a:spAutoFit/>
          </a:bodyPr>
          <a:lstStyle>
            <a:lvl1pPr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1pPr>
            <a:lvl2pPr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2pPr>
            <a:lvl3pPr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3pPr>
            <a:lvl4pPr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4pPr>
            <a:lvl5pPr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5pPr>
            <a:lvl6pPr marL="457200" indent="182880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6pPr>
            <a:lvl7pPr marL="914400" indent="182880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7pPr>
            <a:lvl8pPr marL="1371600" indent="182880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8pPr>
            <a:lvl9pPr marL="1828800" indent="182880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9pPr>
          </a:lstStyle>
          <a:p>
            <a:pPr algn="ctr" defTabSz="914400"/>
            <a:r>
              <a:rPr lang="x-none" altLang="x-none" sz="1200">
                <a:solidFill>
                  <a:srgbClr val="888888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www.carnasrda.com</a:t>
            </a:r>
          </a:p>
        </p:txBody>
      </p:sp>
      <p:sp>
        <p:nvSpPr>
          <p:cNvPr id="46082" name="Rectangle 2" descr="Title 1"/>
          <p:cNvSpPr>
            <a:spLocks noGrp="1" noChangeArrowheads="1"/>
          </p:cNvSpPr>
          <p:nvPr>
            <p:ph type="title"/>
          </p:nvPr>
        </p:nvSpPr>
        <p:spPr>
          <a:xfrm>
            <a:off x="12700" y="914400"/>
            <a:ext cx="8382000" cy="685800"/>
          </a:xfrm>
          <a:gradFill rotWithShape="0">
            <a:gsLst>
              <a:gs pos="0">
                <a:srgbClr val="F18C54"/>
              </a:gs>
              <a:gs pos="50000">
                <a:srgbClr val="F67B28"/>
              </a:gs>
              <a:gs pos="100000">
                <a:srgbClr val="E46B19"/>
              </a:gs>
            </a:gsLst>
            <a:lin ang="5400000"/>
          </a:gradFill>
          <a:ln w="3175">
            <a:solidFill>
              <a:srgbClr val="ED7D31"/>
            </a:solidFill>
            <a:miter lim="800000"/>
            <a:headEnd/>
            <a:tailEnd/>
          </a:ln>
        </p:spPr>
        <p:txBody>
          <a:bodyPr/>
          <a:lstStyle/>
          <a:p>
            <a:pPr indent="53975" algn="l" defTabSz="914400">
              <a:lnSpc>
                <a:spcPct val="90000"/>
              </a:lnSpc>
            </a:pPr>
            <a:r>
              <a:rPr lang="x-none" altLang="x-none" sz="3200" b="1">
                <a:solidFill>
                  <a:srgbClr val="FFFFFF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GNSS Research</a:t>
            </a:r>
          </a:p>
        </p:txBody>
      </p:sp>
      <p:pic>
        <p:nvPicPr>
          <p:cNvPr id="46083" name="Picture 3" descr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9300" y="877888"/>
            <a:ext cx="727075" cy="445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46084" name="Picture 4" descr="daySim19Apr2017.av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0" y="1714500"/>
            <a:ext cx="7442200" cy="418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46085" name="Text Box 5" descr="Date Placeholder 1"/>
          <p:cNvSpPr txBox="1">
            <a:spLocks/>
          </p:cNvSpPr>
          <p:nvPr/>
        </p:nvSpPr>
        <p:spPr bwMode="auto">
          <a:xfrm>
            <a:off x="628650" y="5637213"/>
            <a:ext cx="2057400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4289" tIns="34289" rIns="34289" bIns="34289" anchor="ctr">
            <a:spAutoFit/>
          </a:bodyPr>
          <a:lstStyle>
            <a:lvl1pPr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1pPr>
            <a:lvl2pPr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2pPr>
            <a:lvl3pPr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3pPr>
            <a:lvl4pPr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4pPr>
            <a:lvl5pPr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5pPr>
            <a:lvl6pPr marL="457200" indent="182880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6pPr>
            <a:lvl7pPr marL="914400" indent="182880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7pPr>
            <a:lvl8pPr marL="1371600" indent="182880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8pPr>
            <a:lvl9pPr marL="1828800" indent="182880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9pPr>
          </a:lstStyle>
          <a:p>
            <a:pPr defTabSz="914400"/>
            <a:r>
              <a:rPr lang="x-none" altLang="x-none" sz="1200">
                <a:solidFill>
                  <a:srgbClr val="888888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31/08/2017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84040-20F1-7C4E-ACF1-70AA6618974B}" type="datetime1">
              <a:rPr lang="en-US" smtClean="0"/>
              <a:t>9/10/2019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www.carnasrda.com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75E98-0552-0448-A34B-3BD639715251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917933"/>
      </p:ext>
    </p:extLst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www.carnasrda.com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46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066800" y="36162"/>
            <a:ext cx="7162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aseline="30000" dirty="0"/>
              <a:t>Plasma bubbles over</a:t>
            </a:r>
            <a:r>
              <a:rPr lang="en-US" sz="3600" dirty="0"/>
              <a:t> </a:t>
            </a:r>
            <a:r>
              <a:rPr lang="en-US" sz="3600" baseline="30000" dirty="0"/>
              <a:t>Nigeria</a:t>
            </a:r>
            <a:r>
              <a:rPr lang="en-US" sz="3600" dirty="0"/>
              <a:t> </a:t>
            </a:r>
            <a:r>
              <a:rPr lang="en-US" sz="3600" baseline="30000" dirty="0"/>
              <a:t>using Optical</a:t>
            </a:r>
            <a:r>
              <a:rPr lang="en-US" sz="3600" dirty="0"/>
              <a:t> </a:t>
            </a:r>
            <a:r>
              <a:rPr lang="en-US" sz="3600" baseline="30000" dirty="0"/>
              <a:t>imager data</a:t>
            </a:r>
            <a:endParaRPr lang="en-US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495300" y="6124535"/>
            <a:ext cx="2743200" cy="40011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 err="1"/>
              <a:t>Okoh</a:t>
            </a:r>
            <a:r>
              <a:rPr lang="en-US" sz="2000" dirty="0"/>
              <a:t>  et al, </a:t>
            </a:r>
            <a:r>
              <a:rPr lang="en-US" sz="2000" dirty="0" err="1"/>
              <a:t>JGR</a:t>
            </a:r>
            <a:r>
              <a:rPr lang="en-US" sz="2000" dirty="0"/>
              <a:t>, 2017</a:t>
            </a:r>
          </a:p>
        </p:txBody>
      </p:sp>
      <p:pic>
        <p:nvPicPr>
          <p:cNvPr id="8" name="Picture 7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914400"/>
            <a:ext cx="5327015" cy="3987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304800" y="4953000"/>
            <a:ext cx="50292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Percentage Occurrence of Plasma Bubbles as observed on the Airglow and GNSS data for the period from June 2015 to January 2017. </a:t>
            </a:r>
          </a:p>
        </p:txBody>
      </p:sp>
      <p:pic>
        <p:nvPicPr>
          <p:cNvPr id="10" name="Picture 9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34000" y="457200"/>
            <a:ext cx="36576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C22_011112_0922UT_1844UT_630nm_slow.mpg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562600" y="3276600"/>
            <a:ext cx="3451325" cy="345132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29000" y="5848055"/>
            <a:ext cx="1856293" cy="1009945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84C48-0F44-404B-99D3-4D2BD4CDBA02}" type="datetime1">
              <a:rPr lang="en-US" smtClean="0"/>
              <a:t>9/10/2019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986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3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12" repeatCount="indefinite" fill="remove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ext Box 1" descr="Footer Placeholder 2"/>
          <p:cNvSpPr txBox="1">
            <a:spLocks/>
          </p:cNvSpPr>
          <p:nvPr/>
        </p:nvSpPr>
        <p:spPr bwMode="auto">
          <a:xfrm>
            <a:off x="2686050" y="5930356"/>
            <a:ext cx="3086100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4289" tIns="34289" rIns="34289" bIns="34289" anchor="ctr">
            <a:spAutoFit/>
          </a:bodyPr>
          <a:lstStyle>
            <a:lvl1pPr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1pPr>
            <a:lvl2pPr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2pPr>
            <a:lvl3pPr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3pPr>
            <a:lvl4pPr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4pPr>
            <a:lvl5pPr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5pPr>
            <a:lvl6pPr marL="457200" indent="182880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6pPr>
            <a:lvl7pPr marL="914400" indent="182880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7pPr>
            <a:lvl8pPr marL="1371600" indent="182880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8pPr>
            <a:lvl9pPr marL="1828800" indent="182880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9pPr>
          </a:lstStyle>
          <a:p>
            <a:pPr algn="ctr" defTabSz="914400" eaLnBrk="1">
              <a:defRPr/>
            </a:pPr>
            <a:r>
              <a:rPr lang="x-none" altLang="x-none" sz="1200">
                <a:solidFill>
                  <a:srgbClr val="888888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www.carnasrda.com</a:t>
            </a:r>
          </a:p>
        </p:txBody>
      </p:sp>
      <p:sp>
        <p:nvSpPr>
          <p:cNvPr id="48130" name="Rectangle 2" descr="Title 1"/>
          <p:cNvSpPr>
            <a:spLocks noGrp="1" noChangeArrowheads="1"/>
          </p:cNvSpPr>
          <p:nvPr>
            <p:ph type="title"/>
          </p:nvPr>
        </p:nvSpPr>
        <p:spPr>
          <a:xfrm>
            <a:off x="76200" y="38644"/>
            <a:ext cx="8382000" cy="685800"/>
          </a:xfrm>
          <a:gradFill rotWithShape="0">
            <a:gsLst>
              <a:gs pos="0">
                <a:srgbClr val="F18C54"/>
              </a:gs>
              <a:gs pos="50000">
                <a:srgbClr val="F67B28"/>
              </a:gs>
              <a:gs pos="100000">
                <a:srgbClr val="E46B19"/>
              </a:gs>
            </a:gsLst>
            <a:lin ang="5400000"/>
          </a:gradFill>
          <a:ln w="3175">
            <a:solidFill>
              <a:srgbClr val="ED7D31"/>
            </a:solidFill>
            <a:miter lim="800000"/>
            <a:headEnd/>
            <a:tailEnd/>
          </a:ln>
        </p:spPr>
        <p:txBody>
          <a:bodyPr/>
          <a:lstStyle/>
          <a:p>
            <a:pPr indent="53975" algn="l" defTabSz="914400" eaLnBrk="1">
              <a:lnSpc>
                <a:spcPct val="90000"/>
              </a:lnSpc>
              <a:defRPr/>
            </a:pPr>
            <a:r>
              <a:rPr lang="x-none" altLang="x-none" sz="3200" b="1">
                <a:solidFill>
                  <a:srgbClr val="FFFFFF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All Sky Imager Research</a:t>
            </a:r>
          </a:p>
        </p:txBody>
      </p:sp>
      <p:sp>
        <p:nvSpPr>
          <p:cNvPr id="48132" name="Rectangle 4" descr="Rectangle 9"/>
          <p:cNvSpPr>
            <a:spLocks/>
          </p:cNvSpPr>
          <p:nvPr/>
        </p:nvSpPr>
        <p:spPr bwMode="auto">
          <a:xfrm>
            <a:off x="0" y="747408"/>
            <a:ext cx="8991600" cy="438580"/>
          </a:xfrm>
          <a:prstGeom prst="rect">
            <a:avLst/>
          </a:prstGeom>
          <a:gradFill rotWithShape="0">
            <a:gsLst>
              <a:gs pos="0">
                <a:srgbClr val="F7BCA2"/>
              </a:gs>
              <a:gs pos="50000">
                <a:srgbClr val="F5B093"/>
              </a:gs>
              <a:gs pos="100000">
                <a:srgbClr val="F8A47F"/>
              </a:gs>
            </a:gsLst>
            <a:lin ang="5400000"/>
          </a:gradFill>
          <a:ln w="3175" cap="flat" cmpd="sng">
            <a:solidFill>
              <a:srgbClr val="ED7D31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34289" tIns="34289" rIns="34289" bIns="34289">
            <a:spAutoFit/>
          </a:bodyPr>
          <a:lstStyle>
            <a:lvl1pPr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1pPr>
            <a:lvl2pPr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2pPr>
            <a:lvl3pPr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3pPr>
            <a:lvl4pPr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4pPr>
            <a:lvl5pPr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5pPr>
            <a:lvl6pPr marL="457200" indent="182880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6pPr>
            <a:lvl7pPr marL="914400" indent="182880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7pPr>
            <a:lvl8pPr marL="1371600" indent="182880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8pPr>
            <a:lvl9pPr marL="1828800" indent="182880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9pPr>
          </a:lstStyle>
          <a:p>
            <a:pPr algn="just" defTabSz="914400" eaLnBrk="1">
              <a:defRPr/>
            </a:pPr>
            <a:r>
              <a:rPr lang="x-none" altLang="x-none" sz="2400" b="1"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First airglow observations of plasma bubbles on the African continent</a:t>
            </a:r>
          </a:p>
        </p:txBody>
      </p:sp>
      <p:pic>
        <p:nvPicPr>
          <p:cNvPr id="48133" name="Picture 5" descr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1749577" y="2600975"/>
            <a:ext cx="6129212" cy="3299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48134" name="Text Box 6" descr="Date Placeholder 1"/>
          <p:cNvSpPr txBox="1">
            <a:spLocks/>
          </p:cNvSpPr>
          <p:nvPr/>
        </p:nvSpPr>
        <p:spPr bwMode="auto">
          <a:xfrm>
            <a:off x="628650" y="5637213"/>
            <a:ext cx="2057400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4289" tIns="34289" rIns="34289" bIns="34289" anchor="ctr">
            <a:spAutoFit/>
          </a:bodyPr>
          <a:lstStyle>
            <a:lvl1pPr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1pPr>
            <a:lvl2pPr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2pPr>
            <a:lvl3pPr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3pPr>
            <a:lvl4pPr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4pPr>
            <a:lvl5pPr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5pPr>
            <a:lvl6pPr marL="457200" indent="182880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6pPr>
            <a:lvl7pPr marL="914400" indent="182880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7pPr>
            <a:lvl8pPr marL="1371600" indent="182880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8pPr>
            <a:lvl9pPr marL="1828800" indent="182880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9pPr>
          </a:lstStyle>
          <a:p>
            <a:pPr defTabSz="914400" eaLnBrk="1">
              <a:defRPr/>
            </a:pPr>
            <a:r>
              <a:rPr lang="x-none" altLang="x-none" sz="1200">
                <a:solidFill>
                  <a:srgbClr val="888888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31/08/2017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84B40F-D5DB-684F-B45E-449FF26C0600}" type="slidenum">
              <a:rPr lang="x-none" altLang="x-none" smtClean="0"/>
              <a:pPr/>
              <a:t>47</a:t>
            </a:fld>
            <a:endParaRPr lang="x-none" altLang="x-non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www.carnasrda.com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6443" y="1365920"/>
            <a:ext cx="6173110" cy="531810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</p:pic>
      <p:sp>
        <p:nvSpPr>
          <p:cNvPr id="3" name="Rectangle 2"/>
          <p:cNvSpPr/>
          <p:nvPr/>
        </p:nvSpPr>
        <p:spPr bwMode="auto">
          <a:xfrm>
            <a:off x="2995246" y="5637213"/>
            <a:ext cx="1500554" cy="1129995"/>
          </a:xfrm>
          <a:prstGeom prst="rect">
            <a:avLst/>
          </a:prstGeom>
          <a:solidFill>
            <a:srgbClr val="FFFFFF">
              <a:alpha val="0"/>
            </a:srgbClr>
          </a:solidFill>
          <a:ln w="254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glow rad="63500">
              <a:srgbClr val="FF0000">
                <a:alpha val="40000"/>
              </a:srgbClr>
            </a:glow>
            <a:outerShdw blurRad="38100" dist="23000" dir="5400000" algn="ctr" rotWithShape="0">
              <a:srgbClr val="000000">
                <a:alpha val="34999"/>
              </a:srgbClr>
            </a:outerShdw>
          </a:effectLst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572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Calibri" charset="0"/>
              <a:ea typeface="Calibri" charset="0"/>
              <a:cs typeface="Calibri" charset="0"/>
              <a:sym typeface="Calibri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C9830-C24C-C14C-84DF-AE6C543B6F53}" type="datetime1">
              <a:rPr lang="en-US" smtClean="0"/>
              <a:t>9/10/2019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28048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94" y="1"/>
            <a:ext cx="8964706" cy="968188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en-US" sz="3600" b="1" dirty="0" err="1"/>
              <a:t>ARSID</a:t>
            </a:r>
            <a:r>
              <a:rPr lang="en-US" sz="3600" b="1" dirty="0"/>
              <a:t>: Indigenous development of atmospheric monitoring facilities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68189"/>
            <a:ext cx="8807450" cy="5228409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800" dirty="0"/>
              <a:t>our team of engineers at CAR had successfully worked with our local collaborators to develop: </a:t>
            </a:r>
          </a:p>
          <a:p>
            <a:pPr lvl="2">
              <a:spcBef>
                <a:spcPts val="600"/>
              </a:spcBef>
            </a:pPr>
            <a:r>
              <a:rPr lang="en-US" sz="2800" b="1" i="1" dirty="0">
                <a:solidFill>
                  <a:srgbClr val="FF0000"/>
                </a:solidFill>
              </a:rPr>
              <a:t>hybrid of weather stations &amp; air quality monitors, </a:t>
            </a:r>
          </a:p>
          <a:p>
            <a:pPr lvl="2">
              <a:spcBef>
                <a:spcPts val="600"/>
              </a:spcBef>
            </a:pPr>
            <a:r>
              <a:rPr lang="en-US" sz="2800" b="1" i="1" dirty="0">
                <a:solidFill>
                  <a:srgbClr val="FF0000"/>
                </a:solidFill>
              </a:rPr>
              <a:t>magnetometers.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800" dirty="0"/>
              <a:t>unmanned aerial vehicle UAV with sensors capable of monitoring the altitudinal profile profiles of atmospheric parameters including some </a:t>
            </a:r>
            <a:r>
              <a:rPr lang="en-US" sz="2800" dirty="0" err="1"/>
              <a:t>GHGs</a:t>
            </a:r>
            <a:r>
              <a:rPr lang="en-US" sz="2800" dirty="0"/>
              <a:t> from the ground level to pre-defined altitude of about 300 </a:t>
            </a:r>
            <a:r>
              <a:rPr lang="en-US" sz="2800" dirty="0" err="1"/>
              <a:t>metres</a:t>
            </a:r>
            <a:r>
              <a:rPr lang="en-US" sz="2800" dirty="0"/>
              <a:t>.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800" dirty="0"/>
              <a:t>telemetry component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800" dirty="0"/>
              <a:t> compare well with imported products.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www.carnasrda.com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57200" y="6196598"/>
            <a:ext cx="8350250" cy="52322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dirty="0"/>
              <a:t>......... saving huge capital flight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4DD69-057D-7E4C-93F6-657BB60CAC22}" type="datetime1">
              <a:rPr lang="en-US" smtClean="0"/>
              <a:t>9/10/2019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75E98-0552-0448-A34B-3BD639715251}" type="slidenum">
              <a:rPr lang="en-US" smtClean="0"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39855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5"/>
          <p:cNvSpPr txBox="1">
            <a:spLocks/>
          </p:cNvSpPr>
          <p:nvPr/>
        </p:nvSpPr>
        <p:spPr>
          <a:xfrm>
            <a:off x="691886" y="26458"/>
            <a:ext cx="7309114" cy="710407"/>
          </a:xfrm>
          <a:prstGeom prst="rect">
            <a:avLst/>
          </a:prstGeom>
        </p:spPr>
        <p:txBody>
          <a:bodyPr lIns="91436" tIns="45718" rIns="91436" bIns="45718">
            <a:normAutofit fontScale="975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dirty="0"/>
              <a:t>Our collaborators   </a:t>
            </a:r>
            <a:endParaRPr lang="en-GB" dirty="0"/>
          </a:p>
        </p:txBody>
      </p:sp>
      <p:pic>
        <p:nvPicPr>
          <p:cNvPr id="1095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582" y="1096632"/>
            <a:ext cx="1001448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9571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2917" y="3274219"/>
            <a:ext cx="836083" cy="834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9572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41" y="4216135"/>
            <a:ext cx="776552" cy="673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9573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8542" y="830396"/>
            <a:ext cx="1029229" cy="1022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Plus 9"/>
          <p:cNvSpPr/>
          <p:nvPr/>
        </p:nvSpPr>
        <p:spPr>
          <a:xfrm>
            <a:off x="5982947" y="4343136"/>
            <a:ext cx="534458" cy="514614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1" name="Cube 10"/>
          <p:cNvSpPr/>
          <p:nvPr/>
        </p:nvSpPr>
        <p:spPr>
          <a:xfrm flipV="1">
            <a:off x="7956372" y="4543134"/>
            <a:ext cx="425979" cy="342636"/>
          </a:xfrm>
          <a:prstGeom prst="cub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2" name="Cube 11"/>
          <p:cNvSpPr/>
          <p:nvPr/>
        </p:nvSpPr>
        <p:spPr>
          <a:xfrm flipV="1">
            <a:off x="6700564" y="4515115"/>
            <a:ext cx="425979" cy="342635"/>
          </a:xfrm>
          <a:prstGeom prst="cub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3" name="Cube 12"/>
          <p:cNvSpPr/>
          <p:nvPr/>
        </p:nvSpPr>
        <p:spPr>
          <a:xfrm flipV="1">
            <a:off x="7283980" y="4546865"/>
            <a:ext cx="425979" cy="342635"/>
          </a:xfrm>
          <a:prstGeom prst="cub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>
              <a:defRPr/>
            </a:pPr>
            <a:endParaRPr lang="en-GB"/>
          </a:p>
        </p:txBody>
      </p:sp>
      <p:pic>
        <p:nvPicPr>
          <p:cNvPr id="109579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15" y="4997835"/>
            <a:ext cx="1029229" cy="1299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9580" name="Rectangle 2"/>
          <p:cNvSpPr>
            <a:spLocks noChangeArrowheads="1"/>
          </p:cNvSpPr>
          <p:nvPr/>
        </p:nvSpPr>
        <p:spPr bwMode="auto">
          <a:xfrm>
            <a:off x="6652949" y="3899959"/>
            <a:ext cx="2217208" cy="374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6" tIns="45718" rIns="91436" bIns="45718" anchor="ctr">
            <a:spAutoFit/>
          </a:bodyPr>
          <a:lstStyle/>
          <a:p>
            <a:endParaRPr lang="en-GB"/>
          </a:p>
        </p:txBody>
      </p:sp>
      <p:graphicFrame>
        <p:nvGraphicFramePr>
          <p:cNvPr id="109581" name="Object 19"/>
          <p:cNvGraphicFramePr>
            <a:graphicFrameLocks noChangeAspect="1"/>
          </p:cNvGraphicFramePr>
          <p:nvPr/>
        </p:nvGraphicFramePr>
        <p:xfrm>
          <a:off x="3429000" y="5359136"/>
          <a:ext cx="992188" cy="992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3" r:id="rId8" imgW="1000000" imgH="1000000" progId="MSPhotoEd.3">
                  <p:embed/>
                </p:oleObj>
              </mc:Choice>
              <mc:Fallback>
                <p:oleObj r:id="rId8" imgW="1000000" imgH="1000000" progId="MSPhotoEd.3">
                  <p:embed/>
                  <p:pic>
                    <p:nvPicPr>
                      <p:cNvPr id="109581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5359136"/>
                        <a:ext cx="992188" cy="992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9582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2087" y="3128967"/>
            <a:ext cx="1034521" cy="1071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9583" name="Picture 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0769" y="983656"/>
            <a:ext cx="951178" cy="951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9584" name="Picture 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1947" y="1748813"/>
            <a:ext cx="1552463" cy="506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148167" y="657490"/>
            <a:ext cx="1509448" cy="232833"/>
          </a:xfrm>
        </p:spPr>
        <p:txBody>
          <a:bodyPr lIns="91436" tIns="45718" rIns="91436" bIns="45718">
            <a:normAutofit fontScale="92500" lnSpcReduction="20000"/>
          </a:bodyPr>
          <a:lstStyle/>
          <a:p>
            <a:pPr>
              <a:defRPr/>
            </a:pPr>
            <a:fld id="{E9067C24-AC23-664C-B0E3-C50752552FCD}" type="slidenum">
              <a:rPr lang="en-US"/>
              <a:pPr>
                <a:defRPr/>
              </a:pPr>
              <a:t>49</a:t>
            </a:fld>
            <a:endParaRPr lang="en-US"/>
          </a:p>
        </p:txBody>
      </p:sp>
      <p:pic>
        <p:nvPicPr>
          <p:cNvPr id="109588" name="Picture 1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6144" y="5632513"/>
            <a:ext cx="702468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5940973" y="5309520"/>
            <a:ext cx="2928789" cy="830993"/>
          </a:xfrm>
          <a:prstGeom prst="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436" tIns="45718" rIns="91436" bIns="45718">
            <a:spAutoFit/>
          </a:bodyPr>
          <a:lstStyle/>
          <a:p>
            <a:pPr algn="ctr">
              <a:defRPr/>
            </a:pPr>
            <a:r>
              <a:rPr lang="en-US" sz="2400" dirty="0"/>
              <a:t>MoU with several Nigerian Universities</a:t>
            </a:r>
          </a:p>
        </p:txBody>
      </p:sp>
      <p:pic>
        <p:nvPicPr>
          <p:cNvPr id="23" name="Picture 8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1987" y="4814375"/>
            <a:ext cx="1017323" cy="990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336067" y="5632513"/>
            <a:ext cx="1436123" cy="781345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4754161" y="4200530"/>
            <a:ext cx="1186812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dirty="0"/>
              <a:t>others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-98171" y="2882172"/>
            <a:ext cx="1223159" cy="1279795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2539" y="2096757"/>
            <a:ext cx="1783630" cy="71932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9005F-5EF8-F745-B6CA-C9AA037146ED}" type="datetime1">
              <a:rPr lang="en-US" smtClean="0"/>
              <a:t>9/10/2019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www.carnasrda.com</a:t>
            </a:r>
          </a:p>
        </p:txBody>
      </p:sp>
      <p:pic>
        <p:nvPicPr>
          <p:cNvPr id="28" name="Picture 27"/>
          <p:cNvPicPr/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679" y="2255470"/>
            <a:ext cx="998731" cy="87349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35222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095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0" y="157480"/>
            <a:ext cx="8153400" cy="1341120"/>
          </a:xfrm>
        </p:spPr>
        <p:txBody>
          <a:bodyPr anchor="t"/>
          <a:lstStyle/>
          <a:p>
            <a:pPr algn="ctr"/>
            <a:r>
              <a:rPr lang="en-GB" dirty="0"/>
              <a:t>CAR Offers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www.carnasrda.com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228600" y="1112934"/>
            <a:ext cx="8686800" cy="4368800"/>
          </a:xfrm>
        </p:spPr>
        <p:txBody>
          <a:bodyPr>
            <a:normAutofit/>
          </a:bodyPr>
          <a:lstStyle/>
          <a:p>
            <a:r>
              <a:rPr lang="en-GB" dirty="0"/>
              <a:t>Staff Exchange</a:t>
            </a:r>
          </a:p>
          <a:p>
            <a:r>
              <a:rPr lang="en-GB" dirty="0"/>
              <a:t>Research grants</a:t>
            </a:r>
          </a:p>
          <a:p>
            <a:r>
              <a:rPr lang="en-GB" dirty="0"/>
              <a:t>Co-supervision of graduate programs</a:t>
            </a:r>
          </a:p>
          <a:p>
            <a:r>
              <a:rPr lang="en-GB" dirty="0"/>
              <a:t>Industrial Training Placement</a:t>
            </a:r>
          </a:p>
          <a:p>
            <a:r>
              <a:rPr lang="en-GB" dirty="0"/>
              <a:t>Joint hosting of meetings</a:t>
            </a:r>
          </a:p>
          <a:p>
            <a:r>
              <a:rPr lang="en-GB" dirty="0"/>
              <a:t>Data exchange/sharing</a:t>
            </a:r>
          </a:p>
          <a:p>
            <a:r>
              <a:rPr lang="en-GB" dirty="0"/>
              <a:t>Equipment hosting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49BBD-5161-484F-BDB2-4BEA2EA4678E}" type="datetime1">
              <a:rPr lang="en-US" smtClean="0"/>
              <a:t>9/10/2019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 algn="ctr"/>
            <a:fld id="{8F82E0A0-C266-4798-8C8F-B9F91E9DA37E}" type="slidenum">
              <a:rPr lang="en-US" sz="1400" b="1" smtClean="0">
                <a:solidFill>
                  <a:srgbClr val="FFFFFF"/>
                </a:solidFill>
              </a:rPr>
              <a:pPr algn="ctr"/>
              <a:t>50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029200" y="3640836"/>
            <a:ext cx="4114800" cy="1815882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dirty="0" smtClean="0"/>
              <a:t>CAR </a:t>
            </a:r>
            <a:r>
              <a:rPr lang="en-US" sz="2800" dirty="0" smtClean="0"/>
              <a:t>has </a:t>
            </a:r>
            <a:r>
              <a:rPr lang="en-US" sz="2800" dirty="0" smtClean="0"/>
              <a:t>attained </a:t>
            </a:r>
            <a:r>
              <a:rPr lang="en-US" sz="2800" dirty="0"/>
              <a:t>the status of a world-class R &amp; D </a:t>
            </a:r>
            <a:r>
              <a:rPr lang="en-US" sz="2800" dirty="0" err="1"/>
              <a:t>CoE</a:t>
            </a:r>
            <a:r>
              <a:rPr lang="en-US" sz="2800" dirty="0"/>
              <a:t> in atmospheric research. </a:t>
            </a:r>
          </a:p>
        </p:txBody>
      </p:sp>
    </p:spTree>
    <p:extLst>
      <p:ext uri="{BB962C8B-B14F-4D97-AF65-F5344CB8AC3E}">
        <p14:creationId xmlns:p14="http://schemas.microsoft.com/office/powerpoint/2010/main" val="83319232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6200000">
            <a:off x="-2384145" y="2946120"/>
            <a:ext cx="5390590" cy="62230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en-US" b="1" i="1" dirty="0"/>
              <a:t>2019</a:t>
            </a:r>
            <a:r>
              <a:rPr lang="en-US" dirty="0"/>
              <a:t> </a:t>
            </a:r>
            <a:r>
              <a:rPr lang="en-US" b="1" i="1" dirty="0"/>
              <a:t>Targets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149290"/>
            <a:ext cx="8572500" cy="6708710"/>
          </a:xfrm>
        </p:spPr>
        <p:txBody>
          <a:bodyPr>
            <a:no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sz="2200" b="1" dirty="0">
                <a:solidFill>
                  <a:srgbClr val="FF0000"/>
                </a:solidFill>
              </a:rPr>
              <a:t>January: </a:t>
            </a:r>
            <a:r>
              <a:rPr lang="en-US" sz="2200" b="1" dirty="0" smtClean="0">
                <a:solidFill>
                  <a:srgbClr val="FF0000"/>
                </a:solidFill>
              </a:rPr>
              <a:t>General Staff Retreat</a:t>
            </a:r>
            <a:endParaRPr lang="en-US" sz="2200" b="1" dirty="0">
              <a:solidFill>
                <a:srgbClr val="FF0000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sz="2200" b="1" dirty="0"/>
              <a:t>Topical Training workshops: </a:t>
            </a:r>
          </a:p>
          <a:p>
            <a:pPr lvl="4">
              <a:spcBef>
                <a:spcPts val="0"/>
              </a:spcBef>
            </a:pPr>
            <a:r>
              <a:rPr lang="en-GB" sz="2200" b="1" dirty="0"/>
              <a:t>Python programming language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sz="2200" b="1" dirty="0" smtClean="0">
                <a:solidFill>
                  <a:srgbClr val="FF0000"/>
                </a:solidFill>
              </a:rPr>
              <a:t>Continuation </a:t>
            </a:r>
            <a:r>
              <a:rPr lang="en-GB" sz="2200" b="1" dirty="0">
                <a:solidFill>
                  <a:srgbClr val="FF0000"/>
                </a:solidFill>
              </a:rPr>
              <a:t>of </a:t>
            </a:r>
          </a:p>
          <a:p>
            <a:pPr lvl="4">
              <a:spcBef>
                <a:spcPts val="600"/>
              </a:spcBef>
            </a:pPr>
            <a:r>
              <a:rPr lang="en-GB" sz="2200" b="1" dirty="0" err="1">
                <a:solidFill>
                  <a:srgbClr val="FF0000"/>
                </a:solidFill>
              </a:rPr>
              <a:t>USP</a:t>
            </a:r>
            <a:endParaRPr lang="en-GB" sz="2200" b="1" dirty="0">
              <a:solidFill>
                <a:srgbClr val="FF0000"/>
              </a:solidFill>
            </a:endParaRPr>
          </a:p>
          <a:p>
            <a:pPr lvl="4">
              <a:spcBef>
                <a:spcPts val="600"/>
              </a:spcBef>
            </a:pPr>
            <a:r>
              <a:rPr lang="en-GB" sz="2200" b="1" dirty="0">
                <a:solidFill>
                  <a:srgbClr val="FF0000"/>
                </a:solidFill>
              </a:rPr>
              <a:t>Instrumentation development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sz="2200" b="1" dirty="0"/>
              <a:t>Deployment of observational </a:t>
            </a:r>
            <a:r>
              <a:rPr lang="en-GB" sz="2200" b="1" dirty="0" smtClean="0"/>
              <a:t>facilities</a:t>
            </a:r>
            <a:endParaRPr lang="en-GB" sz="2200" b="1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sz="2200" b="1" dirty="0" err="1" smtClean="0">
                <a:solidFill>
                  <a:srgbClr val="FF0000"/>
                </a:solidFill>
              </a:rPr>
              <a:t>Prof.</a:t>
            </a:r>
            <a:r>
              <a:rPr lang="en-GB" sz="2200" b="1" dirty="0" smtClean="0">
                <a:solidFill>
                  <a:srgbClr val="FF0000"/>
                </a:solidFill>
              </a:rPr>
              <a:t> E. E. </a:t>
            </a:r>
            <a:r>
              <a:rPr lang="en-GB" sz="2200" b="1" dirty="0" err="1" smtClean="0">
                <a:solidFill>
                  <a:srgbClr val="FF0000"/>
                </a:solidFill>
              </a:rPr>
              <a:t>Balogun</a:t>
            </a:r>
            <a:r>
              <a:rPr lang="en-GB" sz="2200" b="1" dirty="0" smtClean="0">
                <a:solidFill>
                  <a:srgbClr val="FF0000"/>
                </a:solidFill>
              </a:rPr>
              <a:t> National Symposium on Atmospheric Research</a:t>
            </a:r>
            <a:endParaRPr lang="en-GB" sz="2200" b="1" dirty="0">
              <a:solidFill>
                <a:srgbClr val="FF0000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sz="2200" b="1" dirty="0"/>
              <a:t>Research work on various topics of relevance to our mandates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200" b="1" dirty="0">
                <a:solidFill>
                  <a:srgbClr val="FF0000"/>
                </a:solidFill>
              </a:rPr>
              <a:t>Biennial </a:t>
            </a:r>
            <a:r>
              <a:rPr lang="en-GB" sz="2200" b="1" dirty="0">
                <a:solidFill>
                  <a:srgbClr val="FF0000"/>
                </a:solidFill>
              </a:rPr>
              <a:t>International </a:t>
            </a:r>
            <a:r>
              <a:rPr lang="en-GB" sz="2200" b="1" dirty="0" smtClean="0">
                <a:solidFill>
                  <a:srgbClr val="FF0000"/>
                </a:solidFill>
              </a:rPr>
              <a:t>Colloquium</a:t>
            </a:r>
            <a:r>
              <a:rPr lang="en-GB" sz="2200" b="1" dirty="0" smtClean="0">
                <a:solidFill>
                  <a:srgbClr val="FF0000"/>
                </a:solidFill>
              </a:rPr>
              <a:t> </a:t>
            </a:r>
            <a:r>
              <a:rPr lang="en-GB" sz="2200" b="1" dirty="0">
                <a:solidFill>
                  <a:srgbClr val="FF0000"/>
                </a:solidFill>
              </a:rPr>
              <a:t>on Equatorial &amp; Low Latitude Ionosphere, Nigeria, Sept 2019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sz="2200" b="1" dirty="0"/>
              <a:t>African Space Weather Workshop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sz="2200" b="1" dirty="0">
                <a:solidFill>
                  <a:srgbClr val="FF0000"/>
                </a:solidFill>
              </a:rPr>
              <a:t>linkage programs with our various </a:t>
            </a:r>
            <a:r>
              <a:rPr lang="en-GB" sz="2200" b="1" dirty="0" smtClean="0">
                <a:solidFill>
                  <a:srgbClr val="FF0000"/>
                </a:solidFill>
              </a:rPr>
              <a:t>collaborators</a:t>
            </a:r>
            <a:endParaRPr lang="en-GB" sz="2200" b="1" dirty="0">
              <a:solidFill>
                <a:srgbClr val="FF0000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GB" sz="2200" b="1" dirty="0">
              <a:solidFill>
                <a:srgbClr val="FF000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41D85-4FAE-C942-A663-6148C61AA2B8}" type="datetime1">
              <a:rPr lang="en-US" smtClean="0"/>
              <a:t>9/10/2019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www.carnasrda.com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75E98-0552-0448-A34B-3BD639715251}" type="slidenum">
              <a:rPr lang="en-US" smtClean="0"/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59134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5110"/>
          </a:xfrm>
        </p:spPr>
        <p:txBody>
          <a:bodyPr>
            <a:normAutofit/>
          </a:bodyPr>
          <a:lstStyle/>
          <a:p>
            <a:r>
              <a:rPr lang="en-US" dirty="0"/>
              <a:t>Annual report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05260"/>
            <a:ext cx="8229600" cy="5533652"/>
          </a:xfrm>
        </p:spPr>
        <p:txBody>
          <a:bodyPr>
            <a:noAutofit/>
          </a:bodyPr>
          <a:lstStyle/>
          <a:p>
            <a:r>
              <a:rPr lang="en-US" dirty="0"/>
              <a:t>Details of our activities &amp; </a:t>
            </a:r>
          </a:p>
          <a:p>
            <a:endParaRPr lang="en-US" dirty="0"/>
          </a:p>
          <a:p>
            <a:r>
              <a:rPr lang="en-US" dirty="0"/>
              <a:t>Biannual annual reports freely available for</a:t>
            </a:r>
          </a:p>
          <a:p>
            <a:pPr lvl="6"/>
            <a:r>
              <a:rPr lang="en-US" sz="3200" dirty="0"/>
              <a:t>2013-2014</a:t>
            </a:r>
          </a:p>
          <a:p>
            <a:pPr lvl="6"/>
            <a:r>
              <a:rPr lang="en-US" sz="3200" dirty="0"/>
              <a:t>2015-2016</a:t>
            </a:r>
          </a:p>
          <a:p>
            <a:pPr marL="1214438" lvl="6" indent="-55563" algn="ctr">
              <a:buNone/>
            </a:pPr>
            <a:r>
              <a:rPr lang="en-US" sz="4000" dirty="0"/>
              <a:t>@</a:t>
            </a:r>
          </a:p>
          <a:p>
            <a:pPr marL="1214438" lvl="6" indent="-55563" algn="ctr">
              <a:buNone/>
            </a:pPr>
            <a:r>
              <a:rPr lang="en-US" sz="4400" b="1" i="1" dirty="0" err="1">
                <a:solidFill>
                  <a:srgbClr val="0CB000"/>
                </a:solidFill>
              </a:rPr>
              <a:t>www.carnasrda.com</a:t>
            </a:r>
            <a:endParaRPr lang="en-US" sz="4400" b="1" i="1" dirty="0">
              <a:solidFill>
                <a:srgbClr val="0CB000"/>
              </a:solidFill>
            </a:endParaRPr>
          </a:p>
          <a:p>
            <a:pPr marL="404813" lvl="6" indent="-387350"/>
            <a:r>
              <a:rPr lang="en-US" sz="3200" b="1" i="1" dirty="0">
                <a:solidFill>
                  <a:srgbClr val="FF0000"/>
                </a:solidFill>
              </a:rPr>
              <a:t>2017-2018 in press...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4A21E-F3CE-B440-A148-5FBB7AB82FF5}" type="datetime1">
              <a:rPr lang="en-US" smtClean="0"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www.carnasrda.com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75E98-0552-0448-A34B-3BD639715251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6251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</a:t>
            </a:r>
            <a:r>
              <a:rPr lang="en-GB" dirty="0" smtClean="0"/>
              <a:t>onclusion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Data for free</a:t>
            </a:r>
          </a:p>
          <a:p>
            <a:r>
              <a:rPr lang="en-GB" dirty="0" smtClean="0"/>
              <a:t>Research support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BE60F-85CE-8145-AEC2-5B81FDD94438}" type="datetime1">
              <a:rPr lang="en-US" smtClean="0"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www.carnasrda.com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75E98-0552-0448-A34B-3BD639715251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38847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752600" y="2717800"/>
            <a:ext cx="4191000" cy="1341120"/>
          </a:xfrm>
        </p:spPr>
        <p:txBody>
          <a:bodyPr/>
          <a:lstStyle/>
          <a:p>
            <a:r>
              <a:rPr lang="en-US" dirty="0"/>
              <a:t>Thanks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5969001"/>
            <a:ext cx="9144000" cy="46166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bg1"/>
                </a:solidFill>
              </a:rPr>
              <a:t>Email: </a:t>
            </a:r>
            <a:r>
              <a:rPr lang="en-GB" sz="2400" u="sng" dirty="0">
                <a:solidFill>
                  <a:schemeClr val="bg1"/>
                </a:solidFill>
                <a:hlinkClick r:id="rId2"/>
              </a:rPr>
              <a:t>carnarsda@yahoo.com</a:t>
            </a:r>
            <a:r>
              <a:rPr lang="en-GB" sz="2400" dirty="0">
                <a:solidFill>
                  <a:schemeClr val="bg1"/>
                </a:solidFill>
              </a:rPr>
              <a:t>; </a:t>
            </a:r>
            <a:r>
              <a:rPr lang="en-GB" sz="2400" u="sng" dirty="0">
                <a:solidFill>
                  <a:schemeClr val="bg1"/>
                </a:solidFill>
                <a:hlinkClick r:id="rId3"/>
              </a:rPr>
              <a:t>carnarsda@gmail.com</a:t>
            </a:r>
            <a:r>
              <a:rPr lang="en-GB" sz="2400" dirty="0">
                <a:solidFill>
                  <a:schemeClr val="bg1"/>
                </a:solidFill>
              </a:rPr>
              <a:t> 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533401" y="6492875"/>
            <a:ext cx="5421083" cy="365125"/>
          </a:xfrm>
        </p:spPr>
        <p:txBody>
          <a:bodyPr/>
          <a:lstStyle/>
          <a:p>
            <a:r>
              <a:rPr lang="en-US" dirty="0" err="1"/>
              <a:t>www.carnasrda.com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1DB78-6F44-094B-970D-23AE4140302D}" type="datetime1">
              <a:rPr lang="en-US" smtClean="0"/>
              <a:t>9/10/2019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A3F7CB7D-F184-43C7-B6FD-03D728E1BBFF}" type="slidenum">
              <a:rPr lang="en-US" smtClean="0">
                <a:solidFill>
                  <a:srgbClr val="FFFFFF"/>
                </a:solidFill>
              </a:rPr>
              <a:pPr/>
              <a:t>54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52412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4875</TotalTime>
  <Words>2364</Words>
  <Application>Microsoft Office PowerPoint</Application>
  <PresentationFormat>On-screen Show (4:3)</PresentationFormat>
  <Paragraphs>545</Paragraphs>
  <Slides>54</Slides>
  <Notes>10</Notes>
  <HiddenSlides>0</HiddenSlides>
  <MMClips>4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54</vt:i4>
      </vt:variant>
    </vt:vector>
  </HeadingPairs>
  <TitlesOfParts>
    <vt:vector size="68" baseType="lpstr">
      <vt:lpstr>ＭＳ Ｐゴシック</vt:lpstr>
      <vt:lpstr>Aharoni</vt:lpstr>
      <vt:lpstr>AR BLANCA</vt:lpstr>
      <vt:lpstr>Arial</vt:lpstr>
      <vt:lpstr>Arial Narrow</vt:lpstr>
      <vt:lpstr>Calibri</vt:lpstr>
      <vt:lpstr>Cambria Math</vt:lpstr>
      <vt:lpstr>Courier New</vt:lpstr>
      <vt:lpstr>Mangal</vt:lpstr>
      <vt:lpstr>Times New Roman</vt:lpstr>
      <vt:lpstr>Wingdings</vt:lpstr>
      <vt:lpstr>Office Theme</vt:lpstr>
      <vt:lpstr>Bitmap Image</vt:lpstr>
      <vt:lpstr>MSPhotoEd.3</vt:lpstr>
      <vt:lpstr>CENTRE FOR ATMOSPHERIC RESEARCH, NASRDA:   Data &amp; Research Resources</vt:lpstr>
      <vt:lpstr>outline</vt:lpstr>
      <vt:lpstr>NASRDA AND ITS CENTRES</vt:lpstr>
      <vt:lpstr>Center for Atmospheric Research</vt:lpstr>
      <vt:lpstr>Centre for Atmospheric Research</vt:lpstr>
      <vt:lpstr>Center for Atmospheric Research</vt:lpstr>
      <vt:lpstr>Mission Statement</vt:lpstr>
      <vt:lpstr>Mandates</vt:lpstr>
      <vt:lpstr>PowerPoint Presentation</vt:lpstr>
      <vt:lpstr>CAR  is envisioned to operate in 3 modes</vt:lpstr>
      <vt:lpstr>Research Projects of CAR</vt:lpstr>
      <vt:lpstr>Space Weather Observation Network over Nigeria- SWONON</vt:lpstr>
      <vt:lpstr>Space Weather Observation Network over Nigeria- SWONON </vt:lpstr>
      <vt:lpstr>Tropospheric Data Acquisition Network TRODAN</vt:lpstr>
      <vt:lpstr>      Stations Installation  Dates and &amp; Codes </vt:lpstr>
      <vt:lpstr>TRODAN Instrumentation and Sensors</vt:lpstr>
      <vt:lpstr>8 new stations installed at</vt:lpstr>
      <vt:lpstr>Microgravity &amp;Human Space Technology - MHST</vt:lpstr>
      <vt:lpstr>Atmospheric Chemistry &amp; Environment Research  – ACER</vt:lpstr>
      <vt:lpstr>PowerPoint Presentation</vt:lpstr>
      <vt:lpstr>Atmospheric Research Software &amp; Instrumentation Development - ARSID  </vt:lpstr>
      <vt:lpstr>newly deployed 8 magnetometers to monitor space weather &amp; Earth’s movement</vt:lpstr>
      <vt:lpstr>CAR: atmospheric &amp; space weather monitoring facilities </vt:lpstr>
      <vt:lpstr>TRODAN Instrumentation and Sensors</vt:lpstr>
      <vt:lpstr>Experimental set up – our Vision</vt:lpstr>
      <vt:lpstr>Experimental set up</vt:lpstr>
      <vt:lpstr>CAR Space Research Laboratories SRL: Functions</vt:lpstr>
      <vt:lpstr>CAR Space Research Laboratories</vt:lpstr>
      <vt:lpstr>Space Environment Research Lab, Abuja</vt:lpstr>
      <vt:lpstr>PowerPoint Presentation</vt:lpstr>
      <vt:lpstr> World-Wide Lightning Location Network WWLLN</vt:lpstr>
      <vt:lpstr>Activities</vt:lpstr>
      <vt:lpstr>Space-Earth Environment Research Lab. SEERL</vt:lpstr>
      <vt:lpstr>Space-Earth Environment Research Lab. SEERL</vt:lpstr>
      <vt:lpstr>PowerPoint Presentation</vt:lpstr>
      <vt:lpstr>1st International School on Equatorial &amp; Low Latitude Ionosphere, Nigeria, 14 – 19 sept 2015,  ISELLI -1</vt:lpstr>
      <vt:lpstr>Most Recent School in Nigeria</vt:lpstr>
      <vt:lpstr>University Support Programme: Joint Research Programme with African Universities</vt:lpstr>
      <vt:lpstr>The Inter-University Corporation for Atmospheric Research   IUCAR</vt:lpstr>
      <vt:lpstr>PowerPoint Presentation</vt:lpstr>
      <vt:lpstr>Research Output </vt:lpstr>
      <vt:lpstr>CAR: present research activities </vt:lpstr>
      <vt:lpstr>The African GNSS TEC (AfriTEC) Model, version 1.0</vt:lpstr>
      <vt:lpstr>Several Publications ... for examples</vt:lpstr>
      <vt:lpstr>GNSS Research</vt:lpstr>
      <vt:lpstr>PowerPoint Presentation</vt:lpstr>
      <vt:lpstr>All Sky Imager Research</vt:lpstr>
      <vt:lpstr>ARSID: Indigenous development of atmospheric monitoring facilities</vt:lpstr>
      <vt:lpstr>PowerPoint Presentation</vt:lpstr>
      <vt:lpstr>CAR Offers</vt:lpstr>
      <vt:lpstr>2019 Targets</vt:lpstr>
      <vt:lpstr>Annual report</vt:lpstr>
      <vt:lpstr>Conclusion</vt:lpstr>
      <vt:lpstr>Thanks</vt:lpstr>
    </vt:vector>
  </TitlesOfParts>
  <Company>NASRDA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and Educational Activities at the Space-Earth Environment Research laboratory (SEERL), UNIBEN</dc:title>
  <dc:creator>Babatunde Rabiu</dc:creator>
  <cp:lastModifiedBy>Babatunde Rabiu</cp:lastModifiedBy>
  <cp:revision>87</cp:revision>
  <dcterms:created xsi:type="dcterms:W3CDTF">2016-10-20T11:00:33Z</dcterms:created>
  <dcterms:modified xsi:type="dcterms:W3CDTF">2019-09-10T21:46:16Z</dcterms:modified>
</cp:coreProperties>
</file>