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76" r:id="rId3"/>
    <p:sldId id="288" r:id="rId4"/>
    <p:sldId id="260" r:id="rId5"/>
    <p:sldId id="277" r:id="rId6"/>
    <p:sldId id="280" r:id="rId7"/>
    <p:sldId id="266" r:id="rId8"/>
    <p:sldId id="285" r:id="rId9"/>
    <p:sldId id="275" r:id="rId10"/>
    <p:sldId id="286" r:id="rId11"/>
    <p:sldId id="265" r:id="rId12"/>
    <p:sldId id="274" r:id="rId13"/>
    <p:sldId id="281" r:id="rId14"/>
    <p:sldId id="284" r:id="rId15"/>
    <p:sldId id="262" r:id="rId16"/>
    <p:sldId id="279" r:id="rId17"/>
    <p:sldId id="258" r:id="rId18"/>
    <p:sldId id="282" r:id="rId19"/>
    <p:sldId id="2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00" autoAdjust="0"/>
    <p:restoredTop sz="94660"/>
  </p:normalViewPr>
  <p:slideViewPr>
    <p:cSldViewPr snapToGrid="0">
      <p:cViewPr varScale="1">
        <p:scale>
          <a:sx n="73" d="100"/>
          <a:sy n="73" d="100"/>
        </p:scale>
        <p:origin x="8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15F08-C862-4718-B995-3BC7243DDDC6}" type="datetimeFigureOut">
              <a:rPr lang="en-US" smtClean="0"/>
              <a:t>9/12/2019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130A7-5E7B-4D63-8E6A-5C6342FB0BAF}" type="slidenum">
              <a:rPr lang="en-US" smtClean="0"/>
              <a:t>‹#›</a:t>
            </a:fld>
            <a:endParaRPr lang="en-US"/>
          </a:p>
        </p:txBody>
      </p:sp>
    </p:spTree>
    <p:extLst>
      <p:ext uri="{BB962C8B-B14F-4D97-AF65-F5344CB8AC3E}">
        <p14:creationId xmlns:p14="http://schemas.microsoft.com/office/powerpoint/2010/main" val="48884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6A4836-D743-45DA-BB10-160FF2A39BF8}" type="datetime1">
              <a:rPr lang="en-US" smtClean="0"/>
              <a:t>9/12/2019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2714898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58B42E-9796-401E-A026-97979806F006}" type="datetime1">
              <a:rPr lang="en-US" smtClean="0"/>
              <a:t>9/12/2019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1214421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1DF990D-7FA1-4F32-9E39-94F0A1FAB8D3}" type="datetime1">
              <a:rPr lang="en-US" smtClean="0"/>
              <a:t>9/12/2019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64878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15577F-6AF6-4F8D-82A7-09BCDCF2CEE7}" type="datetime1">
              <a:rPr lang="en-US" smtClean="0"/>
              <a:t>9/12/2019</a:t>
            </a:fld>
            <a:endParaRPr lang="en-US"/>
          </a:p>
        </p:txBody>
      </p:sp>
      <p:sp>
        <p:nvSpPr>
          <p:cNvPr id="6" name="Footer Placeholder 5"/>
          <p:cNvSpPr>
            <a:spLocks noGrp="1"/>
          </p:cNvSpPr>
          <p:nvPr>
            <p:ph type="ftr" sz="quarter" idx="11"/>
          </p:nvPr>
        </p:nvSpPr>
        <p:spPr/>
        <p:txBody>
          <a:bodyPr/>
          <a:lstStyle/>
          <a:p>
            <a:r>
              <a:rPr lang="en-US" smtClean="0"/>
              <a:t>ICELLI  9-13 Oct, 2019</a:t>
            </a:r>
            <a:endParaRPr lang="en-US"/>
          </a:p>
        </p:txBody>
      </p:sp>
      <p:sp>
        <p:nvSpPr>
          <p:cNvPr id="7" name="Slide Number Placeholder 6"/>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393834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BAC0D5-A904-4DA7-846E-2F687FDB92CB}" type="datetime1">
              <a:rPr lang="en-US" smtClean="0"/>
              <a:t>9/12/2019</a:t>
            </a:fld>
            <a:endParaRPr lang="en-US"/>
          </a:p>
        </p:txBody>
      </p:sp>
      <p:sp>
        <p:nvSpPr>
          <p:cNvPr id="8" name="Footer Placeholder 7"/>
          <p:cNvSpPr>
            <a:spLocks noGrp="1"/>
          </p:cNvSpPr>
          <p:nvPr>
            <p:ph type="ftr" sz="quarter" idx="11"/>
          </p:nvPr>
        </p:nvSpPr>
        <p:spPr/>
        <p:txBody>
          <a:bodyPr/>
          <a:lstStyle/>
          <a:p>
            <a:r>
              <a:rPr lang="en-US" smtClean="0"/>
              <a:t>ICELLI  9-13 Oct, 2019</a:t>
            </a:r>
            <a:endParaRPr lang="en-US"/>
          </a:p>
        </p:txBody>
      </p:sp>
      <p:sp>
        <p:nvSpPr>
          <p:cNvPr id="9" name="Slide Number Placeholder 8"/>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90716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939C93-C9B7-488D-8766-9562ECA960F0}" type="datetime1">
              <a:rPr lang="en-US" smtClean="0"/>
              <a:t>9/12/2019</a:t>
            </a:fld>
            <a:endParaRPr lang="en-US"/>
          </a:p>
        </p:txBody>
      </p:sp>
      <p:sp>
        <p:nvSpPr>
          <p:cNvPr id="4" name="Footer Placeholder 3"/>
          <p:cNvSpPr>
            <a:spLocks noGrp="1"/>
          </p:cNvSpPr>
          <p:nvPr>
            <p:ph type="ftr" sz="quarter" idx="11"/>
          </p:nvPr>
        </p:nvSpPr>
        <p:spPr/>
        <p:txBody>
          <a:bodyPr/>
          <a:lstStyle/>
          <a:p>
            <a:r>
              <a:rPr lang="en-US" smtClean="0"/>
              <a:t>ICELLI  9-13 Oct, 2019</a:t>
            </a:r>
            <a:endParaRPr lang="en-US"/>
          </a:p>
        </p:txBody>
      </p:sp>
      <p:sp>
        <p:nvSpPr>
          <p:cNvPr id="5" name="Slide Number Placeholder 4"/>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4096641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50B6C-EE91-4CC8-9F9D-5DE4DE241ED0}" type="datetime1">
              <a:rPr lang="en-US" smtClean="0"/>
              <a:t>9/12/2019</a:t>
            </a:fld>
            <a:endParaRPr lang="en-US"/>
          </a:p>
        </p:txBody>
      </p:sp>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888218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8470EC-B115-485E-AF21-A2C02797C6BE}" type="datetime1">
              <a:rPr lang="en-US" smtClean="0"/>
              <a:t>9/12/2019</a:t>
            </a:fld>
            <a:endParaRPr lang="en-US"/>
          </a:p>
        </p:txBody>
      </p:sp>
      <p:sp>
        <p:nvSpPr>
          <p:cNvPr id="6" name="Footer Placeholder 5"/>
          <p:cNvSpPr>
            <a:spLocks noGrp="1"/>
          </p:cNvSpPr>
          <p:nvPr>
            <p:ph type="ftr" sz="quarter" idx="11"/>
          </p:nvPr>
        </p:nvSpPr>
        <p:spPr/>
        <p:txBody>
          <a:bodyPr/>
          <a:lstStyle/>
          <a:p>
            <a:r>
              <a:rPr lang="en-US" smtClean="0"/>
              <a:t>ICELLI  9-13 Oct, 2019</a:t>
            </a:r>
            <a:endParaRPr lang="en-US"/>
          </a:p>
        </p:txBody>
      </p:sp>
      <p:sp>
        <p:nvSpPr>
          <p:cNvPr id="7" name="Slide Number Placeholder 6"/>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3079068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B52898-855C-4A42-AFF4-49CB1C2BB8BA}" type="datetime1">
              <a:rPr lang="en-US" smtClean="0"/>
              <a:t>9/12/2019</a:t>
            </a:fld>
            <a:endParaRPr lang="en-US"/>
          </a:p>
        </p:txBody>
      </p:sp>
      <p:sp>
        <p:nvSpPr>
          <p:cNvPr id="6" name="Footer Placeholder 5"/>
          <p:cNvSpPr>
            <a:spLocks noGrp="1"/>
          </p:cNvSpPr>
          <p:nvPr>
            <p:ph type="ftr" sz="quarter" idx="11"/>
          </p:nvPr>
        </p:nvSpPr>
        <p:spPr/>
        <p:txBody>
          <a:bodyPr/>
          <a:lstStyle/>
          <a:p>
            <a:r>
              <a:rPr lang="en-US" smtClean="0"/>
              <a:t>ICELLI  9-13 Oct, 2019</a:t>
            </a:r>
            <a:endParaRPr lang="en-US"/>
          </a:p>
        </p:txBody>
      </p:sp>
      <p:sp>
        <p:nvSpPr>
          <p:cNvPr id="7" name="Slide Number Placeholder 6"/>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82478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9AAB92-AC4F-41BD-B69C-4D4993480DD2}" type="datetime1">
              <a:rPr lang="en-US" smtClean="0"/>
              <a:t>9/12/2019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857772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7503C-4C4C-4CC6-B249-1661346EEF29}" type="datetime1">
              <a:rPr lang="en-US" smtClean="0"/>
              <a:t>9/12/2019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a:t>
            </a:fld>
            <a:endParaRPr lang="en-US"/>
          </a:p>
        </p:txBody>
      </p:sp>
    </p:spTree>
    <p:extLst>
      <p:ext uri="{BB962C8B-B14F-4D97-AF65-F5344CB8AC3E}">
        <p14:creationId xmlns:p14="http://schemas.microsoft.com/office/powerpoint/2010/main" val="2789539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ED250-4308-45A4-927E-66AF1A6C9911}" type="datetime1">
              <a:rPr lang="en-US" smtClean="0"/>
              <a:t>9/12/2019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ICELLI  9-13 Oct, 2019</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B764C-A9D8-454E-AE44-B3942916FEE9}" type="slidenum">
              <a:rPr lang="en-US" smtClean="0"/>
              <a:t>‹#›</a:t>
            </a:fld>
            <a:endParaRPr lang="en-US"/>
          </a:p>
        </p:txBody>
      </p:sp>
    </p:spTree>
    <p:extLst>
      <p:ext uri="{BB962C8B-B14F-4D97-AF65-F5344CB8AC3E}">
        <p14:creationId xmlns:p14="http://schemas.microsoft.com/office/powerpoint/2010/main" val="61668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182880" y="156754"/>
                <a:ext cx="11887200" cy="6701246"/>
              </a:xfrm>
            </p:spPr>
            <p:txBody>
              <a:bodyPr>
                <a:normAutofit/>
              </a:bodyPr>
              <a:lstStyle/>
              <a:p>
                <a:pPr algn="ctr"/>
                <a:r>
                  <a:rPr lang="en-US" sz="2000" b="1" dirty="0" smtClean="0">
                    <a:latin typeface="+mn-lt"/>
                  </a:rPr>
                  <a:t>COMPARISON OF IRI-NEQUICK, </a:t>
                </a:r>
                <a:r>
                  <a:rPr lang="en-US" sz="2000" b="1" smtClean="0">
                    <a:latin typeface="+mn-lt"/>
                  </a:rPr>
                  <a:t>IRI-PLAS 2017, </a:t>
                </a:r>
                <a:r>
                  <a:rPr lang="en-US" sz="2000" b="1" dirty="0" smtClean="0">
                    <a:latin typeface="+mn-lt"/>
                  </a:rPr>
                  <a:t>NEQUICK-2 </a:t>
                </a:r>
                <a:r>
                  <a:rPr lang="en-US" sz="2000" b="1" dirty="0">
                    <a:latin typeface="+mn-lt"/>
                  </a:rPr>
                  <a:t>AND </a:t>
                </a:r>
                <a:r>
                  <a:rPr lang="en-US" sz="2000" b="1" dirty="0" smtClean="0">
                    <a:latin typeface="+mn-lt"/>
                  </a:rPr>
                  <a:t>NIG-TEC </a:t>
                </a:r>
                <a:r>
                  <a:rPr lang="en-US" sz="2000" b="1" dirty="0">
                    <a:latin typeface="+mn-lt"/>
                  </a:rPr>
                  <a:t>MODELS WITH GPS-TEC MEASUREMENTS OVER NIGERIA LOCATED WITHIN EQUATORIAL IONOSPHERIC ANOMALY </a:t>
                </a:r>
                <a:r>
                  <a:rPr lang="en-US" sz="2000" b="1" dirty="0" smtClean="0">
                    <a:latin typeface="+mn-lt"/>
                  </a:rPr>
                  <a:t>REGION</a:t>
                </a:r>
                <a:br>
                  <a:rPr lang="en-US" sz="2000" b="1" dirty="0" smtClean="0">
                    <a:latin typeface="+mn-lt"/>
                  </a:rPr>
                </a:br>
                <a:r>
                  <a:rPr lang="en-US" sz="2000" b="1" dirty="0">
                    <a:latin typeface="+mn-lt"/>
                  </a:rPr>
                  <a:t/>
                </a:r>
                <a:br>
                  <a:rPr lang="en-US" sz="2000" b="1" dirty="0">
                    <a:latin typeface="+mn-lt"/>
                  </a:rPr>
                </a:br>
                <a:r>
                  <a:rPr lang="en-US" sz="2000" b="1" dirty="0" smtClean="0">
                    <a:solidFill>
                      <a:srgbClr val="FF0000"/>
                    </a:solidFill>
                    <a:latin typeface="+mn-lt"/>
                  </a:rPr>
                  <a:t/>
                </a:r>
                <a:br>
                  <a:rPr lang="en-US" sz="2000" b="1" dirty="0" smtClean="0">
                    <a:solidFill>
                      <a:srgbClr val="FF0000"/>
                    </a:solidFill>
                    <a:latin typeface="+mn-lt"/>
                  </a:rPr>
                </a:br>
                <a:r>
                  <a:rPr lang="en-US" sz="2000" b="1" dirty="0">
                    <a:solidFill>
                      <a:srgbClr val="FF0000"/>
                    </a:solidFill>
                    <a:latin typeface="+mn-lt"/>
                  </a:rPr>
                  <a:t/>
                </a:r>
                <a:br>
                  <a:rPr lang="en-US" sz="2000" b="1" dirty="0">
                    <a:solidFill>
                      <a:srgbClr val="FF0000"/>
                    </a:solidFill>
                    <a:latin typeface="+mn-lt"/>
                  </a:rPr>
                </a:br>
                <a:r>
                  <a:rPr lang="en-US" sz="2000" b="1" dirty="0" smtClean="0">
                    <a:solidFill>
                      <a:srgbClr val="FF0000"/>
                    </a:solidFill>
                    <a:latin typeface="+mn-lt"/>
                  </a:rPr>
                  <a:t/>
                </a:r>
                <a:br>
                  <a:rPr lang="en-US" sz="2000" b="1" dirty="0" smtClean="0">
                    <a:solidFill>
                      <a:srgbClr val="FF0000"/>
                    </a:solidFill>
                    <a:latin typeface="+mn-lt"/>
                  </a:rPr>
                </a:br>
                <a:r>
                  <a:rPr lang="en-US" sz="2000" b="1" dirty="0">
                    <a:solidFill>
                      <a:srgbClr val="FF0000"/>
                    </a:solidFill>
                    <a:latin typeface="+mn-lt"/>
                  </a:rPr>
                  <a:t/>
                </a:r>
                <a:br>
                  <a:rPr lang="en-US" sz="2000" b="1" dirty="0">
                    <a:solidFill>
                      <a:srgbClr val="FF0000"/>
                    </a:solidFill>
                    <a:latin typeface="+mn-lt"/>
                  </a:rPr>
                </a:br>
                <a:r>
                  <a:rPr lang="en-US" sz="2000" b="1" dirty="0" smtClean="0">
                    <a:solidFill>
                      <a:srgbClr val="FF0000"/>
                    </a:solidFill>
                    <a:latin typeface="+mn-lt"/>
                  </a:rPr>
                  <a:t/>
                </a:r>
                <a:br>
                  <a:rPr lang="en-US" sz="2000" b="1" dirty="0" smtClean="0">
                    <a:solidFill>
                      <a:srgbClr val="FF0000"/>
                    </a:solidFill>
                    <a:latin typeface="+mn-lt"/>
                  </a:rPr>
                </a:br>
                <a:r>
                  <a:rPr lang="en-US" sz="2400" b="1" dirty="0" smtClean="0">
                    <a:solidFill>
                      <a:schemeClr val="tx1"/>
                    </a:solidFill>
                    <a:latin typeface="Arial" panose="020B0604020202020204" pitchFamily="34" charset="0"/>
                    <a:cs typeface="Arial" panose="020B0604020202020204" pitchFamily="34" charset="0"/>
                  </a:rPr>
                  <a:t>A.A</a:t>
                </a:r>
                <a:r>
                  <a:rPr lang="en-US" sz="2400" b="1" dirty="0">
                    <a:solidFill>
                      <a:schemeClr val="tx1"/>
                    </a:solidFill>
                    <a:latin typeface="Arial" panose="020B0604020202020204" pitchFamily="34" charset="0"/>
                    <a:cs typeface="Arial" panose="020B0604020202020204" pitchFamily="34" charset="0"/>
                  </a:rPr>
                  <a:t>. </a:t>
                </a:r>
                <a:r>
                  <a:rPr lang="en-US" sz="2400" b="1" dirty="0" smtClean="0">
                    <a:solidFill>
                      <a:schemeClr val="tx1"/>
                    </a:solidFill>
                    <a:latin typeface="Arial" panose="020B0604020202020204" pitchFamily="34" charset="0"/>
                    <a:cs typeface="Arial" panose="020B0604020202020204" pitchFamily="34" charset="0"/>
                  </a:rPr>
                  <a:t>Obafaye</a:t>
                </a:r>
                <a:r>
                  <a:rPr lang="en-US" sz="2400" b="1" baseline="30000" dirty="0" smtClean="0">
                    <a:solidFill>
                      <a:schemeClr val="tx1"/>
                    </a:solidFill>
                    <a:latin typeface="Arial" panose="020B0604020202020204" pitchFamily="34" charset="0"/>
                    <a:cs typeface="Arial" panose="020B0604020202020204" pitchFamily="34" charset="0"/>
                  </a:rPr>
                  <a:t>1,2</a:t>
                </a:r>
                <a:r>
                  <a:rPr lang="en-US" sz="2400" b="1" dirty="0" smtClean="0">
                    <a:solidFill>
                      <a:schemeClr val="tx1"/>
                    </a:solidFill>
                    <a:latin typeface="Arial" panose="020B0604020202020204" pitchFamily="34" charset="0"/>
                    <a:cs typeface="Arial" panose="020B0604020202020204" pitchFamily="34" charset="0"/>
                  </a:rPr>
                  <a:t>, </a:t>
                </a:r>
                <a:r>
                  <a:rPr lang="en-US" sz="2400" b="1" dirty="0">
                    <a:solidFill>
                      <a:schemeClr val="tx1"/>
                    </a:solidFill>
                    <a:latin typeface="Arial" panose="020B0604020202020204" pitchFamily="34" charset="0"/>
                    <a:cs typeface="Arial" panose="020B0604020202020204" pitchFamily="34" charset="0"/>
                  </a:rPr>
                  <a:t>D.I. Okoh</a:t>
                </a:r>
                <a:r>
                  <a:rPr lang="en-US" sz="2400" b="1" baseline="30000" dirty="0">
                    <a:solidFill>
                      <a:schemeClr val="tx1"/>
                    </a:solidFill>
                    <a:latin typeface="Arial" panose="020B0604020202020204" pitchFamily="34" charset="0"/>
                    <a:cs typeface="Arial" panose="020B0604020202020204" pitchFamily="34" charset="0"/>
                  </a:rPr>
                  <a:t>2</a:t>
                </a:r>
                <a:r>
                  <a:rPr lang="en-US" sz="2400" b="1" dirty="0">
                    <a:solidFill>
                      <a:schemeClr val="tx1"/>
                    </a:solidFill>
                    <a:latin typeface="Arial" panose="020B0604020202020204" pitchFamily="34" charset="0"/>
                    <a:cs typeface="Arial" panose="020B0604020202020204" pitchFamily="34" charset="0"/>
                  </a:rPr>
                  <a:t>,  A.B. Rabiu</a:t>
                </a:r>
                <a:r>
                  <a:rPr lang="en-US" sz="2400" b="1" baseline="30000" dirty="0">
                    <a:solidFill>
                      <a:schemeClr val="tx1"/>
                    </a:solidFill>
                    <a:latin typeface="Arial" panose="020B0604020202020204" pitchFamily="34" charset="0"/>
                    <a:cs typeface="Arial" panose="020B0604020202020204" pitchFamily="34" charset="0"/>
                  </a:rPr>
                  <a:t>2</a:t>
                </a:r>
                <a:r>
                  <a:rPr lang="en-US" sz="2400" b="1" dirty="0">
                    <a:solidFill>
                      <a:schemeClr val="tx1"/>
                    </a:solidFill>
                    <a:latin typeface="Arial" panose="020B0604020202020204" pitchFamily="34" charset="0"/>
                    <a:cs typeface="Arial" panose="020B0604020202020204" pitchFamily="34" charset="0"/>
                  </a:rPr>
                  <a:t> , A.O.</a:t>
                </a:r>
                <a:r>
                  <a:rPr lang="en-US" sz="3600" b="1" dirty="0">
                    <a:solidFill>
                      <a:schemeClr val="tx1"/>
                    </a:solidFill>
                    <a:latin typeface="Arial" panose="020B0604020202020204" pitchFamily="34" charset="0"/>
                    <a:cs typeface="Arial" panose="020B0604020202020204" pitchFamily="34" charset="0"/>
                  </a:rPr>
                  <a:t> </a:t>
                </a:r>
                <a14:m>
                  <m:oMath xmlns:m="http://schemas.openxmlformats.org/officeDocument/2006/math">
                    <m:sSup>
                      <m:sSupPr>
                        <m:ctrlPr>
                          <a:rPr lang="en-US" sz="2800" b="1" i="1">
                            <a:solidFill>
                              <a:schemeClr val="tx1"/>
                            </a:solidFill>
                            <a:latin typeface="Cambria Math" panose="02040503050406030204" pitchFamily="18" charset="0"/>
                          </a:rPr>
                        </m:ctrlPr>
                      </m:sSupPr>
                      <m:e>
                        <m:r>
                          <a:rPr lang="en-US" sz="2800" b="1" i="0">
                            <a:solidFill>
                              <a:schemeClr val="tx1"/>
                            </a:solidFill>
                            <a:latin typeface="Cambria Math" panose="02040503050406030204" pitchFamily="18" charset="0"/>
                          </a:rPr>
                          <m:t>𝐀𝐝𝐞𝐰𝐚𝐥𝐞</m:t>
                        </m:r>
                      </m:e>
                      <m:sup>
                        <m:r>
                          <a:rPr lang="en-US" sz="2800" b="1" i="0">
                            <a:solidFill>
                              <a:schemeClr val="tx1"/>
                            </a:solidFill>
                            <a:latin typeface="Cambria Math" panose="02040503050406030204" pitchFamily="18" charset="0"/>
                          </a:rPr>
                          <m:t>𝟑</m:t>
                        </m:r>
                      </m:sup>
                    </m:sSup>
                  </m:oMath>
                </a14:m>
                <a:r>
                  <a:rPr lang="en-US" sz="3600" dirty="0" smtClean="0">
                    <a:solidFill>
                      <a:schemeClr val="tx1"/>
                    </a:solidFill>
                  </a:rPr>
                  <a:t/>
                </a:r>
                <a:br>
                  <a:rPr lang="en-US" sz="3600" dirty="0" smtClean="0">
                    <a:solidFill>
                      <a:schemeClr val="tx1"/>
                    </a:solidFill>
                  </a:rPr>
                </a:br>
                <a:r>
                  <a:rPr lang="en-US" sz="1400" i="1" baseline="30000" dirty="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a:t>1</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Department </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of Physics, Federal University of Agriculture, </a:t>
                </a:r>
                <a:r>
                  <a:rPr lang="en-US" sz="1400" i="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Makurdi</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Nigeria</a:t>
                </a:r>
                <a: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1400" i="1" baseline="30000" dirty="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a:t>2</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Center for Atmospheric Research, </a:t>
                </a:r>
                <a:r>
                  <a:rPr lang="en-US" sz="1400" i="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Kogi</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 State University, </a:t>
                </a:r>
                <a:r>
                  <a:rPr lang="en-US" sz="1400" i="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Anyigba</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 Campus, </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Nigeria</a:t>
                </a:r>
                <a: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1400" i="1" baseline="30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3</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Ionospheric </a:t>
                </a:r>
                <a:r>
                  <a:rPr lang="en-US" sz="1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&amp; Space Physics Laboratory, Department of Physics, University of Lagos, </a:t>
                </a:r>
                <a:r>
                  <a:rPr lang="en-US" sz="14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Nigeria</a:t>
                </a:r>
                <a: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1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1400" dirty="0" smtClean="0">
                    <a:latin typeface="Calibri" panose="020F0502020204030204" pitchFamily="34" charset="0"/>
                    <a:ea typeface="Calibri" panose="020F0502020204030204" pitchFamily="34" charset="0"/>
                    <a:cs typeface="Times New Roman" panose="02020603050405020304" pitchFamily="18" charset="0"/>
                  </a:rPr>
                  <a:t> </a:t>
                </a:r>
                <a:r>
                  <a:rPr lang="en-US" sz="1400" b="1" i="1" dirty="0" smtClean="0">
                    <a:latin typeface="Calibri" panose="020F0502020204030204" pitchFamily="34" charset="0"/>
                    <a:ea typeface="Calibri" panose="020F0502020204030204" pitchFamily="34" charset="0"/>
                    <a:cs typeface="Times New Roman" panose="02020603050405020304" pitchFamily="18" charset="0"/>
                  </a:rPr>
                  <a:t>easyronke2@gmail.com</a:t>
                </a:r>
                <a:r>
                  <a:rPr lang="en-US" sz="1400" dirty="0" smtClean="0">
                    <a:latin typeface="Calibri" panose="020F0502020204030204" pitchFamily="34" charset="0"/>
                    <a:ea typeface="Calibri" panose="020F0502020204030204" pitchFamily="34" charset="0"/>
                    <a:cs typeface="Times New Roman" panose="02020603050405020304" pitchFamily="18" charset="0"/>
                  </a:rPr>
                  <a:t/>
                </a:r>
                <a:br>
                  <a:rPr lang="en-US" sz="1400" dirty="0" smtClean="0">
                    <a:latin typeface="Calibri" panose="020F0502020204030204" pitchFamily="34" charset="0"/>
                    <a:ea typeface="Calibri" panose="020F0502020204030204" pitchFamily="34" charset="0"/>
                    <a:cs typeface="Times New Roman" panose="02020603050405020304" pitchFamily="18" charset="0"/>
                  </a:rPr>
                </a:br>
                <a:r>
                  <a:rPr lang="en-US" sz="1400" dirty="0">
                    <a:solidFill>
                      <a:srgbClr val="FF0000"/>
                    </a:solidFill>
                    <a:latin typeface="+mn-lt"/>
                  </a:rPr>
                  <a:t/>
                </a:r>
                <a:br>
                  <a:rPr lang="en-US" sz="1400" dirty="0">
                    <a:solidFill>
                      <a:srgbClr val="FF0000"/>
                    </a:solidFill>
                    <a:latin typeface="+mn-lt"/>
                  </a:rPr>
                </a:br>
                <a:endParaRPr lang="en-US" sz="1400" dirty="0">
                  <a:latin typeface="+mn-lt"/>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82880" y="156754"/>
                <a:ext cx="11887200" cy="6701246"/>
              </a:xfrm>
              <a:blipFill>
                <a:blip r:embed="rId2"/>
                <a:stretch>
                  <a:fillRect/>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9DCB764C-A9D8-454E-AE44-B3942916FEE9}" type="slidenum">
              <a:rPr lang="en-US" smtClean="0"/>
              <a:t>1</a:t>
            </a:fld>
            <a:endParaRPr lang="en-US"/>
          </a:p>
        </p:txBody>
      </p:sp>
      <p:pic>
        <p:nvPicPr>
          <p:cNvPr id="4" name="Picture 3"/>
          <p:cNvPicPr>
            <a:picLocks noChangeAspect="1"/>
          </p:cNvPicPr>
          <p:nvPr/>
        </p:nvPicPr>
        <p:blipFill>
          <a:blip r:embed="rId3"/>
          <a:stretch>
            <a:fillRect/>
          </a:stretch>
        </p:blipFill>
        <p:spPr>
          <a:xfrm>
            <a:off x="131484" y="-54088"/>
            <a:ext cx="874356" cy="951829"/>
          </a:xfrm>
          <a:prstGeom prst="rect">
            <a:avLst/>
          </a:prstGeom>
        </p:spPr>
      </p:pic>
      <p:sp>
        <p:nvSpPr>
          <p:cNvPr id="5" name="Footer Placeholder 4"/>
          <p:cNvSpPr>
            <a:spLocks noGrp="1"/>
          </p:cNvSpPr>
          <p:nvPr>
            <p:ph type="ftr" sz="quarter" idx="11"/>
          </p:nvPr>
        </p:nvSpPr>
        <p:spPr/>
        <p:txBody>
          <a:bodyPr/>
          <a:lstStyle/>
          <a:p>
            <a:r>
              <a:rPr lang="en-US" smtClean="0"/>
              <a:t>ICELLI  9-13 Oct, 2019</a:t>
            </a:r>
            <a:endParaRPr lang="en-US"/>
          </a:p>
        </p:txBody>
      </p:sp>
    </p:spTree>
    <p:extLst>
      <p:ext uri="{BB962C8B-B14F-4D97-AF65-F5344CB8AC3E}">
        <p14:creationId xmlns:p14="http://schemas.microsoft.com/office/powerpoint/2010/main" val="2747630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3954" y="888275"/>
            <a:ext cx="10054046" cy="1097280"/>
          </a:xfrm>
        </p:spPr>
        <p:txBody>
          <a:bodyPr>
            <a:normAutofit/>
          </a:bodyPr>
          <a:lstStyle/>
          <a:p>
            <a:pPr algn="l"/>
            <a:r>
              <a:rPr lang="en-US" dirty="0" smtClean="0"/>
              <a:t>Outline</a:t>
            </a:r>
            <a:endParaRPr lang="en-US" dirty="0"/>
          </a:p>
        </p:txBody>
      </p:sp>
      <p:sp>
        <p:nvSpPr>
          <p:cNvPr id="3" name="Subtitle 2"/>
          <p:cNvSpPr>
            <a:spLocks noGrp="1"/>
          </p:cNvSpPr>
          <p:nvPr>
            <p:ph type="subTitle" idx="1"/>
          </p:nvPr>
        </p:nvSpPr>
        <p:spPr>
          <a:xfrm>
            <a:off x="391886" y="2168435"/>
            <a:ext cx="10276114" cy="3487782"/>
          </a:xfrm>
        </p:spPr>
        <p:txBody>
          <a:bodyPr>
            <a:normAutofit/>
          </a:bodyPr>
          <a:lstStyle/>
          <a:p>
            <a:pPr marL="342900" indent="-342900" algn="l">
              <a:spcBef>
                <a:spcPts val="600"/>
              </a:spcBef>
              <a:spcAft>
                <a:spcPts val="600"/>
              </a:spcAft>
              <a:buFont typeface="Arial" panose="020B0604020202020204" pitchFamily="34" charset="0"/>
              <a:buChar char="•"/>
            </a:pPr>
            <a:r>
              <a:rPr lang="en-GB" b="1" dirty="0"/>
              <a:t>Introduction</a:t>
            </a:r>
          </a:p>
          <a:p>
            <a:pPr marL="342900" indent="-342900" algn="l">
              <a:spcBef>
                <a:spcPts val="600"/>
              </a:spcBef>
              <a:spcAft>
                <a:spcPts val="600"/>
              </a:spcAft>
              <a:buFont typeface="Arial" panose="020B0604020202020204" pitchFamily="34" charset="0"/>
              <a:buChar char="•"/>
            </a:pPr>
            <a:r>
              <a:rPr lang="en-GB" b="1" smtClean="0"/>
              <a:t>Equatorial </a:t>
            </a:r>
            <a:r>
              <a:rPr lang="en-GB" b="1" dirty="0"/>
              <a:t>Ionosphere</a:t>
            </a:r>
          </a:p>
          <a:p>
            <a:pPr marL="342900" indent="-342900" algn="l">
              <a:spcBef>
                <a:spcPts val="600"/>
              </a:spcBef>
              <a:spcAft>
                <a:spcPts val="600"/>
              </a:spcAft>
              <a:buFont typeface="Arial" panose="020B0604020202020204" pitchFamily="34" charset="0"/>
              <a:buChar char="•"/>
            </a:pPr>
            <a:r>
              <a:rPr lang="en-GB" b="1" dirty="0" err="1" smtClean="0"/>
              <a:t>Ionospheric</a:t>
            </a:r>
            <a:r>
              <a:rPr lang="en-GB" b="1" dirty="0" smtClean="0"/>
              <a:t> </a:t>
            </a:r>
            <a:r>
              <a:rPr lang="en-GB" b="1" dirty="0"/>
              <a:t>models</a:t>
            </a:r>
          </a:p>
          <a:p>
            <a:pPr marL="342900" indent="-342900" algn="l">
              <a:spcBef>
                <a:spcPts val="600"/>
              </a:spcBef>
              <a:spcAft>
                <a:spcPts val="600"/>
              </a:spcAft>
              <a:buFont typeface="Arial" panose="020B0604020202020204" pitchFamily="34" charset="0"/>
              <a:buChar char="•"/>
            </a:pPr>
            <a:r>
              <a:rPr lang="en-GB" b="1" dirty="0" smtClean="0"/>
              <a:t>Methodology</a:t>
            </a:r>
          </a:p>
          <a:p>
            <a:pPr marL="342900" indent="-342900" algn="l">
              <a:spcBef>
                <a:spcPts val="600"/>
              </a:spcBef>
              <a:spcAft>
                <a:spcPts val="600"/>
              </a:spcAft>
              <a:buFont typeface="Arial" panose="020B0604020202020204" pitchFamily="34" charset="0"/>
              <a:buChar char="•"/>
            </a:pPr>
            <a:r>
              <a:rPr lang="en-GB" b="1" dirty="0" smtClean="0"/>
              <a:t>Results</a:t>
            </a:r>
          </a:p>
          <a:p>
            <a:pPr marL="342900" indent="-342900" algn="l">
              <a:spcBef>
                <a:spcPts val="600"/>
              </a:spcBef>
              <a:spcAft>
                <a:spcPts val="600"/>
              </a:spcAft>
              <a:buFont typeface="Arial" panose="020B0604020202020204" pitchFamily="34" charset="0"/>
              <a:buChar char="•"/>
            </a:pPr>
            <a:r>
              <a:rPr lang="en-GB" b="1" dirty="0" smtClean="0"/>
              <a:t>Conclusion</a:t>
            </a:r>
            <a:r>
              <a:rPr lang="en-GB" b="1" dirty="0"/>
              <a:t>	</a:t>
            </a:r>
          </a:p>
          <a:p>
            <a:pPr marL="342900" indent="-3429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9DCB764C-A9D8-454E-AE44-B3942916FEE9}" type="slidenum">
              <a:rPr lang="en-US" smtClean="0"/>
              <a:t>2</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a:stretch>
            <a:fillRect/>
          </a:stretch>
        </p:blipFill>
        <p:spPr>
          <a:xfrm>
            <a:off x="176776" y="152768"/>
            <a:ext cx="874356" cy="951829"/>
          </a:xfrm>
          <a:prstGeom prst="rect">
            <a:avLst/>
          </a:prstGeom>
        </p:spPr>
      </p:pic>
    </p:spTree>
    <p:extLst>
      <p:ext uri="{BB962C8B-B14F-4D97-AF65-F5344CB8AC3E}">
        <p14:creationId xmlns:p14="http://schemas.microsoft.com/office/powerpoint/2010/main" val="315474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IONOSPHERE</a:t>
            </a:r>
            <a:endParaRPr lang="en-US" dirty="0"/>
          </a:p>
        </p:txBody>
      </p:sp>
      <p:sp>
        <p:nvSpPr>
          <p:cNvPr id="5" name="Footer Placeholder 4"/>
          <p:cNvSpPr>
            <a:spLocks noGrp="1"/>
          </p:cNvSpPr>
          <p:nvPr>
            <p:ph type="ftr" sz="quarter" idx="11"/>
          </p:nvPr>
        </p:nvSpPr>
        <p:spPr/>
        <p:txBody>
          <a:bodyPr/>
          <a:lstStyle/>
          <a:p>
            <a:r>
              <a:rPr lang="en-US" smtClean="0"/>
              <a:t>ICELLI  9-13 Oct, 2019</a:t>
            </a:r>
            <a:endParaRPr lang="en-US"/>
          </a:p>
        </p:txBody>
      </p:sp>
      <p:sp>
        <p:nvSpPr>
          <p:cNvPr id="6" name="Slide Number Placeholder 5"/>
          <p:cNvSpPr>
            <a:spLocks noGrp="1"/>
          </p:cNvSpPr>
          <p:nvPr>
            <p:ph type="sldNum" sz="quarter" idx="12"/>
          </p:nvPr>
        </p:nvSpPr>
        <p:spPr/>
        <p:txBody>
          <a:bodyPr/>
          <a:lstStyle/>
          <a:p>
            <a:fld id="{9DCB764C-A9D8-454E-AE44-B3942916FEE9}" type="slidenum">
              <a:rPr lang="en-US" smtClean="0"/>
              <a:t>3</a:t>
            </a:fld>
            <a:endParaRPr lang="en-US"/>
          </a:p>
        </p:txBody>
      </p:sp>
      <p:pic>
        <p:nvPicPr>
          <p:cNvPr id="7" name="Content Placeholder 3"/>
          <p:cNvPicPr>
            <a:picLocks noGrp="1"/>
          </p:cNvPicPr>
          <p:nvPr>
            <p:ph sz="half" idx="1"/>
          </p:nvPr>
        </p:nvPicPr>
        <p:blipFill>
          <a:blip r:embed="rId2"/>
          <a:stretch>
            <a:fillRect/>
          </a:stretch>
        </p:blipFill>
        <p:spPr>
          <a:xfrm>
            <a:off x="838200" y="1690688"/>
            <a:ext cx="4402630" cy="4351338"/>
          </a:xfrm>
          <a:prstGeom prst="rect">
            <a:avLst/>
          </a:prstGeom>
        </p:spPr>
      </p:pic>
      <p:pic>
        <p:nvPicPr>
          <p:cNvPr id="8" name="Content Placeholder 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800" y="1690688"/>
            <a:ext cx="5181600" cy="402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969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DCB764C-A9D8-454E-AE44-B3942916FEE9}" type="slidenum">
              <a:rPr lang="en-US" smtClean="0"/>
              <a:t>4</a:t>
            </a:fld>
            <a:endParaRPr lang="en-US" dirty="0"/>
          </a:p>
        </p:txBody>
      </p:sp>
      <p:sp>
        <p:nvSpPr>
          <p:cNvPr id="3" name="Content Placeholder 2"/>
          <p:cNvSpPr>
            <a:spLocks noGrp="1"/>
          </p:cNvSpPr>
          <p:nvPr>
            <p:ph idx="1"/>
          </p:nvPr>
        </p:nvSpPr>
        <p:spPr>
          <a:xfrm>
            <a:off x="838200" y="658907"/>
            <a:ext cx="10515600" cy="5717164"/>
          </a:xfrm>
        </p:spPr>
        <p:txBody>
          <a:bodyPr>
            <a:normAutofit/>
          </a:bodyPr>
          <a:lstStyle/>
          <a:p>
            <a:pPr marL="0" indent="0">
              <a:buNone/>
            </a:pPr>
            <a:r>
              <a:rPr lang="en-US" sz="4000" dirty="0"/>
              <a:t>	</a:t>
            </a:r>
            <a:r>
              <a:rPr lang="en-US" sz="4000" dirty="0" smtClean="0"/>
              <a:t>Region of Study</a:t>
            </a:r>
            <a:endParaRPr lang="en-US" sz="4000" dirty="0"/>
          </a:p>
        </p:txBody>
      </p:sp>
      <p:pic>
        <p:nvPicPr>
          <p:cNvPr id="7" name="Picture 6"/>
          <p:cNvPicPr>
            <a:picLocks noChangeAspect="1"/>
          </p:cNvPicPr>
          <p:nvPr/>
        </p:nvPicPr>
        <p:blipFill>
          <a:blip r:embed="rId2"/>
          <a:stretch>
            <a:fillRect/>
          </a:stretch>
        </p:blipFill>
        <p:spPr>
          <a:xfrm>
            <a:off x="2610268" y="1039643"/>
            <a:ext cx="6441140" cy="4971303"/>
          </a:xfrm>
          <a:prstGeom prst="rect">
            <a:avLst/>
          </a:prstGeom>
        </p:spPr>
      </p:pic>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3"/>
          <a:stretch>
            <a:fillRect/>
          </a:stretch>
        </p:blipFill>
        <p:spPr>
          <a:xfrm>
            <a:off x="131484" y="182992"/>
            <a:ext cx="874356" cy="951829"/>
          </a:xfrm>
          <a:prstGeom prst="rect">
            <a:avLst/>
          </a:prstGeom>
        </p:spPr>
      </p:pic>
      <p:sp>
        <p:nvSpPr>
          <p:cNvPr id="2" name="TextBox 1"/>
          <p:cNvSpPr txBox="1"/>
          <p:nvPr/>
        </p:nvSpPr>
        <p:spPr>
          <a:xfrm>
            <a:off x="307876" y="5987018"/>
            <a:ext cx="6990806" cy="307777"/>
          </a:xfrm>
          <a:prstGeom prst="rect">
            <a:avLst/>
          </a:prstGeom>
          <a:noFill/>
        </p:spPr>
        <p:txBody>
          <a:bodyPr wrap="square" rtlCol="0">
            <a:spAutoFit/>
          </a:bodyPr>
          <a:lstStyle/>
          <a:p>
            <a:r>
              <a:rPr lang="en-US" sz="1400" dirty="0"/>
              <a:t>Fig. </a:t>
            </a:r>
            <a:r>
              <a:rPr lang="en-US" sz="1400" dirty="0" smtClean="0"/>
              <a:t>2  </a:t>
            </a:r>
            <a:r>
              <a:rPr lang="en-US" sz="1400" dirty="0"/>
              <a:t>Geographical locations of stations on the NIGNET.</a:t>
            </a:r>
          </a:p>
        </p:txBody>
      </p:sp>
    </p:spTree>
    <p:extLst>
      <p:ext uri="{BB962C8B-B14F-4D97-AF65-F5344CB8AC3E}">
        <p14:creationId xmlns:p14="http://schemas.microsoft.com/office/powerpoint/2010/main" val="4241813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5059" y="106809"/>
            <a:ext cx="9144000" cy="666205"/>
          </a:xfrm>
        </p:spPr>
        <p:txBody>
          <a:bodyPr>
            <a:normAutofit/>
          </a:bodyPr>
          <a:lstStyle/>
          <a:p>
            <a:r>
              <a:rPr lang="en-US" sz="4000" dirty="0" smtClean="0"/>
              <a:t>Sources of Data</a:t>
            </a:r>
            <a:endParaRPr lang="en-US" sz="4000" dirty="0"/>
          </a:p>
        </p:txBody>
      </p:sp>
      <p:sp>
        <p:nvSpPr>
          <p:cNvPr id="3" name="Subtitle 2"/>
          <p:cNvSpPr>
            <a:spLocks noGrp="1"/>
          </p:cNvSpPr>
          <p:nvPr>
            <p:ph type="subTitle" idx="1"/>
          </p:nvPr>
        </p:nvSpPr>
        <p:spPr>
          <a:xfrm>
            <a:off x="0" y="1109959"/>
            <a:ext cx="12030891" cy="5957046"/>
          </a:xfrm>
        </p:spPr>
        <p:txBody>
          <a:bodyPr>
            <a:normAutofit/>
          </a:bodyPr>
          <a:lstStyle/>
          <a:p>
            <a:pPr marL="457200" indent="-457200" algn="just">
              <a:buAutoNum type="arabicPeriod"/>
            </a:pPr>
            <a:r>
              <a:rPr lang="en-GB" sz="2200" dirty="0" smtClean="0"/>
              <a:t>       The raw GPS data was obtained in the Receiver Independent Exchange (RINEX) format. The 	uncorrected Slant Total Electron Content (STEC) obtained from the GPS satellite is then 	converted to Vertical Total Electron Content (VTEC) using the GPS-TEC analysis application 	software, developed by </a:t>
            </a:r>
            <a:r>
              <a:rPr lang="en-GB" sz="2200" dirty="0" err="1"/>
              <a:t>Gopi</a:t>
            </a:r>
            <a:r>
              <a:rPr lang="en-GB" sz="2200" dirty="0"/>
              <a:t> </a:t>
            </a:r>
            <a:r>
              <a:rPr lang="en-GB" sz="2200" dirty="0" err="1"/>
              <a:t>Seemala</a:t>
            </a:r>
            <a:r>
              <a:rPr lang="en-GB" sz="2200" dirty="0"/>
              <a:t> of the Institute for Scientific Research, Boston College, </a:t>
            </a:r>
            <a:r>
              <a:rPr lang="en-GB" sz="2200" dirty="0" smtClean="0"/>
              <a:t>	USA</a:t>
            </a:r>
            <a:r>
              <a:rPr lang="en-GB" sz="2200" dirty="0"/>
              <a:t>. </a:t>
            </a:r>
            <a:endParaRPr lang="en-GB" sz="2200" dirty="0" smtClean="0"/>
          </a:p>
          <a:p>
            <a:pPr algn="just"/>
            <a:r>
              <a:rPr lang="en-GB" sz="2200" dirty="0" smtClean="0"/>
              <a:t>2.	Daily TEC Values was obtained from IRI-2016 model (</a:t>
            </a:r>
            <a:r>
              <a:rPr lang="en-GB" sz="2200" dirty="0" err="1" smtClean="0"/>
              <a:t>NeQuick</a:t>
            </a:r>
            <a:r>
              <a:rPr lang="en-GB" sz="2200" dirty="0" smtClean="0"/>
              <a:t> model) by developing an 	appropriate MATLAB script. </a:t>
            </a:r>
            <a:r>
              <a:rPr lang="en-US" dirty="0" smtClean="0"/>
              <a:t>The </a:t>
            </a:r>
            <a:r>
              <a:rPr lang="en-US" dirty="0"/>
              <a:t>IRI-2016 is an upgraded version of the IRI-2007 model</a:t>
            </a:r>
            <a:r>
              <a:rPr lang="en-GB" sz="2200" dirty="0" smtClean="0"/>
              <a:t> </a:t>
            </a:r>
            <a:endParaRPr lang="en-US" sz="2200" dirty="0" smtClean="0"/>
          </a:p>
          <a:p>
            <a:pPr algn="just"/>
            <a:endParaRPr lang="en-US" dirty="0" smtClean="0"/>
          </a:p>
          <a:p>
            <a:pPr algn="just"/>
            <a:r>
              <a:rPr lang="en-US" dirty="0" smtClean="0"/>
              <a:t>3.	NeQuick-2 </a:t>
            </a:r>
            <a:r>
              <a:rPr lang="en-US" dirty="0"/>
              <a:t>is the latest version of </a:t>
            </a:r>
            <a:r>
              <a:rPr lang="en-US" dirty="0" err="1"/>
              <a:t>NeQuick</a:t>
            </a:r>
            <a:r>
              <a:rPr lang="en-US" dirty="0"/>
              <a:t> (</a:t>
            </a:r>
            <a:r>
              <a:rPr lang="en-US" dirty="0" err="1"/>
              <a:t>Leitinger</a:t>
            </a:r>
            <a:r>
              <a:rPr lang="en-US" dirty="0"/>
              <a:t> </a:t>
            </a:r>
            <a:r>
              <a:rPr lang="en-GB" i="1" dirty="0"/>
              <a:t>et al</a:t>
            </a:r>
            <a:r>
              <a:rPr lang="en-GB" dirty="0"/>
              <a:t>., 2009;</a:t>
            </a:r>
            <a:r>
              <a:rPr lang="en-US" dirty="0"/>
              <a:t> </a:t>
            </a:r>
            <a:r>
              <a:rPr lang="en-US" dirty="0" err="1"/>
              <a:t>Radicella</a:t>
            </a:r>
            <a:r>
              <a:rPr lang="en-GB" dirty="0"/>
              <a:t>.</a:t>
            </a:r>
            <a:r>
              <a:rPr lang="en-US" dirty="0"/>
              <a:t> 2010). </a:t>
            </a:r>
            <a:r>
              <a:rPr lang="en-GB" sz="2200" dirty="0"/>
              <a:t>	</a:t>
            </a:r>
            <a:r>
              <a:rPr lang="en-GB" sz="2200" dirty="0" err="1" smtClean="0"/>
              <a:t>NeQuick</a:t>
            </a:r>
            <a:r>
              <a:rPr lang="en-GB" sz="2200" dirty="0" smtClean="0"/>
              <a:t> </a:t>
            </a:r>
            <a:r>
              <a:rPr lang="en-GB" sz="2200" dirty="0"/>
              <a:t>data </a:t>
            </a:r>
            <a:r>
              <a:rPr lang="en-GB" sz="2200" dirty="0" smtClean="0"/>
              <a:t>was </a:t>
            </a:r>
            <a:r>
              <a:rPr lang="en-GB" sz="2200" dirty="0"/>
              <a:t>generated from the </a:t>
            </a:r>
            <a:r>
              <a:rPr lang="en-GB" sz="2200" dirty="0" err="1"/>
              <a:t>NeQuick</a:t>
            </a:r>
            <a:r>
              <a:rPr lang="en-GB" sz="2200" dirty="0"/>
              <a:t> source code package which </a:t>
            </a:r>
            <a:r>
              <a:rPr lang="en-GB" sz="2200" dirty="0" smtClean="0"/>
              <a:t>used </a:t>
            </a:r>
            <a:r>
              <a:rPr lang="en-GB" sz="2200" dirty="0"/>
              <a:t>some input </a:t>
            </a:r>
            <a:r>
              <a:rPr lang="en-GB" sz="2200" dirty="0" smtClean="0"/>
              <a:t>	parameters </a:t>
            </a:r>
            <a:r>
              <a:rPr lang="en-GB" sz="2200" dirty="0"/>
              <a:t>to generate daily vertical total electron content(VTEC) in TEC units (TECU</a:t>
            </a:r>
            <a:r>
              <a:rPr lang="en-GB" sz="2200" dirty="0" smtClean="0"/>
              <a:t>).</a:t>
            </a:r>
          </a:p>
          <a:p>
            <a:pPr algn="just"/>
            <a:endParaRPr lang="en-US" dirty="0" smtClean="0"/>
          </a:p>
          <a:p>
            <a:pPr algn="just"/>
            <a:r>
              <a:rPr lang="en-US" dirty="0" smtClean="0"/>
              <a:t>4.	IRI-</a:t>
            </a:r>
            <a:r>
              <a:rPr lang="en-US" dirty="0" err="1" smtClean="0"/>
              <a:t>Plas</a:t>
            </a:r>
            <a:r>
              <a:rPr lang="en-US" dirty="0" smtClean="0"/>
              <a:t> 2017 </a:t>
            </a:r>
            <a:r>
              <a:rPr lang="en-US" dirty="0"/>
              <a:t>(</a:t>
            </a:r>
            <a:r>
              <a:rPr lang="en-US" dirty="0" err="1"/>
              <a:t>Arikan</a:t>
            </a:r>
            <a:r>
              <a:rPr lang="en-US" dirty="0"/>
              <a:t> </a:t>
            </a:r>
            <a:r>
              <a:rPr lang="en-US" i="1" dirty="0"/>
              <a:t>et al</a:t>
            </a:r>
            <a:r>
              <a:rPr lang="en-US" dirty="0"/>
              <a:t>., </a:t>
            </a:r>
            <a:r>
              <a:rPr lang="en-US" dirty="0" smtClean="0"/>
              <a:t>2017) </a:t>
            </a:r>
            <a:r>
              <a:rPr lang="en-US" dirty="0"/>
              <a:t>is the newly developed model of IRI extended to the </a:t>
            </a:r>
            <a:r>
              <a:rPr lang="en-US" dirty="0" smtClean="0"/>
              <a:t>	</a:t>
            </a:r>
            <a:r>
              <a:rPr lang="en-US" dirty="0" err="1" smtClean="0"/>
              <a:t>plasmasphere</a:t>
            </a:r>
            <a:r>
              <a:rPr lang="en-US" dirty="0" smtClean="0"/>
              <a:t> altitude.</a:t>
            </a:r>
            <a:endParaRPr lang="en-GB" sz="2200" dirty="0"/>
          </a:p>
          <a:p>
            <a:pPr algn="just"/>
            <a:endParaRPr lang="en-US" dirty="0"/>
          </a:p>
        </p:txBody>
      </p:sp>
      <p:sp>
        <p:nvSpPr>
          <p:cNvPr id="4" name="Slide Number Placeholder 3"/>
          <p:cNvSpPr>
            <a:spLocks noGrp="1"/>
          </p:cNvSpPr>
          <p:nvPr>
            <p:ph type="sldNum" sz="quarter" idx="12"/>
          </p:nvPr>
        </p:nvSpPr>
        <p:spPr/>
        <p:txBody>
          <a:bodyPr/>
          <a:lstStyle/>
          <a:p>
            <a:fld id="{9DCB764C-A9D8-454E-AE44-B3942916FEE9}" type="slidenum">
              <a:rPr lang="en-US" smtClean="0"/>
              <a:t>5</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a:stretch>
            <a:fillRect/>
          </a:stretch>
        </p:blipFill>
        <p:spPr>
          <a:xfrm>
            <a:off x="131484" y="106809"/>
            <a:ext cx="864954" cy="794144"/>
          </a:xfrm>
          <a:prstGeom prst="rect">
            <a:avLst/>
          </a:prstGeom>
        </p:spPr>
      </p:pic>
    </p:spTree>
    <p:extLst>
      <p:ext uri="{BB962C8B-B14F-4D97-AF65-F5344CB8AC3E}">
        <p14:creationId xmlns:p14="http://schemas.microsoft.com/office/powerpoint/2010/main" val="1407282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5476" y="-84925"/>
            <a:ext cx="10515600" cy="1325563"/>
          </a:xfrm>
        </p:spPr>
        <p:txBody>
          <a:bodyPr>
            <a:normAutofit fontScale="90000"/>
          </a:bodyPr>
          <a:lstStyle/>
          <a:p>
            <a:r>
              <a:rPr lang="en-US" dirty="0" smtClean="0"/>
              <a:t> </a:t>
            </a:r>
            <a:br>
              <a:rPr lang="en-US" dirty="0" smtClean="0"/>
            </a:br>
            <a:r>
              <a:rPr lang="en-US" dirty="0"/>
              <a:t/>
            </a:r>
            <a:br>
              <a:rPr lang="en-US" dirty="0"/>
            </a:br>
            <a:r>
              <a:rPr lang="en-US" dirty="0" smtClean="0"/>
              <a:t> NIG-TEC</a:t>
            </a:r>
            <a:endParaRPr lang="en-US" dirty="0"/>
          </a:p>
        </p:txBody>
      </p:sp>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6</a:t>
            </a:fld>
            <a:endParaRPr lang="en-US"/>
          </a:p>
        </p:txBody>
      </p:sp>
      <p:sp>
        <p:nvSpPr>
          <p:cNvPr id="5" name="Rectangle 4"/>
          <p:cNvSpPr/>
          <p:nvPr/>
        </p:nvSpPr>
        <p:spPr>
          <a:xfrm>
            <a:off x="855" y="1412827"/>
            <a:ext cx="5481917" cy="923330"/>
          </a:xfrm>
          <a:prstGeom prst="rect">
            <a:avLst/>
          </a:prstGeom>
        </p:spPr>
        <p:txBody>
          <a:bodyPr wrap="square">
            <a:spAutoFit/>
          </a:bodyPr>
          <a:lstStyle/>
          <a:p>
            <a:pPr algn="just"/>
            <a:r>
              <a:rPr lang="en-GB" dirty="0" smtClean="0"/>
              <a:t>The </a:t>
            </a:r>
            <a:r>
              <a:rPr lang="en-GB" dirty="0"/>
              <a:t>NIGTEC model </a:t>
            </a:r>
            <a:r>
              <a:rPr lang="en-GB" dirty="0" smtClean="0"/>
              <a:t>can be </a:t>
            </a:r>
            <a:r>
              <a:rPr lang="en-GB" dirty="0"/>
              <a:t>used to obtain the </a:t>
            </a:r>
            <a:r>
              <a:rPr lang="en-GB" dirty="0" err="1"/>
              <a:t>ionospheric</a:t>
            </a:r>
            <a:r>
              <a:rPr lang="en-GB" dirty="0"/>
              <a:t> GNSS TEC at all locations over Nigeria. The </a:t>
            </a:r>
            <a:r>
              <a:rPr lang="en-GB" dirty="0" smtClean="0"/>
              <a:t>program generated </a:t>
            </a:r>
            <a:r>
              <a:rPr lang="en-GB" dirty="0"/>
              <a:t>the diurnal profiles for all the days in a year. </a:t>
            </a:r>
            <a:endParaRPr lang="en-US" dirty="0"/>
          </a:p>
        </p:txBody>
      </p:sp>
      <p:pic>
        <p:nvPicPr>
          <p:cNvPr id="6" name="Picture 5"/>
          <p:cNvPicPr>
            <a:picLocks noChangeAspect="1"/>
          </p:cNvPicPr>
          <p:nvPr/>
        </p:nvPicPr>
        <p:blipFill>
          <a:blip r:embed="rId2"/>
          <a:stretch>
            <a:fillRect/>
          </a:stretch>
        </p:blipFill>
        <p:spPr>
          <a:xfrm>
            <a:off x="5750042" y="1034691"/>
            <a:ext cx="6441958" cy="4366926"/>
          </a:xfrm>
          <a:prstGeom prst="rect">
            <a:avLst/>
          </a:prstGeom>
        </p:spPr>
      </p:pic>
      <p:pic>
        <p:nvPicPr>
          <p:cNvPr id="7" name="Picture 6"/>
          <p:cNvPicPr>
            <a:picLocks noChangeAspect="1"/>
          </p:cNvPicPr>
          <p:nvPr/>
        </p:nvPicPr>
        <p:blipFill>
          <a:blip r:embed="rId3"/>
          <a:stretch>
            <a:fillRect/>
          </a:stretch>
        </p:blipFill>
        <p:spPr>
          <a:xfrm>
            <a:off x="131484" y="121024"/>
            <a:ext cx="874356" cy="91366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481" y="2622303"/>
            <a:ext cx="4313672" cy="3447900"/>
          </a:xfrm>
          <a:prstGeom prst="rect">
            <a:avLst/>
          </a:prstGeom>
        </p:spPr>
      </p:pic>
    </p:spTree>
    <p:extLst>
      <p:ext uri="{BB962C8B-B14F-4D97-AF65-F5344CB8AC3E}">
        <p14:creationId xmlns:p14="http://schemas.microsoft.com/office/powerpoint/2010/main" val="4254531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ICELLI  9-13 Oct, 2019</a:t>
            </a:r>
            <a:endParaRPr lang="en-US"/>
          </a:p>
        </p:txBody>
      </p:sp>
      <p:sp>
        <p:nvSpPr>
          <p:cNvPr id="2" name="Slide Number Placeholder 1"/>
          <p:cNvSpPr>
            <a:spLocks noGrp="1"/>
          </p:cNvSpPr>
          <p:nvPr>
            <p:ph type="sldNum" sz="quarter" idx="12"/>
          </p:nvPr>
        </p:nvSpPr>
        <p:spPr/>
        <p:txBody>
          <a:bodyPr/>
          <a:lstStyle/>
          <a:p>
            <a:fld id="{9DCB764C-A9D8-454E-AE44-B3942916FEE9}" type="slidenum">
              <a:rPr lang="en-US" smtClean="0"/>
              <a:t>7</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61" y="1838528"/>
            <a:ext cx="11846858" cy="2714318"/>
          </a:xfrm>
          <a:prstGeom prst="rect">
            <a:avLst/>
          </a:prstGeom>
        </p:spPr>
      </p:pic>
      <p:sp>
        <p:nvSpPr>
          <p:cNvPr id="4" name="TextBox 3"/>
          <p:cNvSpPr txBox="1"/>
          <p:nvPr/>
        </p:nvSpPr>
        <p:spPr>
          <a:xfrm>
            <a:off x="300445" y="4685620"/>
            <a:ext cx="10593977" cy="307777"/>
          </a:xfrm>
          <a:prstGeom prst="rect">
            <a:avLst/>
          </a:prstGeom>
          <a:noFill/>
        </p:spPr>
        <p:txBody>
          <a:bodyPr wrap="square" rtlCol="0">
            <a:spAutoFit/>
          </a:bodyPr>
          <a:lstStyle/>
          <a:p>
            <a:r>
              <a:rPr lang="en-US" sz="1400" dirty="0"/>
              <a:t>Fig. </a:t>
            </a:r>
            <a:r>
              <a:rPr lang="en-US" sz="1400" dirty="0"/>
              <a:t>3</a:t>
            </a:r>
            <a:r>
              <a:rPr lang="en-US" sz="1400" dirty="0" smtClean="0"/>
              <a:t> </a:t>
            </a:r>
            <a:r>
              <a:rPr lang="en-US" sz="1400" dirty="0"/>
              <a:t>Diurnal variations of observed mean values of TEC at </a:t>
            </a:r>
            <a:r>
              <a:rPr lang="en-US" sz="1400" dirty="0" smtClean="0"/>
              <a:t>ABUZ along </a:t>
            </a:r>
            <a:r>
              <a:rPr lang="en-US" sz="1400" dirty="0"/>
              <a:t>with the </a:t>
            </a:r>
            <a:r>
              <a:rPr lang="en-US" sz="1400" dirty="0" smtClean="0"/>
              <a:t>IRI, </a:t>
            </a:r>
            <a:r>
              <a:rPr lang="en-US" sz="1400" dirty="0" err="1" smtClean="0"/>
              <a:t>NeQuick</a:t>
            </a:r>
            <a:r>
              <a:rPr lang="en-US" sz="1400" dirty="0" smtClean="0"/>
              <a:t>, IRI-</a:t>
            </a:r>
            <a:r>
              <a:rPr lang="en-US" sz="1400" dirty="0" err="1" smtClean="0"/>
              <a:t>Plas</a:t>
            </a:r>
            <a:r>
              <a:rPr lang="en-US" sz="1400" dirty="0" smtClean="0"/>
              <a:t> and NIGTEC </a:t>
            </a:r>
            <a:r>
              <a:rPr lang="en-US" sz="1400" dirty="0"/>
              <a:t>predicted values.</a:t>
            </a:r>
          </a:p>
        </p:txBody>
      </p:sp>
      <p:sp>
        <p:nvSpPr>
          <p:cNvPr id="9" name="Rectangle 8"/>
          <p:cNvSpPr/>
          <p:nvPr/>
        </p:nvSpPr>
        <p:spPr>
          <a:xfrm>
            <a:off x="5040440" y="217132"/>
            <a:ext cx="1433919" cy="532903"/>
          </a:xfrm>
          <a:prstGeom prst="rect">
            <a:avLst/>
          </a:prstGeom>
        </p:spPr>
        <p:txBody>
          <a:bodyPr wrap="none">
            <a:spAutoFit/>
          </a:bodyPr>
          <a:lstStyle/>
          <a:p>
            <a:pPr>
              <a:lnSpc>
                <a:spcPct val="107000"/>
              </a:lnSpc>
              <a:spcAft>
                <a:spcPts val="800"/>
              </a:spcAft>
            </a:pPr>
            <a:r>
              <a:rPr lang="en-US" sz="2800" b="1" dirty="0">
                <a:latin typeface="Calibri" panose="020F0502020204030204" pitchFamily="34" charset="0"/>
                <a:ea typeface="Calibri" panose="020F0502020204030204" pitchFamily="34" charset="0"/>
                <a:cs typeface="Times New Roman" panose="02020603050405020304" pitchFamily="18" charset="0"/>
              </a:rPr>
              <a:t>RESULTS</a:t>
            </a:r>
          </a:p>
        </p:txBody>
      </p:sp>
    </p:spTree>
    <p:extLst>
      <p:ext uri="{BB962C8B-B14F-4D97-AF65-F5344CB8AC3E}">
        <p14:creationId xmlns:p14="http://schemas.microsoft.com/office/powerpoint/2010/main" val="3875672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ICELLI  9-13 Oct, 2019</a:t>
            </a:r>
            <a:endParaRPr lang="en-US"/>
          </a:p>
        </p:txBody>
      </p:sp>
      <p:sp>
        <p:nvSpPr>
          <p:cNvPr id="3" name="Slide Number Placeholder 2"/>
          <p:cNvSpPr>
            <a:spLocks noGrp="1"/>
          </p:cNvSpPr>
          <p:nvPr>
            <p:ph type="sldNum" sz="quarter" idx="12"/>
          </p:nvPr>
        </p:nvSpPr>
        <p:spPr/>
        <p:txBody>
          <a:bodyPr/>
          <a:lstStyle/>
          <a:p>
            <a:fld id="{9DCB764C-A9D8-454E-AE44-B3942916FEE9}" type="slidenum">
              <a:rPr lang="en-US" smtClean="0"/>
              <a:t>8</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29029"/>
            <a:ext cx="12192000" cy="2703665"/>
          </a:xfrm>
          <a:prstGeom prst="rect">
            <a:avLst/>
          </a:prstGeom>
        </p:spPr>
      </p:pic>
      <p:sp>
        <p:nvSpPr>
          <p:cNvPr id="5" name="TextBox 4"/>
          <p:cNvSpPr txBox="1"/>
          <p:nvPr/>
        </p:nvSpPr>
        <p:spPr>
          <a:xfrm>
            <a:off x="300445" y="4685620"/>
            <a:ext cx="10593977" cy="307777"/>
          </a:xfrm>
          <a:prstGeom prst="rect">
            <a:avLst/>
          </a:prstGeom>
          <a:noFill/>
        </p:spPr>
        <p:txBody>
          <a:bodyPr wrap="square" rtlCol="0">
            <a:spAutoFit/>
          </a:bodyPr>
          <a:lstStyle/>
          <a:p>
            <a:r>
              <a:rPr lang="en-US" sz="1400" dirty="0"/>
              <a:t>Fig. </a:t>
            </a:r>
            <a:r>
              <a:rPr lang="en-US" sz="1400" dirty="0"/>
              <a:t>4</a:t>
            </a:r>
            <a:r>
              <a:rPr lang="en-US" sz="1400" dirty="0" smtClean="0"/>
              <a:t>  </a:t>
            </a:r>
            <a:r>
              <a:rPr lang="en-US" sz="1400" dirty="0"/>
              <a:t>Diurnal variations of observed mean values of TEC at </a:t>
            </a:r>
            <a:r>
              <a:rPr lang="en-US" sz="1400" dirty="0" smtClean="0"/>
              <a:t>BKFP </a:t>
            </a:r>
            <a:r>
              <a:rPr lang="en-US" sz="1400" dirty="0"/>
              <a:t>along with the </a:t>
            </a:r>
            <a:r>
              <a:rPr lang="en-US" sz="1400" dirty="0" smtClean="0"/>
              <a:t>IRI, </a:t>
            </a:r>
            <a:r>
              <a:rPr lang="en-US" sz="1400" dirty="0" err="1" smtClean="0"/>
              <a:t>NeQuick</a:t>
            </a:r>
            <a:r>
              <a:rPr lang="en-US" sz="1400" dirty="0" smtClean="0"/>
              <a:t>, </a:t>
            </a:r>
            <a:r>
              <a:rPr lang="en-US" sz="1400" dirty="0" err="1" smtClean="0"/>
              <a:t>IRIPlas</a:t>
            </a:r>
            <a:r>
              <a:rPr lang="en-US" sz="1400" dirty="0" smtClean="0"/>
              <a:t> and NIGTEC </a:t>
            </a:r>
            <a:r>
              <a:rPr lang="en-US" sz="1400" dirty="0"/>
              <a:t>predicted values.</a:t>
            </a:r>
          </a:p>
        </p:txBody>
      </p:sp>
    </p:spTree>
    <p:extLst>
      <p:ext uri="{BB962C8B-B14F-4D97-AF65-F5344CB8AC3E}">
        <p14:creationId xmlns:p14="http://schemas.microsoft.com/office/powerpoint/2010/main" val="3971110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lstStyle/>
          <a:p>
            <a:fld id="{9DCB764C-A9D8-454E-AE44-B3942916FEE9}" type="slidenum">
              <a:rPr lang="en-US" smtClean="0"/>
              <a:t>9</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90688"/>
            <a:ext cx="11911299" cy="2696000"/>
          </a:xfrm>
          <a:prstGeom prst="rect">
            <a:avLst/>
          </a:prstGeom>
        </p:spPr>
      </p:pic>
      <p:sp>
        <p:nvSpPr>
          <p:cNvPr id="4" name="TextBox 3"/>
          <p:cNvSpPr txBox="1"/>
          <p:nvPr/>
        </p:nvSpPr>
        <p:spPr>
          <a:xfrm>
            <a:off x="274319" y="4386688"/>
            <a:ext cx="10648406" cy="307777"/>
          </a:xfrm>
          <a:prstGeom prst="rect">
            <a:avLst/>
          </a:prstGeom>
          <a:noFill/>
        </p:spPr>
        <p:txBody>
          <a:bodyPr wrap="square" rtlCol="0">
            <a:spAutoFit/>
          </a:bodyPr>
          <a:lstStyle/>
          <a:p>
            <a:r>
              <a:rPr lang="en-US" sz="1400" dirty="0"/>
              <a:t>Fig. </a:t>
            </a:r>
            <a:r>
              <a:rPr lang="en-US" sz="1400" dirty="0"/>
              <a:t>5</a:t>
            </a:r>
            <a:r>
              <a:rPr lang="en-US" sz="1400" dirty="0" smtClean="0"/>
              <a:t> </a:t>
            </a:r>
            <a:r>
              <a:rPr lang="en-US" sz="1400" dirty="0"/>
              <a:t>Diurnal variations of observed mean values of TEC at </a:t>
            </a:r>
            <a:r>
              <a:rPr lang="en-US" sz="1400" dirty="0" smtClean="0"/>
              <a:t>CLBR along </a:t>
            </a:r>
            <a:r>
              <a:rPr lang="en-US" sz="1400" dirty="0"/>
              <a:t>with the </a:t>
            </a:r>
            <a:r>
              <a:rPr lang="en-US" sz="1400" dirty="0" smtClean="0"/>
              <a:t>IRI, </a:t>
            </a:r>
            <a:r>
              <a:rPr lang="en-US" sz="1400" dirty="0" err="1" smtClean="0"/>
              <a:t>NeQuick</a:t>
            </a:r>
            <a:r>
              <a:rPr lang="en-US" sz="1400" dirty="0" smtClean="0"/>
              <a:t>, </a:t>
            </a:r>
            <a:r>
              <a:rPr lang="en-US" sz="1400" dirty="0" err="1" smtClean="0"/>
              <a:t>IRIPlas</a:t>
            </a:r>
            <a:r>
              <a:rPr lang="en-US" sz="1400" dirty="0" smtClean="0"/>
              <a:t> and NIGTEC </a:t>
            </a:r>
            <a:r>
              <a:rPr lang="en-US" sz="1400" dirty="0"/>
              <a:t>predicted values.</a:t>
            </a:r>
          </a:p>
        </p:txBody>
      </p:sp>
    </p:spTree>
    <p:extLst>
      <p:ext uri="{BB962C8B-B14F-4D97-AF65-F5344CB8AC3E}">
        <p14:creationId xmlns:p14="http://schemas.microsoft.com/office/powerpoint/2010/main" val="279863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ICELLI  9-13 Oct, 2019</a:t>
            </a:r>
            <a:endParaRPr lang="en-US"/>
          </a:p>
        </p:txBody>
      </p:sp>
      <p:sp>
        <p:nvSpPr>
          <p:cNvPr id="3" name="Slide Number Placeholder 2"/>
          <p:cNvSpPr>
            <a:spLocks noGrp="1"/>
          </p:cNvSpPr>
          <p:nvPr>
            <p:ph type="sldNum" sz="quarter" idx="12"/>
          </p:nvPr>
        </p:nvSpPr>
        <p:spPr/>
        <p:txBody>
          <a:bodyPr/>
          <a:lstStyle/>
          <a:p>
            <a:fld id="{9DCB764C-A9D8-454E-AE44-B3942916FEE9}" type="slidenum">
              <a:rPr lang="en-US" smtClean="0"/>
              <a:t>10</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84336"/>
            <a:ext cx="11976847" cy="2611477"/>
          </a:xfrm>
          <a:prstGeom prst="rect">
            <a:avLst/>
          </a:prstGeom>
        </p:spPr>
      </p:pic>
      <p:sp>
        <p:nvSpPr>
          <p:cNvPr id="6" name="TextBox 5"/>
          <p:cNvSpPr txBox="1"/>
          <p:nvPr/>
        </p:nvSpPr>
        <p:spPr>
          <a:xfrm>
            <a:off x="209005" y="4604820"/>
            <a:ext cx="10648406" cy="307777"/>
          </a:xfrm>
          <a:prstGeom prst="rect">
            <a:avLst/>
          </a:prstGeom>
          <a:noFill/>
        </p:spPr>
        <p:txBody>
          <a:bodyPr wrap="square" rtlCol="0">
            <a:spAutoFit/>
          </a:bodyPr>
          <a:lstStyle/>
          <a:p>
            <a:r>
              <a:rPr lang="en-US" sz="1400" dirty="0"/>
              <a:t>Fig. </a:t>
            </a:r>
            <a:r>
              <a:rPr lang="en-US" sz="1400" dirty="0"/>
              <a:t>6</a:t>
            </a:r>
            <a:r>
              <a:rPr lang="en-US" sz="1400" dirty="0" smtClean="0"/>
              <a:t>  </a:t>
            </a:r>
            <a:r>
              <a:rPr lang="en-US" sz="1400" dirty="0"/>
              <a:t>Diurnal variations of observed mean values of TEC at </a:t>
            </a:r>
            <a:r>
              <a:rPr lang="en-US" sz="1400" dirty="0" smtClean="0"/>
              <a:t>FUTY along </a:t>
            </a:r>
            <a:r>
              <a:rPr lang="en-US" sz="1400" dirty="0"/>
              <a:t>with the </a:t>
            </a:r>
            <a:r>
              <a:rPr lang="en-US" sz="1400" dirty="0" smtClean="0"/>
              <a:t>IRI, </a:t>
            </a:r>
            <a:r>
              <a:rPr lang="en-US" sz="1400" dirty="0" err="1" smtClean="0"/>
              <a:t>NeQuick</a:t>
            </a:r>
            <a:r>
              <a:rPr lang="en-US" sz="1400" dirty="0" smtClean="0"/>
              <a:t>, </a:t>
            </a:r>
            <a:r>
              <a:rPr lang="en-US" sz="1400" dirty="0" err="1" smtClean="0"/>
              <a:t>IRIPlas</a:t>
            </a:r>
            <a:r>
              <a:rPr lang="en-US" sz="1400" dirty="0" smtClean="0"/>
              <a:t> and NIGTEC </a:t>
            </a:r>
            <a:r>
              <a:rPr lang="en-US" sz="1400" dirty="0"/>
              <a:t>predicted values.</a:t>
            </a:r>
          </a:p>
        </p:txBody>
      </p:sp>
    </p:spTree>
    <p:extLst>
      <p:ext uri="{BB962C8B-B14F-4D97-AF65-F5344CB8AC3E}">
        <p14:creationId xmlns:p14="http://schemas.microsoft.com/office/powerpoint/2010/main" val="1180439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DCB764C-A9D8-454E-AE44-B3942916FEE9}" type="slidenum">
              <a:rPr lang="en-US" smtClean="0"/>
              <a:t>11</a:t>
            </a:fld>
            <a:endParaRPr lang="en-US"/>
          </a:p>
        </p:txBody>
      </p:sp>
      <p:sp>
        <p:nvSpPr>
          <p:cNvPr id="3" name="Footer Placeholder 2"/>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99625"/>
            <a:ext cx="12192000" cy="21727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71255"/>
            <a:ext cx="12044082" cy="2189747"/>
          </a:xfrm>
          <a:prstGeom prst="rect">
            <a:avLst/>
          </a:prstGeom>
        </p:spPr>
      </p:pic>
      <p:sp>
        <p:nvSpPr>
          <p:cNvPr id="8" name="TextBox 7"/>
          <p:cNvSpPr txBox="1"/>
          <p:nvPr/>
        </p:nvSpPr>
        <p:spPr>
          <a:xfrm>
            <a:off x="430306" y="416859"/>
            <a:ext cx="11613776" cy="553998"/>
          </a:xfrm>
          <a:prstGeom prst="rect">
            <a:avLst/>
          </a:prstGeom>
          <a:noFill/>
        </p:spPr>
        <p:txBody>
          <a:bodyPr wrap="square" rtlCol="0">
            <a:spAutoFit/>
          </a:bodyPr>
          <a:lstStyle/>
          <a:p>
            <a:r>
              <a:rPr lang="en-US" sz="3000" dirty="0" smtClean="0"/>
              <a:t>GPS-TEC	</a:t>
            </a:r>
            <a:r>
              <a:rPr lang="en-US" sz="3000" dirty="0"/>
              <a:t>	</a:t>
            </a:r>
            <a:r>
              <a:rPr lang="en-US" sz="3000" dirty="0" smtClean="0"/>
              <a:t>NIGTEC		IRI		NEQUICK		IRI-PLAS</a:t>
            </a:r>
            <a:endParaRPr lang="en-US" sz="3000" dirty="0"/>
          </a:p>
        </p:txBody>
      </p:sp>
      <p:sp>
        <p:nvSpPr>
          <p:cNvPr id="4" name="TextBox 3"/>
          <p:cNvSpPr txBox="1"/>
          <p:nvPr/>
        </p:nvSpPr>
        <p:spPr>
          <a:xfrm>
            <a:off x="666206" y="5891349"/>
            <a:ext cx="7487194" cy="307777"/>
          </a:xfrm>
          <a:prstGeom prst="rect">
            <a:avLst/>
          </a:prstGeom>
          <a:noFill/>
        </p:spPr>
        <p:txBody>
          <a:bodyPr wrap="square" rtlCol="0">
            <a:spAutoFit/>
          </a:bodyPr>
          <a:lstStyle/>
          <a:p>
            <a:r>
              <a:rPr lang="en-US" sz="1400" dirty="0" smtClean="0"/>
              <a:t>Fig </a:t>
            </a:r>
            <a:r>
              <a:rPr lang="en-US" sz="1400" dirty="0" smtClean="0"/>
              <a:t>7.  </a:t>
            </a:r>
            <a:r>
              <a:rPr lang="en-US" sz="1400" dirty="0" smtClean="0"/>
              <a:t>Contour plots of observed VTEC and predicted VTEC for ABUZ &amp;BKFP</a:t>
            </a:r>
            <a:endParaRPr lang="en-US" sz="1400" dirty="0"/>
          </a:p>
        </p:txBody>
      </p:sp>
    </p:spTree>
    <p:extLst>
      <p:ext uri="{BB962C8B-B14F-4D97-AF65-F5344CB8AC3E}">
        <p14:creationId xmlns:p14="http://schemas.microsoft.com/office/powerpoint/2010/main" val="527220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365125"/>
            <a:ext cx="10950388" cy="1325563"/>
          </a:xfrm>
        </p:spPr>
        <p:txBody>
          <a:bodyPr/>
          <a:lstStyle/>
          <a:p>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lstStyle/>
          <a:p>
            <a:fld id="{9DCB764C-A9D8-454E-AE44-B3942916FEE9}" type="slidenum">
              <a:rPr lang="en-US" smtClean="0"/>
              <a:t>12</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41" y="3350012"/>
            <a:ext cx="12192000" cy="226596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20944"/>
            <a:ext cx="12151659" cy="2215978"/>
          </a:xfrm>
          <a:prstGeom prst="rect">
            <a:avLst/>
          </a:prstGeom>
        </p:spPr>
      </p:pic>
      <p:sp>
        <p:nvSpPr>
          <p:cNvPr id="8" name="TextBox 7"/>
          <p:cNvSpPr txBox="1"/>
          <p:nvPr/>
        </p:nvSpPr>
        <p:spPr>
          <a:xfrm>
            <a:off x="242047" y="416859"/>
            <a:ext cx="11802035" cy="553998"/>
          </a:xfrm>
          <a:prstGeom prst="rect">
            <a:avLst/>
          </a:prstGeom>
          <a:noFill/>
        </p:spPr>
        <p:txBody>
          <a:bodyPr wrap="square" rtlCol="0">
            <a:spAutoFit/>
          </a:bodyPr>
          <a:lstStyle/>
          <a:p>
            <a:r>
              <a:rPr lang="en-US" sz="3000" dirty="0" smtClean="0"/>
              <a:t>GPS-TEC	</a:t>
            </a:r>
            <a:r>
              <a:rPr lang="en-US" sz="3000" dirty="0"/>
              <a:t>	</a:t>
            </a:r>
            <a:r>
              <a:rPr lang="en-US" sz="3000" dirty="0" smtClean="0"/>
              <a:t>NIGTEC		IRI		NEQUICK		IRI-PLAS</a:t>
            </a:r>
            <a:endParaRPr lang="en-US" sz="3000" dirty="0"/>
          </a:p>
        </p:txBody>
      </p:sp>
      <p:sp>
        <p:nvSpPr>
          <p:cNvPr id="4" name="TextBox 3"/>
          <p:cNvSpPr txBox="1"/>
          <p:nvPr/>
        </p:nvSpPr>
        <p:spPr>
          <a:xfrm>
            <a:off x="403412" y="5760139"/>
            <a:ext cx="7850777" cy="307777"/>
          </a:xfrm>
          <a:prstGeom prst="rect">
            <a:avLst/>
          </a:prstGeom>
          <a:noFill/>
        </p:spPr>
        <p:txBody>
          <a:bodyPr wrap="square" rtlCol="0">
            <a:spAutoFit/>
          </a:bodyPr>
          <a:lstStyle/>
          <a:p>
            <a:r>
              <a:rPr lang="en-US" sz="1400" dirty="0"/>
              <a:t>Fig </a:t>
            </a:r>
            <a:r>
              <a:rPr lang="en-US" sz="1400" dirty="0"/>
              <a:t>8</a:t>
            </a:r>
            <a:r>
              <a:rPr lang="en-US" sz="1400" dirty="0" smtClean="0"/>
              <a:t>.  </a:t>
            </a:r>
            <a:r>
              <a:rPr lang="en-US" sz="1400" dirty="0"/>
              <a:t>Contour plots of observed VTEC and predicted VTEC for </a:t>
            </a:r>
            <a:r>
              <a:rPr lang="en-US" sz="1400" dirty="0" smtClean="0"/>
              <a:t>CLBR &amp; FUTY</a:t>
            </a:r>
            <a:endParaRPr lang="en-US" sz="1400" dirty="0"/>
          </a:p>
        </p:txBody>
      </p:sp>
    </p:spTree>
    <p:extLst>
      <p:ext uri="{BB962C8B-B14F-4D97-AF65-F5344CB8AC3E}">
        <p14:creationId xmlns:p14="http://schemas.microsoft.com/office/powerpoint/2010/main" val="794974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2325189" y="705395"/>
                <a:ext cx="8386354" cy="4702628"/>
              </a:xfrm>
            </p:spPr>
            <p:txBody>
              <a:bodyPr>
                <a:normAutofit/>
              </a:bodyPr>
              <a:lstStyle/>
              <a:p>
                <a:r>
                  <a:rPr lang="en-US" dirty="0" smtClean="0"/>
                  <a:t/>
                </a:r>
                <a:br>
                  <a:rPr lang="en-US" dirty="0" smtClean="0"/>
                </a:br>
                <a:r>
                  <a:rPr lang="en-GB" sz="2200" dirty="0"/>
                  <a:t>RMSE =   </a:t>
                </a:r>
                <a14:m>
                  <m:oMath xmlns:m="http://schemas.openxmlformats.org/officeDocument/2006/math">
                    <m:rad>
                      <m:radPr>
                        <m:degHide m:val="on"/>
                        <m:ctrlPr>
                          <a:rPr lang="en-US" sz="2200" i="1">
                            <a:latin typeface="Cambria Math" panose="02040503050406030204" pitchFamily="18" charset="0"/>
                          </a:rPr>
                        </m:ctrlPr>
                      </m:radPr>
                      <m:deg/>
                      <m:e>
                        <m:nary>
                          <m:naryPr>
                            <m:chr m:val="∑"/>
                            <m:grow m:val="on"/>
                            <m:ctrlPr>
                              <a:rPr lang="en-US" sz="2200" i="1">
                                <a:latin typeface="Cambria Math" panose="02040503050406030204" pitchFamily="18" charset="0"/>
                              </a:rPr>
                            </m:ctrlPr>
                          </m:naryPr>
                          <m:sub>
                            <m:r>
                              <a:rPr lang="en-GB" sz="2200" i="1">
                                <a:latin typeface="Cambria Math" panose="02040503050406030204" pitchFamily="18" charset="0"/>
                              </a:rPr>
                              <m:t>𝑖</m:t>
                            </m:r>
                            <m:r>
                              <a:rPr lang="en-GB" sz="2200" i="1">
                                <a:latin typeface="Cambria Math" panose="02040503050406030204" pitchFamily="18" charset="0"/>
                              </a:rPr>
                              <m:t>=0</m:t>
                            </m:r>
                          </m:sub>
                          <m:sup>
                            <m:r>
                              <a:rPr lang="en-GB" sz="2200" i="1">
                                <a:latin typeface="Cambria Math" panose="02040503050406030204" pitchFamily="18" charset="0"/>
                              </a:rPr>
                              <m:t>𝑁</m:t>
                            </m:r>
                          </m:sup>
                          <m:e>
                            <m:r>
                              <a:rPr lang="en-GB" sz="2200" i="1">
                                <a:latin typeface="Cambria Math" panose="02040503050406030204" pitchFamily="18" charset="0"/>
                              </a:rPr>
                              <m:t>  </m:t>
                            </m:r>
                            <m:f>
                              <m:fPr>
                                <m:ctrlPr>
                                  <a:rPr lang="en-US" sz="2200" i="1">
                                    <a:latin typeface="Cambria Math" panose="02040503050406030204" pitchFamily="18" charset="0"/>
                                  </a:rPr>
                                </m:ctrlPr>
                              </m:fPr>
                              <m:num>
                                <m:r>
                                  <a:rPr lang="en-GB" sz="2200" i="1">
                                    <a:latin typeface="Cambria Math" panose="02040503050406030204" pitchFamily="18" charset="0"/>
                                  </a:rPr>
                                  <m:t>1</m:t>
                                </m:r>
                              </m:num>
                              <m:den>
                                <m:r>
                                  <a:rPr lang="en-GB" sz="2200" i="1">
                                    <a:latin typeface="Cambria Math" panose="02040503050406030204" pitchFamily="18" charset="0"/>
                                  </a:rPr>
                                  <m:t>𝑁</m:t>
                                </m:r>
                              </m:den>
                            </m:f>
                          </m:e>
                        </m:nary>
                        <m:sSup>
                          <m:sSupPr>
                            <m:ctrlPr>
                              <a:rPr lang="en-US" sz="2200" i="1">
                                <a:latin typeface="Cambria Math" panose="02040503050406030204" pitchFamily="18" charset="0"/>
                              </a:rPr>
                            </m:ctrlPr>
                          </m:sSupPr>
                          <m:e>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GB" sz="2200" i="1">
                                        <a:latin typeface="Cambria Math" panose="02040503050406030204" pitchFamily="18" charset="0"/>
                                      </a:rPr>
                                      <m:t>𝑉𝑇𝐸𝐶</m:t>
                                    </m:r>
                                  </m:e>
                                  <m:sub>
                                    <m:r>
                                      <a:rPr lang="en-GB" sz="2200" i="1">
                                        <a:latin typeface="Cambria Math" panose="02040503050406030204" pitchFamily="18" charset="0"/>
                                      </a:rPr>
                                      <m:t>𝑜𝑏𝑠</m:t>
                                    </m:r>
                                  </m:sub>
                                </m:sSub>
                                <m:r>
                                  <a:rPr lang="en-GB" sz="2200" i="1">
                                    <a:latin typeface="Cambria Math" panose="02040503050406030204" pitchFamily="18" charset="0"/>
                                  </a:rPr>
                                  <m:t>−</m:t>
                                </m:r>
                                <m:sSub>
                                  <m:sSubPr>
                                    <m:ctrlPr>
                                      <a:rPr lang="en-US" sz="2200" i="1">
                                        <a:latin typeface="Cambria Math" panose="02040503050406030204" pitchFamily="18" charset="0"/>
                                      </a:rPr>
                                    </m:ctrlPr>
                                  </m:sSubPr>
                                  <m:e>
                                    <m:r>
                                      <a:rPr lang="en-GB" sz="2200" i="1">
                                        <a:latin typeface="Cambria Math" panose="02040503050406030204" pitchFamily="18" charset="0"/>
                                      </a:rPr>
                                      <m:t>𝑉𝑇𝐸𝐶</m:t>
                                    </m:r>
                                  </m:e>
                                  <m:sub>
                                    <m:r>
                                      <a:rPr lang="en-GB" sz="2200" i="1">
                                        <a:latin typeface="Cambria Math" panose="02040503050406030204" pitchFamily="18" charset="0"/>
                                      </a:rPr>
                                      <m:t>𝑚𝑜𝑑</m:t>
                                    </m:r>
                                  </m:sub>
                                </m:sSub>
                              </m:e>
                            </m:d>
                          </m:e>
                          <m:sup>
                            <m:r>
                              <a:rPr lang="en-GB" sz="2200" i="1">
                                <a:latin typeface="Cambria Math" panose="02040503050406030204" pitchFamily="18" charset="0"/>
                              </a:rPr>
                              <m:t>2</m:t>
                            </m:r>
                          </m:sup>
                        </m:sSup>
                      </m:e>
                    </m:rad>
                  </m:oMath>
                </a14:m>
                <a:r>
                  <a:rPr lang="en-GB" sz="2200" dirty="0"/>
                  <a:t>			</a:t>
                </a:r>
                <a:r>
                  <a:rPr lang="en-GB" sz="2200" dirty="0" smtClean="0"/>
                  <a:t>(</a:t>
                </a:r>
                <a:r>
                  <a:rPr lang="en-GB" sz="2200" dirty="0"/>
                  <a:t>2</a:t>
                </a:r>
                <a:r>
                  <a:rPr lang="en-GB" sz="2200" dirty="0" smtClean="0"/>
                  <a:t>)</a:t>
                </a:r>
                <a:r>
                  <a:rPr lang="en-US" sz="2200" dirty="0"/>
                  <a:t/>
                </a:r>
                <a:br>
                  <a:rPr lang="en-US" sz="2200" dirty="0"/>
                </a:br>
                <a:r>
                  <a:rPr lang="en-US" sz="2200" dirty="0" smtClean="0"/>
                  <a:t/>
                </a:r>
                <a:br>
                  <a:rPr lang="en-US" sz="2200" dirty="0" smtClean="0"/>
                </a:br>
                <a:r>
                  <a:rPr lang="en-US" sz="2200" dirty="0" smtClean="0"/>
                  <a:t>where </a:t>
                </a:r>
                <a:r>
                  <a:rPr lang="en-US" sz="2200" dirty="0"/>
                  <a:t>N is the number of data points and </a:t>
                </a:r>
                <a:r>
                  <a:rPr lang="en-US" sz="2200" dirty="0" err="1" smtClean="0"/>
                  <a:t>VTECobs</a:t>
                </a:r>
                <a:r>
                  <a:rPr lang="en-US" sz="2200" dirty="0" smtClean="0"/>
                  <a:t> </a:t>
                </a:r>
                <a:r>
                  <a:rPr lang="en-US" sz="2200" dirty="0"/>
                  <a:t>and </a:t>
                </a:r>
                <a:r>
                  <a:rPr lang="en-US" sz="2200" dirty="0" err="1"/>
                  <a:t>VTECmod</a:t>
                </a:r>
                <a:r>
                  <a:rPr lang="en-US" sz="2200" dirty="0"/>
                  <a:t> are the observed </a:t>
                </a:r>
                <a:r>
                  <a:rPr lang="en-US" sz="2200" dirty="0" smtClean="0"/>
                  <a:t>and modelled </a:t>
                </a:r>
                <a:r>
                  <a:rPr lang="en-US" sz="2200" dirty="0"/>
                  <a:t>VTEC </a:t>
                </a:r>
                <a:r>
                  <a:rPr lang="en-US" sz="2200" dirty="0" smtClean="0"/>
                  <a:t>values respectively</a:t>
                </a:r>
                <a:r>
                  <a:rPr lang="en-US" dirty="0"/>
                  <a:t/>
                </a:r>
                <a:br>
                  <a:rPr lang="en-US" dirty="0"/>
                </a:b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2325189" y="705395"/>
                <a:ext cx="8386354" cy="4702628"/>
              </a:xfrm>
              <a:blipFill>
                <a:blip r:embed="rId2"/>
                <a:stretch>
                  <a:fillRect l="-945" r="-1599"/>
                </a:stretch>
              </a:blipFill>
            </p:spPr>
            <p:txBody>
              <a:bodyPr/>
              <a:lstStyle/>
              <a:p>
                <a:r>
                  <a:rPr lang="en-US">
                    <a:noFill/>
                  </a:rPr>
                  <a:t> </a:t>
                </a:r>
              </a:p>
            </p:txBody>
          </p:sp>
        </mc:Fallback>
      </mc:AlternateContent>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13</a:t>
            </a:fld>
            <a:endParaRPr lang="en-US"/>
          </a:p>
        </p:txBody>
      </p:sp>
      <p:sp>
        <p:nvSpPr>
          <p:cNvPr id="6" name="TextBox 5"/>
          <p:cNvSpPr txBox="1"/>
          <p:nvPr/>
        </p:nvSpPr>
        <p:spPr>
          <a:xfrm>
            <a:off x="2325189" y="577857"/>
            <a:ext cx="5982789" cy="707886"/>
          </a:xfrm>
          <a:prstGeom prst="rect">
            <a:avLst/>
          </a:prstGeom>
          <a:noFill/>
        </p:spPr>
        <p:txBody>
          <a:bodyPr wrap="square" rtlCol="0">
            <a:spAutoFit/>
          </a:bodyPr>
          <a:lstStyle/>
          <a:p>
            <a:r>
              <a:rPr lang="en-US" sz="4000" dirty="0" smtClean="0"/>
              <a:t>Root Mean Square Error</a:t>
            </a:r>
            <a:endParaRPr lang="en-US" sz="4000" dirty="0"/>
          </a:p>
        </p:txBody>
      </p:sp>
      <p:pic>
        <p:nvPicPr>
          <p:cNvPr id="7" name="Picture 6"/>
          <p:cNvPicPr>
            <a:picLocks noChangeAspect="1"/>
          </p:cNvPicPr>
          <p:nvPr/>
        </p:nvPicPr>
        <p:blipFill>
          <a:blip r:embed="rId3"/>
          <a:stretch>
            <a:fillRect/>
          </a:stretch>
        </p:blipFill>
        <p:spPr>
          <a:xfrm>
            <a:off x="131484" y="121024"/>
            <a:ext cx="874356" cy="913667"/>
          </a:xfrm>
          <a:prstGeom prst="rect">
            <a:avLst/>
          </a:prstGeom>
        </p:spPr>
      </p:pic>
    </p:spTree>
    <p:extLst>
      <p:ext uri="{BB962C8B-B14F-4D97-AF65-F5344CB8AC3E}">
        <p14:creationId xmlns:p14="http://schemas.microsoft.com/office/powerpoint/2010/main" val="3519512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82773395"/>
              </p:ext>
            </p:extLst>
          </p:nvPr>
        </p:nvGraphicFramePr>
        <p:xfrm>
          <a:off x="1402720" y="235455"/>
          <a:ext cx="10461814" cy="5680202"/>
        </p:xfrm>
        <a:graphic>
          <a:graphicData uri="http://schemas.openxmlformats.org/drawingml/2006/table">
            <a:tbl>
              <a:tblPr firstRow="1" firstCol="1" bandRow="1"/>
              <a:tblGrid>
                <a:gridCol w="1317813">
                  <a:extLst>
                    <a:ext uri="{9D8B030D-6E8A-4147-A177-3AD203B41FA5}">
                      <a16:colId xmlns:a16="http://schemas.microsoft.com/office/drawing/2014/main" val="1277425677"/>
                    </a:ext>
                  </a:extLst>
                </a:gridCol>
                <a:gridCol w="2354500">
                  <a:extLst>
                    <a:ext uri="{9D8B030D-6E8A-4147-A177-3AD203B41FA5}">
                      <a16:colId xmlns:a16="http://schemas.microsoft.com/office/drawing/2014/main" val="1912972933"/>
                    </a:ext>
                  </a:extLst>
                </a:gridCol>
                <a:gridCol w="1665351">
                  <a:extLst>
                    <a:ext uri="{9D8B030D-6E8A-4147-A177-3AD203B41FA5}">
                      <a16:colId xmlns:a16="http://schemas.microsoft.com/office/drawing/2014/main" val="1891398528"/>
                    </a:ext>
                  </a:extLst>
                </a:gridCol>
                <a:gridCol w="1708050">
                  <a:extLst>
                    <a:ext uri="{9D8B030D-6E8A-4147-A177-3AD203B41FA5}">
                      <a16:colId xmlns:a16="http://schemas.microsoft.com/office/drawing/2014/main" val="833596837"/>
                    </a:ext>
                  </a:extLst>
                </a:gridCol>
                <a:gridCol w="1708050">
                  <a:extLst>
                    <a:ext uri="{9D8B030D-6E8A-4147-A177-3AD203B41FA5}">
                      <a16:colId xmlns:a16="http://schemas.microsoft.com/office/drawing/2014/main" val="3495720981"/>
                    </a:ext>
                  </a:extLst>
                </a:gridCol>
                <a:gridCol w="1708050">
                  <a:extLst>
                    <a:ext uri="{9D8B030D-6E8A-4147-A177-3AD203B41FA5}">
                      <a16:colId xmlns:a16="http://schemas.microsoft.com/office/drawing/2014/main" val="2283067630"/>
                    </a:ext>
                  </a:extLst>
                </a:gridCol>
              </a:tblGrid>
              <a:tr h="163397">
                <a:tc rowSpan="2">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STATION CODE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SEASON OF THE YEAR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RMSE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0972744"/>
                  </a:ext>
                </a:extLst>
              </a:tr>
              <a:tr h="141818">
                <a:tc vMerge="1">
                  <a:txBody>
                    <a:bodyPr/>
                    <a:lstStyle/>
                    <a:p>
                      <a:endParaRPr lang="en-US"/>
                    </a:p>
                  </a:txBody>
                  <a:tcPr/>
                </a:tc>
                <a:tc vMerge="1">
                  <a:txBody>
                    <a:bodyPr/>
                    <a:lstStyle/>
                    <a:p>
                      <a:endParaRPr lang="en-US"/>
                    </a:p>
                  </a:txBody>
                  <a:tcPr/>
                </a:tc>
                <a:tc>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IRI</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NEQUICK</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NIGTEC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IRI-PLAS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2417214"/>
                  </a:ext>
                </a:extLst>
              </a:tr>
              <a:tr h="1107638">
                <a:tc>
                  <a:txBody>
                    <a:bodyPr/>
                    <a:lstStyle/>
                    <a:p>
                      <a:pPr marL="0" marR="0" algn="ctr">
                        <a:lnSpc>
                          <a:spcPct val="106000"/>
                        </a:lnSpc>
                        <a:spcBef>
                          <a:spcPts val="0"/>
                        </a:spcBef>
                        <a:spcAft>
                          <a:spcPts val="0"/>
                        </a:spcAft>
                      </a:pPr>
                      <a:r>
                        <a:rPr lang="en-US" sz="2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ABUZ</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6000"/>
                        </a:lnSpc>
                        <a:spcBef>
                          <a:spcPts val="0"/>
                        </a:spcBef>
                        <a:spcAft>
                          <a:spcPts val="0"/>
                        </a:spcAft>
                      </a:pP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DECEMBER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MARCH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JUNE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SEPTEMBER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800"/>
                        </a:spcAft>
                      </a:pPr>
                      <a:r>
                        <a:rPr lang="en-US" sz="1400"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5.765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5.401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4.053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5.390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5.398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6.191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7.250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2.096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8.566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290117"/>
                  </a:ext>
                </a:extLst>
              </a:tr>
              <a:tr h="1107638">
                <a:tc>
                  <a:txBody>
                    <a:bodyPr/>
                    <a:lstStyle/>
                    <a:p>
                      <a:pPr marL="0" marR="0" algn="ctr">
                        <a:lnSpc>
                          <a:spcPct val="106000"/>
                        </a:lnSpc>
                        <a:spcBef>
                          <a:spcPts val="0"/>
                        </a:spcBef>
                        <a:spcAft>
                          <a:spcPts val="0"/>
                        </a:spcAft>
                      </a:pPr>
                      <a:r>
                        <a:rPr lang="en-US" sz="2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BKFP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DECEMBER 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MARCH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JUNE SOLSTICE</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SEPTEMBER 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5.883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5.265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5.879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5.631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8.207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7.061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4.175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2.409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8.653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5.996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157563"/>
                  </a:ext>
                </a:extLst>
              </a:tr>
              <a:tr h="1107638">
                <a:tc>
                  <a:txBody>
                    <a:bodyPr/>
                    <a:lstStyle/>
                    <a:p>
                      <a:pPr marL="0" marR="0" algn="ctr">
                        <a:lnSpc>
                          <a:spcPct val="106000"/>
                        </a:lnSpc>
                        <a:spcBef>
                          <a:spcPts val="0"/>
                        </a:spcBef>
                        <a:spcAft>
                          <a:spcPts val="0"/>
                        </a:spcAft>
                      </a:pPr>
                      <a:r>
                        <a:rPr lang="en-US" sz="2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CLBR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DECEMBER 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MARCH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JUNE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SEPTEMBER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8.229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9.262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6.775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7.246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8.028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2.734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1.928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4.177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17.110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19.268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11.115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13.242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9304133"/>
                  </a:ext>
                </a:extLst>
              </a:tr>
              <a:tr h="1107638">
                <a:tc>
                  <a:txBody>
                    <a:bodyPr/>
                    <a:lstStyle/>
                    <a:p>
                      <a:pPr marL="0" marR="0" algn="ctr">
                        <a:lnSpc>
                          <a:spcPct val="106000"/>
                        </a:lnSpc>
                        <a:spcBef>
                          <a:spcPts val="0"/>
                        </a:spcBef>
                        <a:spcAft>
                          <a:spcPts val="0"/>
                        </a:spcAft>
                      </a:pPr>
                      <a:r>
                        <a:rPr lang="en-US" sz="2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FUTY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DECEMBER 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MARCH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JUNE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SOLSTICE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SEPTEMBER </a:t>
                      </a: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EQUINOX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6.679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7.778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6.203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7.746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3.823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9.369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8.952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6969926"/>
                  </a:ext>
                </a:extLst>
              </a:tr>
              <a:tr h="227959">
                <a:tc gridSpan="2">
                  <a:txBody>
                    <a:bodyPr/>
                    <a:lstStyle/>
                    <a:p>
                      <a:pPr marL="0" marR="0" algn="ctr">
                        <a:lnSpc>
                          <a:spcPct val="106000"/>
                        </a:lnSpc>
                        <a:spcBef>
                          <a:spcPts val="0"/>
                        </a:spcBef>
                        <a:spcAft>
                          <a:spcPts val="80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MEAN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06000"/>
                        </a:lnSpc>
                        <a:spcBef>
                          <a:spcPts val="0"/>
                        </a:spcBef>
                        <a:spcAft>
                          <a:spcPts val="800"/>
                        </a:spcAft>
                      </a:pPr>
                      <a:r>
                        <a:rPr lang="en-US" sz="1600" b="1" dirty="0">
                          <a:effectLst/>
                          <a:latin typeface="Calibri" panose="020F0502020204030204" pitchFamily="34" charset="0"/>
                          <a:ea typeface="Times New Roman" panose="02020603050405020304" pitchFamily="18" charset="0"/>
                          <a:cs typeface="Arial" panose="020B0604020202020204" pitchFamily="34" charset="0"/>
                        </a:rPr>
                        <a:t>5.598</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7.173 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3.091</a:t>
                      </a:r>
                      <a:endPar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en-US" sz="1600" b="1"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8.735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201528"/>
                  </a:ext>
                </a:extLst>
              </a:tr>
            </a:tbl>
          </a:graphicData>
        </a:graphic>
      </p:graphicFrame>
      <p:sp>
        <p:nvSpPr>
          <p:cNvPr id="6" name="TextBox 5"/>
          <p:cNvSpPr txBox="1"/>
          <p:nvPr/>
        </p:nvSpPr>
        <p:spPr>
          <a:xfrm>
            <a:off x="418012" y="138915"/>
            <a:ext cx="4219302" cy="461665"/>
          </a:xfrm>
          <a:prstGeom prst="rect">
            <a:avLst/>
          </a:prstGeom>
          <a:noFill/>
        </p:spPr>
        <p:txBody>
          <a:bodyPr wrap="square" rtlCol="0">
            <a:spAutoFit/>
          </a:bodyPr>
          <a:lstStyle/>
          <a:p>
            <a:r>
              <a:rPr lang="en-US" sz="2400" b="1" dirty="0" smtClean="0"/>
              <a:t>RMSE</a:t>
            </a:r>
            <a:endParaRPr lang="en-US" sz="2400" b="1" dirty="0"/>
          </a:p>
        </p:txBody>
      </p:sp>
      <p:sp>
        <p:nvSpPr>
          <p:cNvPr id="2" name="TextBox 1"/>
          <p:cNvSpPr txBox="1"/>
          <p:nvPr/>
        </p:nvSpPr>
        <p:spPr>
          <a:xfrm>
            <a:off x="418011" y="6035040"/>
            <a:ext cx="9013371" cy="276999"/>
          </a:xfrm>
          <a:prstGeom prst="rect">
            <a:avLst/>
          </a:prstGeom>
          <a:noFill/>
        </p:spPr>
        <p:txBody>
          <a:bodyPr wrap="square" rtlCol="0">
            <a:spAutoFit/>
          </a:bodyPr>
          <a:lstStyle/>
          <a:p>
            <a:r>
              <a:rPr lang="en-US" sz="1200" dirty="0" smtClean="0"/>
              <a:t>	Table 1.    Root </a:t>
            </a:r>
            <a:r>
              <a:rPr lang="en-US" sz="1200" dirty="0"/>
              <a:t>mean square error </a:t>
            </a:r>
            <a:r>
              <a:rPr lang="en-US" sz="1200" dirty="0" smtClean="0"/>
              <a:t>for IRI, </a:t>
            </a:r>
            <a:r>
              <a:rPr lang="en-US" sz="1200" dirty="0" err="1" smtClean="0"/>
              <a:t>Nequick</a:t>
            </a:r>
            <a:r>
              <a:rPr lang="en-US" sz="1200" dirty="0" smtClean="0"/>
              <a:t>, NIGTEC </a:t>
            </a:r>
            <a:r>
              <a:rPr lang="en-US" sz="1200" dirty="0"/>
              <a:t>&amp;</a:t>
            </a:r>
            <a:r>
              <a:rPr lang="en-US" sz="1200" dirty="0" smtClean="0"/>
              <a:t> IRI-PLAS  </a:t>
            </a:r>
            <a:r>
              <a:rPr lang="en-US" sz="1200" dirty="0"/>
              <a:t>models.</a:t>
            </a:r>
          </a:p>
        </p:txBody>
      </p:sp>
    </p:spTree>
    <p:extLst>
      <p:ext uri="{BB962C8B-B14F-4D97-AF65-F5344CB8AC3E}">
        <p14:creationId xmlns:p14="http://schemas.microsoft.com/office/powerpoint/2010/main" val="9858444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654186"/>
          </a:xfrm>
        </p:spPr>
        <p:txBody>
          <a:bodyPr>
            <a:normAutofit fontScale="90000"/>
          </a:bodyPr>
          <a:lstStyle/>
          <a:p>
            <a:r>
              <a:rPr lang="en-US" sz="4400" dirty="0" smtClean="0">
                <a:solidFill>
                  <a:srgbClr val="548235"/>
                </a:solidFill>
                <a:latin typeface="Arial Black" panose="020B0A04020102020204" pitchFamily="34" charset="0"/>
                <a:ea typeface="Times New Roman" panose="02020603050405020304" pitchFamily="18" charset="0"/>
                <a:cs typeface="Times New Roman" panose="02020603050405020304" pitchFamily="18" charset="0"/>
              </a:rPr>
              <a:t>Conclusion</a:t>
            </a:r>
            <a:r>
              <a:rPr lang="en-US" dirty="0" smtClean="0">
                <a:latin typeface="Times New Roman" panose="02020603050405020304" pitchFamily="18" charset="0"/>
                <a:ea typeface="Times New Roman" panose="02020603050405020304" pitchFamily="18" charset="0"/>
              </a:rPr>
              <a:t/>
            </a:r>
            <a:br>
              <a:rPr lang="en-US" dirty="0" smtClean="0">
                <a:latin typeface="Times New Roman" panose="02020603050405020304" pitchFamily="18" charset="0"/>
                <a:ea typeface="Times New Roman" panose="02020603050405020304" pitchFamily="18" charset="0"/>
              </a:rPr>
            </a:br>
            <a:endParaRPr lang="en-US" dirty="0"/>
          </a:p>
        </p:txBody>
      </p:sp>
      <p:sp>
        <p:nvSpPr>
          <p:cNvPr id="3" name="Subtitle 2"/>
          <p:cNvSpPr>
            <a:spLocks noGrp="1"/>
          </p:cNvSpPr>
          <p:nvPr>
            <p:ph type="subTitle" idx="1"/>
          </p:nvPr>
        </p:nvSpPr>
        <p:spPr>
          <a:xfrm>
            <a:off x="627017" y="1240971"/>
            <a:ext cx="11051177" cy="4689566"/>
          </a:xfrm>
        </p:spPr>
        <p:txBody>
          <a:bodyPr>
            <a:normAutofit/>
          </a:bodyPr>
          <a:lstStyle/>
          <a:p>
            <a:pPr marL="342900" marR="0" lvl="0" indent="-342900" algn="just">
              <a:spcBef>
                <a:spcPts val="0"/>
              </a:spcBef>
              <a:spcAft>
                <a:spcPts val="0"/>
              </a:spcAft>
              <a:buFont typeface="Wingdings" panose="05000000000000000000" pitchFamily="2" charset="2"/>
              <a:buChar char=""/>
              <a:tabLst>
                <a:tab pos="457200" algn="l"/>
              </a:tabLst>
            </a:pPr>
            <a:r>
              <a:rPr lang="en-US"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VTEC </a:t>
            </a:r>
            <a:r>
              <a:rPr lang="en-US"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values are generally high during daytime when compared to night-time values. TEC values increased from 0500h LT and reaches its maximum value during 1200h-1500h </a:t>
            </a:r>
            <a:r>
              <a:rPr lang="en-US"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LT</a:t>
            </a:r>
          </a:p>
          <a:p>
            <a:pPr marR="0" lvl="0" algn="just">
              <a:spcBef>
                <a:spcPts val="0"/>
              </a:spcBef>
              <a:spcAft>
                <a:spcPts val="0"/>
              </a:spcAft>
              <a:tabLst>
                <a:tab pos="457200" algn="l"/>
              </a:tabLst>
            </a:pPr>
            <a:endParaRPr lang="en-US"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Wingdings" panose="05000000000000000000" pitchFamily="2" charset="2"/>
              <a:buChar char=""/>
              <a:tabLst>
                <a:tab pos="457200" algn="l"/>
              </a:tabLst>
            </a:pPr>
            <a:r>
              <a:rPr lang="en-US"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Highest daytime values of VTEC was recorded in SEPTEMBER EQUINOX while lowest value are observed during JUNE </a:t>
            </a:r>
            <a:r>
              <a:rPr lang="en-US"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SOLSTICE</a:t>
            </a:r>
          </a:p>
          <a:p>
            <a:pPr marR="0" lvl="0" algn="just">
              <a:spcBef>
                <a:spcPts val="0"/>
              </a:spcBef>
              <a:spcAft>
                <a:spcPts val="0"/>
              </a:spcAft>
              <a:tabLst>
                <a:tab pos="457200" algn="l"/>
              </a:tabLst>
            </a:pPr>
            <a:endParaRPr lang="en-US"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Wingdings" panose="05000000000000000000" pitchFamily="2" charset="2"/>
              <a:buChar char=""/>
              <a:tabLst>
                <a:tab pos="457200" algn="l"/>
              </a:tabLst>
            </a:pP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RMSE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Mean value of NIGTEC is seen to be lower than those of IRI,NEQUICK and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IRI-PLAS</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R="0" lvl="0" algn="just">
              <a:spcBef>
                <a:spcPts val="0"/>
              </a:spcBef>
              <a:spcAft>
                <a:spcPts val="0"/>
              </a:spcAft>
              <a:tabLst>
                <a:tab pos="457200" algn="l"/>
              </a:tabLst>
            </a:pP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Wingdings" panose="05000000000000000000" pitchFamily="2" charset="2"/>
              <a:buChar char=""/>
              <a:tabLst>
                <a:tab pos="457200" algn="l"/>
              </a:tabLs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NIGTEC model performs better than the three other models</a:t>
            </a:r>
          </a:p>
          <a:p>
            <a:endParaRPr lang="en-US" dirty="0"/>
          </a:p>
        </p:txBody>
      </p:sp>
      <p:sp>
        <p:nvSpPr>
          <p:cNvPr id="4" name="Slide Number Placeholder 3"/>
          <p:cNvSpPr>
            <a:spLocks noGrp="1"/>
          </p:cNvSpPr>
          <p:nvPr>
            <p:ph type="sldNum" sz="quarter" idx="12"/>
          </p:nvPr>
        </p:nvSpPr>
        <p:spPr/>
        <p:txBody>
          <a:bodyPr/>
          <a:lstStyle/>
          <a:p>
            <a:fld id="{9DCB764C-A9D8-454E-AE44-B3942916FEE9}" type="slidenum">
              <a:rPr lang="en-US" smtClean="0"/>
              <a:t>15</a:t>
            </a:fld>
            <a:endParaRPr lang="en-US"/>
          </a:p>
        </p:txBody>
      </p:sp>
      <p:sp>
        <p:nvSpPr>
          <p:cNvPr id="5" name="Footer Placeholder 4"/>
          <p:cNvSpPr>
            <a:spLocks noGrp="1"/>
          </p:cNvSpPr>
          <p:nvPr>
            <p:ph type="ftr" sz="quarter" idx="11"/>
          </p:nvPr>
        </p:nvSpPr>
        <p:spPr/>
        <p:txBody>
          <a:bodyPr/>
          <a:lstStyle/>
          <a:p>
            <a:r>
              <a:rPr lang="en-US" smtClean="0"/>
              <a:t>ICELLI  9-13 Oct, 2019</a:t>
            </a:r>
            <a:endParaRPr lang="en-US"/>
          </a:p>
        </p:txBody>
      </p:sp>
      <p:pic>
        <p:nvPicPr>
          <p:cNvPr id="6" name="Picture 5"/>
          <p:cNvPicPr>
            <a:picLocks noChangeAspect="1"/>
          </p:cNvPicPr>
          <p:nvPr/>
        </p:nvPicPr>
        <p:blipFill>
          <a:blip r:embed="rId2"/>
          <a:stretch>
            <a:fillRect/>
          </a:stretch>
        </p:blipFill>
        <p:spPr>
          <a:xfrm>
            <a:off x="76628" y="170535"/>
            <a:ext cx="874356" cy="951829"/>
          </a:xfrm>
          <a:prstGeom prst="rect">
            <a:avLst/>
          </a:prstGeom>
        </p:spPr>
      </p:pic>
    </p:spTree>
    <p:extLst>
      <p:ext uri="{BB962C8B-B14F-4D97-AF65-F5344CB8AC3E}">
        <p14:creationId xmlns:p14="http://schemas.microsoft.com/office/powerpoint/2010/main" val="2678774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10896600" cy="862784"/>
          </a:xfrm>
        </p:spPr>
        <p:txBody>
          <a:bodyPr/>
          <a:lstStyle/>
          <a:p>
            <a:r>
              <a:rPr lang="en-US" dirty="0" smtClean="0"/>
              <a:t>References</a:t>
            </a:r>
            <a:endParaRPr lang="en-US" dirty="0"/>
          </a:p>
        </p:txBody>
      </p:sp>
      <p:sp>
        <p:nvSpPr>
          <p:cNvPr id="3" name="Slide Number Placeholder 2"/>
          <p:cNvSpPr>
            <a:spLocks noGrp="1"/>
          </p:cNvSpPr>
          <p:nvPr>
            <p:ph type="sldNum" sz="quarter" idx="12"/>
          </p:nvPr>
        </p:nvSpPr>
        <p:spPr/>
        <p:txBody>
          <a:bodyPr/>
          <a:lstStyle/>
          <a:p>
            <a:fld id="{9DCB764C-A9D8-454E-AE44-B3942916FEE9}" type="slidenum">
              <a:rPr lang="en-US" smtClean="0"/>
              <a:t>16</a:t>
            </a:fld>
            <a:endParaRPr lang="en-US"/>
          </a:p>
        </p:txBody>
      </p:sp>
      <p:sp>
        <p:nvSpPr>
          <p:cNvPr id="4" name="Rectangle 3"/>
          <p:cNvSpPr/>
          <p:nvPr/>
        </p:nvSpPr>
        <p:spPr>
          <a:xfrm>
            <a:off x="242047" y="995082"/>
            <a:ext cx="11214847" cy="5909310"/>
          </a:xfrm>
          <a:prstGeom prst="rect">
            <a:avLst/>
          </a:prstGeom>
        </p:spPr>
        <p:txBody>
          <a:bodyPr wrap="square">
            <a:spAutoFit/>
          </a:bodyPr>
          <a:lstStyle/>
          <a:p>
            <a:pPr algn="just"/>
            <a:r>
              <a:rPr lang="en-GB" dirty="0" smtClean="0">
                <a:latin typeface="Times New Roman" panose="02020603050405020304" pitchFamily="18" charset="0"/>
                <a:cs typeface="Times New Roman" panose="02020603050405020304" pitchFamily="18" charset="0"/>
              </a:rPr>
              <a:t>Appleton, E.V. (1946): Two anomalies in the ionosphere. </a:t>
            </a:r>
            <a:r>
              <a:rPr lang="en-GB" i="1" dirty="0" smtClean="0">
                <a:latin typeface="Times New Roman" panose="02020603050405020304" pitchFamily="18" charset="0"/>
                <a:cs typeface="Times New Roman" panose="02020603050405020304" pitchFamily="18" charset="0"/>
              </a:rPr>
              <a:t>Nature</a:t>
            </a:r>
            <a:r>
              <a:rPr lang="en-GB" dirty="0" smtClean="0">
                <a:latin typeface="Times New Roman" panose="02020603050405020304" pitchFamily="18" charset="0"/>
                <a:cs typeface="Times New Roman" panose="02020603050405020304" pitchFamily="18" charset="0"/>
              </a:rPr>
              <a:t> 157, 691–693</a:t>
            </a:r>
            <a:endParaRPr lang="en-US" dirty="0" smtClean="0">
              <a:latin typeface="Times New Roman" panose="02020603050405020304" pitchFamily="18" charset="0"/>
              <a:cs typeface="Times New Roman" panose="02020603050405020304" pitchFamily="18" charset="0"/>
            </a:endParaRPr>
          </a:p>
          <a:p>
            <a:pPr algn="just"/>
            <a:endParaRPr lang="en-GB" dirty="0">
              <a:latin typeface="Times New Roman" panose="02020603050405020304" pitchFamily="18" charset="0"/>
              <a:cs typeface="Times New Roman" panose="02020603050405020304" pitchFamily="18" charset="0"/>
            </a:endParaRPr>
          </a:p>
          <a:p>
            <a:pPr algn="just"/>
            <a:r>
              <a:rPr lang="en-GB" dirty="0" err="1" smtClean="0">
                <a:latin typeface="Times New Roman" panose="02020603050405020304" pitchFamily="18" charset="0"/>
                <a:cs typeface="Times New Roman" panose="02020603050405020304" pitchFamily="18" charset="0"/>
              </a:rPr>
              <a:t>Bhuyan</a:t>
            </a:r>
            <a:r>
              <a:rPr lang="en-GB" dirty="0" smtClean="0">
                <a:latin typeface="Times New Roman" panose="02020603050405020304" pitchFamily="18" charset="0"/>
                <a:cs typeface="Times New Roman" panose="02020603050405020304" pitchFamily="18" charset="0"/>
              </a:rPr>
              <a:t>, P.K. and Borah, R.R., (2007). TEC derived from GPS network in India and comparison 	with the IRI. </a:t>
            </a:r>
            <a:r>
              <a:rPr lang="en-GB" i="1" dirty="0" smtClean="0">
                <a:latin typeface="Times New Roman" panose="02020603050405020304" pitchFamily="18" charset="0"/>
                <a:cs typeface="Times New Roman" panose="02020603050405020304" pitchFamily="18" charset="0"/>
              </a:rPr>
              <a:t>Advances in Space Research</a:t>
            </a:r>
            <a:r>
              <a:rPr lang="en-GB" dirty="0" smtClean="0">
                <a:latin typeface="Times New Roman" panose="02020603050405020304" pitchFamily="18" charset="0"/>
                <a:cs typeface="Times New Roman" panose="02020603050405020304" pitchFamily="18" charset="0"/>
              </a:rPr>
              <a:t> 39: 830–84</a:t>
            </a:r>
            <a:endParaRPr lang="en-US" dirty="0" smtClean="0">
              <a:latin typeface="Times New Roman" panose="02020603050405020304" pitchFamily="18" charset="0"/>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r>
              <a:rPr lang="en-GB" dirty="0" err="1" smtClean="0">
                <a:latin typeface="Times New Roman" panose="02020603050405020304" pitchFamily="18" charset="0"/>
                <a:cs typeface="Times New Roman" panose="02020603050405020304" pitchFamily="18" charset="0"/>
              </a:rPr>
              <a:t>Bilitza</a:t>
            </a:r>
            <a:r>
              <a:rPr lang="en-GB" dirty="0" smtClean="0">
                <a:latin typeface="Times New Roman" panose="02020603050405020304" pitchFamily="18" charset="0"/>
                <a:cs typeface="Times New Roman" panose="02020603050405020304" pitchFamily="18" charset="0"/>
              </a:rPr>
              <a:t>, D (1990). International Reference Ionosphere 1990. </a:t>
            </a:r>
            <a:r>
              <a:rPr lang="en-GB" i="1" dirty="0" smtClean="0">
                <a:latin typeface="Times New Roman" panose="02020603050405020304" pitchFamily="18" charset="0"/>
                <a:cs typeface="Times New Roman" panose="02020603050405020304" pitchFamily="18" charset="0"/>
              </a:rPr>
              <a:t>National Space Science Data </a:t>
            </a:r>
            <a:r>
              <a:rPr lang="en-GB" i="1" dirty="0" err="1" smtClean="0">
                <a:latin typeface="Times New Roman" panose="02020603050405020304" pitchFamily="18" charset="0"/>
                <a:cs typeface="Times New Roman" panose="02020603050405020304" pitchFamily="18" charset="0"/>
              </a:rPr>
              <a:t>Center</a:t>
            </a:r>
            <a:r>
              <a:rPr lang="en-GB" dirty="0" smtClean="0">
                <a:latin typeface="Times New Roman" panose="02020603050405020304" pitchFamily="18" charset="0"/>
                <a:cs typeface="Times New Roman" panose="02020603050405020304" pitchFamily="18" charset="0"/>
              </a:rPr>
              <a:t> 	90-22, Greenbelt Maryland</a:t>
            </a:r>
            <a:endParaRPr lang="en-US" dirty="0" smtClean="0">
              <a:latin typeface="Times New Roman" panose="02020603050405020304" pitchFamily="18" charset="0"/>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r>
              <a:rPr lang="en-GB" dirty="0" smtClean="0">
                <a:latin typeface="Times New Roman" panose="02020603050405020304" pitchFamily="18" charset="0"/>
                <a:cs typeface="Times New Roman" panose="02020603050405020304" pitchFamily="18" charset="0"/>
              </a:rPr>
              <a:t>Di Giovanni, G. and </a:t>
            </a:r>
            <a:r>
              <a:rPr lang="en-GB" dirty="0" err="1" smtClean="0">
                <a:latin typeface="Times New Roman" panose="02020603050405020304" pitchFamily="18" charset="0"/>
                <a:cs typeface="Times New Roman" panose="02020603050405020304" pitchFamily="18" charset="0"/>
              </a:rPr>
              <a:t>Radicella</a:t>
            </a:r>
            <a:r>
              <a:rPr lang="en-GB" dirty="0" smtClean="0">
                <a:latin typeface="Times New Roman" panose="02020603050405020304" pitchFamily="18" charset="0"/>
                <a:cs typeface="Times New Roman" panose="02020603050405020304" pitchFamily="18" charset="0"/>
              </a:rPr>
              <a:t>, S.M. (1990). An analytical model of the electron density profile in 	the ionosphere. </a:t>
            </a:r>
            <a:r>
              <a:rPr lang="en-GB" i="1" dirty="0" smtClean="0">
                <a:latin typeface="Times New Roman" panose="02020603050405020304" pitchFamily="18" charset="0"/>
                <a:cs typeface="Times New Roman" panose="02020603050405020304" pitchFamily="18" charset="0"/>
              </a:rPr>
              <a:t>Adv. Space Res</a:t>
            </a:r>
            <a:r>
              <a:rPr lang="en-GB" dirty="0" smtClean="0">
                <a:latin typeface="Times New Roman" panose="02020603050405020304" pitchFamily="18" charset="0"/>
                <a:cs typeface="Times New Roman" panose="02020603050405020304" pitchFamily="18" charset="0"/>
              </a:rPr>
              <a:t>. 10(11): 27–30</a:t>
            </a:r>
            <a:endParaRPr lang="en-US" dirty="0" smtClean="0">
              <a:latin typeface="Times New Roman" panose="02020603050405020304" pitchFamily="18" charset="0"/>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r>
              <a:rPr lang="en-GB" dirty="0" err="1" smtClean="0">
                <a:latin typeface="Times New Roman" panose="02020603050405020304" pitchFamily="18" charset="0"/>
                <a:cs typeface="Times New Roman" panose="02020603050405020304" pitchFamily="18" charset="0"/>
              </a:rPr>
              <a:t>Ezquer</a:t>
            </a:r>
            <a:r>
              <a:rPr lang="en-GB" dirty="0" smtClean="0">
                <a:latin typeface="Times New Roman" panose="02020603050405020304" pitchFamily="18" charset="0"/>
                <a:cs typeface="Times New Roman" panose="02020603050405020304" pitchFamily="18" charset="0"/>
              </a:rPr>
              <a:t>, R.G., </a:t>
            </a:r>
            <a:r>
              <a:rPr lang="en-GB" dirty="0" err="1" smtClean="0">
                <a:latin typeface="Times New Roman" panose="02020603050405020304" pitchFamily="18" charset="0"/>
                <a:cs typeface="Times New Roman" panose="02020603050405020304" pitchFamily="18" charset="0"/>
              </a:rPr>
              <a:t>Scida</a:t>
            </a:r>
            <a:r>
              <a:rPr lang="en-GB" dirty="0" smtClean="0">
                <a:latin typeface="Times New Roman" panose="02020603050405020304" pitchFamily="18" charset="0"/>
                <a:cs typeface="Times New Roman" panose="02020603050405020304" pitchFamily="18" charset="0"/>
              </a:rPr>
              <a:t>, L.A., </a:t>
            </a:r>
            <a:r>
              <a:rPr lang="en-GB" dirty="0" err="1" smtClean="0">
                <a:latin typeface="Times New Roman" panose="02020603050405020304" pitchFamily="18" charset="0"/>
                <a:cs typeface="Times New Roman" panose="02020603050405020304" pitchFamily="18" charset="0"/>
              </a:rPr>
              <a:t>Orue</a:t>
            </a:r>
            <a:r>
              <a:rPr lang="en-GB" dirty="0" smtClean="0">
                <a:latin typeface="Times New Roman" panose="02020603050405020304" pitchFamily="18" charset="0"/>
                <a:cs typeface="Times New Roman" panose="02020603050405020304" pitchFamily="18" charset="0"/>
              </a:rPr>
              <a:t>, Y.M., Nava, B., Cabrera, </a:t>
            </a:r>
            <a:r>
              <a:rPr lang="en-GB" dirty="0" err="1" smtClean="0">
                <a:latin typeface="Times New Roman" panose="02020603050405020304" pitchFamily="18" charset="0"/>
                <a:cs typeface="Times New Roman" panose="02020603050405020304" pitchFamily="18" charset="0"/>
              </a:rPr>
              <a:t>M.A.and</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Brunini</a:t>
            </a:r>
            <a:r>
              <a:rPr lang="en-GB" dirty="0" smtClean="0">
                <a:latin typeface="Times New Roman" panose="02020603050405020304" pitchFamily="18" charset="0"/>
                <a:cs typeface="Times New Roman" panose="02020603050405020304" pitchFamily="18" charset="0"/>
              </a:rPr>
              <a:t>, C. (2017). </a:t>
            </a:r>
            <a:r>
              <a:rPr lang="en-GB" dirty="0" err="1" smtClean="0">
                <a:latin typeface="Times New Roman" panose="02020603050405020304" pitchFamily="18" charset="0"/>
                <a:cs typeface="Times New Roman" panose="02020603050405020304" pitchFamily="18" charset="0"/>
              </a:rPr>
              <a:t>NeQuick</a:t>
            </a:r>
            <a:r>
              <a:rPr lang="en-GB" dirty="0" smtClean="0">
                <a:latin typeface="Times New Roman" panose="02020603050405020304" pitchFamily="18" charset="0"/>
                <a:cs typeface="Times New Roman" panose="02020603050405020304" pitchFamily="18" charset="0"/>
              </a:rPr>
              <a:t> 	2 and IRI </a:t>
            </a:r>
            <a:r>
              <a:rPr lang="en-GB" dirty="0" err="1" smtClean="0">
                <a:latin typeface="Times New Roman" panose="02020603050405020304" pitchFamily="18" charset="0"/>
                <a:cs typeface="Times New Roman" panose="02020603050405020304" pitchFamily="18" charset="0"/>
              </a:rPr>
              <a:t>Plas</a:t>
            </a:r>
            <a:r>
              <a:rPr lang="en-GB" dirty="0" smtClean="0">
                <a:latin typeface="Times New Roman" panose="02020603050405020304" pitchFamily="18" charset="0"/>
                <a:cs typeface="Times New Roman" panose="02020603050405020304" pitchFamily="18" charset="0"/>
              </a:rPr>
              <a:t> VTEC predictions for low latitude and South American sector. </a:t>
            </a:r>
            <a:r>
              <a:rPr lang="en-GB" i="1" dirty="0" smtClean="0">
                <a:latin typeface="Times New Roman" panose="02020603050405020304" pitchFamily="18" charset="0"/>
                <a:cs typeface="Times New Roman" panose="02020603050405020304" pitchFamily="18" charset="0"/>
              </a:rPr>
              <a:t>Adv. in Space 	Res.</a:t>
            </a:r>
            <a:r>
              <a:rPr lang="en-GB" dirty="0" smtClean="0">
                <a:latin typeface="Times New Roman" panose="02020603050405020304" pitchFamily="18" charset="0"/>
                <a:cs typeface="Times New Roman" panose="02020603050405020304" pitchFamily="18" charset="0"/>
              </a:rPr>
              <a:t>, https://doi.org/10.1016/j.asr.2017.10.003, 34-45</a:t>
            </a:r>
            <a:endParaRPr lang="en-US" dirty="0" smtClean="0">
              <a:latin typeface="Times New Roman" panose="02020603050405020304" pitchFamily="18" charset="0"/>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r>
              <a:rPr lang="en-GB" dirty="0" err="1" smtClean="0">
                <a:latin typeface="Times New Roman" panose="02020603050405020304" pitchFamily="18" charset="0"/>
                <a:cs typeface="Times New Roman" panose="02020603050405020304" pitchFamily="18" charset="0"/>
              </a:rPr>
              <a:t>Gulyaeva</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T.L.and</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Bilitza</a:t>
            </a:r>
            <a:r>
              <a:rPr lang="en-GB" dirty="0" smtClean="0">
                <a:latin typeface="Times New Roman" panose="02020603050405020304" pitchFamily="18" charset="0"/>
                <a:cs typeface="Times New Roman" panose="02020603050405020304" pitchFamily="18" charset="0"/>
              </a:rPr>
              <a:t>, D. (2012).  Towards ISO Standard Earth Ionosphere and </a:t>
            </a:r>
            <a:r>
              <a:rPr lang="en-GB" dirty="0" err="1" smtClean="0">
                <a:latin typeface="Times New Roman" panose="02020603050405020304" pitchFamily="18" charset="0"/>
                <a:cs typeface="Times New Roman" panose="02020603050405020304" pitchFamily="18" charset="0"/>
              </a:rPr>
              <a:t>Plasmasphere</a:t>
            </a:r>
            <a:r>
              <a:rPr lang="en-GB" dirty="0" smtClean="0">
                <a:latin typeface="Times New Roman" panose="02020603050405020304" pitchFamily="18" charset="0"/>
                <a:cs typeface="Times New Roman" panose="02020603050405020304" pitchFamily="18" charset="0"/>
              </a:rPr>
              <a:t> 	Model.  In:  Larsen R.J., editor.  New developments in the standard model, Nova Science 	Publishers, 1-39</a:t>
            </a:r>
            <a:endParaRPr lang="en-US" dirty="0" smtClean="0">
              <a:latin typeface="Times New Roman" panose="02020603050405020304" pitchFamily="18" charset="0"/>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r>
              <a:rPr lang="en-GB" dirty="0" err="1" smtClean="0">
                <a:latin typeface="Times New Roman" panose="02020603050405020304" pitchFamily="18" charset="0"/>
                <a:cs typeface="Times New Roman" panose="02020603050405020304" pitchFamily="18" charset="0"/>
              </a:rPr>
              <a:t>Habarulema</a:t>
            </a:r>
            <a:r>
              <a:rPr lang="en-GB" dirty="0" smtClean="0">
                <a:latin typeface="Times New Roman" panose="02020603050405020304" pitchFamily="18" charset="0"/>
                <a:cs typeface="Times New Roman" panose="02020603050405020304" pitchFamily="18" charset="0"/>
              </a:rPr>
              <a:t>, J.B., </a:t>
            </a:r>
            <a:r>
              <a:rPr lang="en-GB" dirty="0" err="1" smtClean="0">
                <a:latin typeface="Times New Roman" panose="02020603050405020304" pitchFamily="18" charset="0"/>
                <a:cs typeface="Times New Roman" panose="02020603050405020304" pitchFamily="18" charset="0"/>
              </a:rPr>
              <a:t>McKinnell</a:t>
            </a:r>
            <a:r>
              <a:rPr lang="en-GB" dirty="0" smtClean="0">
                <a:latin typeface="Times New Roman" panose="02020603050405020304" pitchFamily="18" charset="0"/>
                <a:cs typeface="Times New Roman" panose="02020603050405020304" pitchFamily="18" charset="0"/>
              </a:rPr>
              <a:t>, L and </a:t>
            </a:r>
            <a:r>
              <a:rPr lang="en-GB" dirty="0" err="1" smtClean="0">
                <a:latin typeface="Times New Roman" panose="02020603050405020304" pitchFamily="18" charset="0"/>
                <a:cs typeface="Times New Roman" panose="02020603050405020304" pitchFamily="18" charset="0"/>
              </a:rPr>
              <a:t>Cilliers</a:t>
            </a:r>
            <a:r>
              <a:rPr lang="en-GB" dirty="0" smtClean="0">
                <a:latin typeface="Times New Roman" panose="02020603050405020304" pitchFamily="18" charset="0"/>
                <a:cs typeface="Times New Roman" panose="02020603050405020304" pitchFamily="18" charset="0"/>
              </a:rPr>
              <a:t>, P.J. (2007). Prediction of global positioning system total 	electron content using Neural Networks over South Africa. </a:t>
            </a:r>
            <a:r>
              <a:rPr lang="en-GB" i="1" dirty="0" smtClean="0">
                <a:latin typeface="Times New Roman" panose="02020603050405020304" pitchFamily="18" charset="0"/>
                <a:cs typeface="Times New Roman" panose="02020603050405020304" pitchFamily="18" charset="0"/>
              </a:rPr>
              <a:t>Journal of Atmospheric and 	Solar-Terrestrial Physics</a:t>
            </a:r>
            <a:r>
              <a:rPr lang="en-GB" dirty="0" smtClean="0">
                <a:latin typeface="Times New Roman" panose="02020603050405020304" pitchFamily="18" charset="0"/>
                <a:cs typeface="Times New Roman" panose="02020603050405020304" pitchFamily="18" charset="0"/>
              </a:rPr>
              <a:t>, 69, (15): 1842-1850</a:t>
            </a:r>
            <a:endParaRPr lang="en-US"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US" smtClean="0"/>
              <a:t>ICELLI  9-13 Oct, 2019</a:t>
            </a:r>
            <a:endParaRPr lang="en-US"/>
          </a:p>
        </p:txBody>
      </p:sp>
    </p:spTree>
    <p:extLst>
      <p:ext uri="{BB962C8B-B14F-4D97-AF65-F5344CB8AC3E}">
        <p14:creationId xmlns:p14="http://schemas.microsoft.com/office/powerpoint/2010/main" val="1232590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DCB764C-A9D8-454E-AE44-B3942916FEE9}" type="slidenum">
              <a:rPr lang="en-US" smtClean="0"/>
              <a:t>17</a:t>
            </a:fld>
            <a:endParaRPr lang="en-US"/>
          </a:p>
        </p:txBody>
      </p:sp>
      <p:sp>
        <p:nvSpPr>
          <p:cNvPr id="3" name="AutoShape 2" descr="Centre for Atmospheric Research, National Space Research and Development Agency"/>
          <p:cNvSpPr>
            <a:spLocks noChangeAspect="1" noChangeArrowheads="1"/>
          </p:cNvSpPr>
          <p:nvPr/>
        </p:nvSpPr>
        <p:spPr bwMode="auto">
          <a:xfrm>
            <a:off x="495209" y="54786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Centre for Atmospheric Research, National Space Research and Development Agency"/>
          <p:cNvSpPr>
            <a:spLocks noChangeAspect="1" noChangeArrowheads="1"/>
          </p:cNvSpPr>
          <p:nvPr/>
        </p:nvSpPr>
        <p:spPr bwMode="auto">
          <a:xfrm>
            <a:off x="3604168" y="2794680"/>
            <a:ext cx="1268277" cy="126828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Centre for Atmospheric Research, National Space Research and Development Agency"/>
          <p:cNvSpPr>
            <a:spLocks noChangeAspect="1" noChangeArrowheads="1"/>
          </p:cNvSpPr>
          <p:nvPr/>
        </p:nvSpPr>
        <p:spPr bwMode="auto">
          <a:xfrm>
            <a:off x="2376261" y="2964497"/>
            <a:ext cx="1790790" cy="179079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58031" y="51480"/>
            <a:ext cx="874356" cy="951829"/>
          </a:xfrm>
          <a:prstGeom prst="rect">
            <a:avLst/>
          </a:prstGeom>
        </p:spPr>
      </p:pic>
      <p:sp>
        <p:nvSpPr>
          <p:cNvPr id="7" name="Rectangle 6"/>
          <p:cNvSpPr/>
          <p:nvPr/>
        </p:nvSpPr>
        <p:spPr>
          <a:xfrm>
            <a:off x="349625" y="700269"/>
            <a:ext cx="11456894" cy="2739211"/>
          </a:xfrm>
          <a:prstGeom prst="rect">
            <a:avLst/>
          </a:prstGeom>
        </p:spPr>
        <p:txBody>
          <a:bodyPr wrap="square">
            <a:spAutoFit/>
          </a:bodyPr>
          <a:lstStyle/>
          <a:p>
            <a:pPr lvl="0" algn="ctr"/>
            <a:r>
              <a:rPr lang="en-US" sz="2800" b="1" dirty="0" smtClean="0">
                <a:solidFill>
                  <a:srgbClr val="FF0000"/>
                </a:solidFill>
              </a:rPr>
              <a:t>ACKNOWLEDGEMENTS</a:t>
            </a:r>
            <a:endParaRPr lang="en-US" sz="2800" b="1" dirty="0">
              <a:solidFill>
                <a:srgbClr val="FF0000"/>
              </a:solidFill>
            </a:endParaRPr>
          </a:p>
          <a:p>
            <a:pPr marL="342900" lvl="0" indent="-342900">
              <a:buFont typeface="Wingdings" panose="05000000000000000000" pitchFamily="2" charset="2"/>
              <a:buChar char="q"/>
            </a:pPr>
            <a:r>
              <a:rPr lang="en-US" sz="2400" dirty="0" smtClean="0">
                <a:solidFill>
                  <a:prstClr val="black"/>
                </a:solidFill>
              </a:rPr>
              <a:t>Office </a:t>
            </a:r>
            <a:r>
              <a:rPr lang="en-US" sz="2400" dirty="0">
                <a:solidFill>
                  <a:prstClr val="black"/>
                </a:solidFill>
              </a:rPr>
              <a:t>of the Surveyor General of the Federal Government of Nigeria for making the GPS data </a:t>
            </a:r>
            <a:r>
              <a:rPr lang="en-US" sz="2400" dirty="0" smtClean="0">
                <a:solidFill>
                  <a:prstClr val="black"/>
                </a:solidFill>
              </a:rPr>
              <a:t>available</a:t>
            </a:r>
            <a:r>
              <a:rPr lang="en-US" sz="2400" dirty="0">
                <a:solidFill>
                  <a:prstClr val="black"/>
                </a:solidFill>
              </a:rPr>
              <a:t>. </a:t>
            </a:r>
          </a:p>
          <a:p>
            <a:pPr marL="342900" lvl="0" indent="-342900">
              <a:buFont typeface="Wingdings" panose="05000000000000000000" pitchFamily="2" charset="2"/>
              <a:buChar char="q"/>
            </a:pPr>
            <a:r>
              <a:rPr lang="en-US" sz="2400" dirty="0" smtClean="0">
                <a:solidFill>
                  <a:prstClr val="black"/>
                </a:solidFill>
              </a:rPr>
              <a:t>Dieter </a:t>
            </a:r>
            <a:r>
              <a:rPr lang="en-US" sz="2400" dirty="0" err="1">
                <a:solidFill>
                  <a:prstClr val="black"/>
                </a:solidFill>
              </a:rPr>
              <a:t>Bilitza</a:t>
            </a:r>
            <a:r>
              <a:rPr lang="en-US" sz="2400" dirty="0">
                <a:solidFill>
                  <a:prstClr val="black"/>
                </a:solidFill>
              </a:rPr>
              <a:t> and the IRI Team for the IRI </a:t>
            </a:r>
            <a:r>
              <a:rPr lang="en-US" sz="2400" dirty="0" smtClean="0">
                <a:solidFill>
                  <a:prstClr val="black"/>
                </a:solidFill>
              </a:rPr>
              <a:t>model. </a:t>
            </a:r>
          </a:p>
          <a:p>
            <a:pPr marL="342900" lvl="0" indent="-342900">
              <a:buFont typeface="Wingdings" panose="05000000000000000000" pitchFamily="2" charset="2"/>
              <a:buChar char="q"/>
            </a:pPr>
            <a:r>
              <a:rPr lang="en-US" sz="2400" dirty="0" err="1" smtClean="0">
                <a:solidFill>
                  <a:prstClr val="black"/>
                </a:solidFill>
              </a:rPr>
              <a:t>Aeronomy</a:t>
            </a:r>
            <a:r>
              <a:rPr lang="en-US" sz="2400" dirty="0" smtClean="0">
                <a:solidFill>
                  <a:prstClr val="black"/>
                </a:solidFill>
              </a:rPr>
              <a:t> and Radio-propagation Laboratory of ICTP, Italy for granting access to </a:t>
            </a:r>
            <a:r>
              <a:rPr lang="en-US" sz="2400" dirty="0" err="1" smtClean="0">
                <a:solidFill>
                  <a:prstClr val="black"/>
                </a:solidFill>
              </a:rPr>
              <a:t>NeQuick</a:t>
            </a:r>
            <a:r>
              <a:rPr lang="en-US" sz="2400" dirty="0" smtClean="0">
                <a:solidFill>
                  <a:prstClr val="black"/>
                </a:solidFill>
              </a:rPr>
              <a:t> package.</a:t>
            </a:r>
          </a:p>
          <a:p>
            <a:pPr marL="342900" lvl="0" indent="-342900">
              <a:buFont typeface="Wingdings" panose="05000000000000000000" pitchFamily="2" charset="2"/>
              <a:buChar char="q"/>
            </a:pPr>
            <a:r>
              <a:rPr lang="en-US" sz="2400" dirty="0" smtClean="0">
                <a:solidFill>
                  <a:prstClr val="black"/>
                </a:solidFill>
              </a:rPr>
              <a:t>Centre for Atmospheric Research for also granting us access to the NIG-TEC model </a:t>
            </a:r>
            <a:endParaRPr lang="en-US" sz="2400" dirty="0">
              <a:solidFill>
                <a:prstClr val="black"/>
              </a:solidFill>
            </a:endParaRPr>
          </a:p>
        </p:txBody>
      </p:sp>
      <p:sp>
        <p:nvSpPr>
          <p:cNvPr id="8" name="Footer Placeholder 7"/>
          <p:cNvSpPr>
            <a:spLocks noGrp="1"/>
          </p:cNvSpPr>
          <p:nvPr>
            <p:ph type="ftr" sz="quarter" idx="11"/>
          </p:nvPr>
        </p:nvSpPr>
        <p:spPr/>
        <p:txBody>
          <a:bodyPr/>
          <a:lstStyle/>
          <a:p>
            <a:r>
              <a:rPr lang="en-US" smtClean="0"/>
              <a:t>ICELLI  9-13 Oct, 2019</a:t>
            </a:r>
            <a:endParaRPr lang="en-US"/>
          </a:p>
        </p:txBody>
      </p:sp>
    </p:spTree>
    <p:extLst>
      <p:ext uri="{BB962C8B-B14F-4D97-AF65-F5344CB8AC3E}">
        <p14:creationId xmlns:p14="http://schemas.microsoft.com/office/powerpoint/2010/main" val="16136188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212" y="311336"/>
            <a:ext cx="8791388" cy="1325563"/>
          </a:xfrm>
        </p:spPr>
        <p:txBody>
          <a:bodyPr>
            <a:normAutofit/>
          </a:bodyPr>
          <a:lstStyle/>
          <a:p>
            <a:r>
              <a:rPr lang="en-US" sz="3600" dirty="0" smtClean="0"/>
              <a:t>Advertise your News in AGS NEWSLETTER</a:t>
            </a:r>
            <a:endParaRPr lang="en-US" sz="3600" dirty="0"/>
          </a:p>
        </p:txBody>
      </p:sp>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0" y="201706"/>
            <a:ext cx="2692400" cy="651976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565" y="1746529"/>
            <a:ext cx="6248400" cy="4141694"/>
          </a:xfrm>
          <a:prstGeom prst="rect">
            <a:avLst/>
          </a:prstGeom>
        </p:spPr>
      </p:pic>
    </p:spTree>
    <p:extLst>
      <p:ext uri="{BB962C8B-B14F-4D97-AF65-F5344CB8AC3E}">
        <p14:creationId xmlns:p14="http://schemas.microsoft.com/office/powerpoint/2010/main" val="2048480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848" y="1924984"/>
            <a:ext cx="8431306" cy="2647016"/>
          </a:xfrm>
        </p:spPr>
        <p:txBody>
          <a:bodyPr/>
          <a:lstStyle/>
          <a:p>
            <a:pPr algn="ctr"/>
            <a:r>
              <a:rPr lang="en-US" dirty="0" smtClean="0"/>
              <a:t>Thank you for your attention</a:t>
            </a:r>
            <a:endParaRPr lang="en-US" dirty="0"/>
          </a:p>
        </p:txBody>
      </p:sp>
      <p:sp>
        <p:nvSpPr>
          <p:cNvPr id="3" name="Footer Placeholder 2"/>
          <p:cNvSpPr>
            <a:spLocks noGrp="1"/>
          </p:cNvSpPr>
          <p:nvPr>
            <p:ph type="ftr" sz="quarter" idx="11"/>
          </p:nvPr>
        </p:nvSpPr>
        <p:spPr/>
        <p:txBody>
          <a:bodyPr/>
          <a:lstStyle/>
          <a:p>
            <a:r>
              <a:rPr lang="en-US" smtClean="0"/>
              <a:t>ICELLI  9-13 Oct, 2019</a:t>
            </a:r>
            <a:endParaRPr lang="en-US"/>
          </a:p>
        </p:txBody>
      </p:sp>
      <p:sp>
        <p:nvSpPr>
          <p:cNvPr id="4" name="Slide Number Placeholder 3"/>
          <p:cNvSpPr>
            <a:spLocks noGrp="1"/>
          </p:cNvSpPr>
          <p:nvPr>
            <p:ph type="sldNum" sz="quarter" idx="12"/>
          </p:nvPr>
        </p:nvSpPr>
        <p:spPr/>
        <p:txBody>
          <a:bodyPr/>
          <a:lstStyle/>
          <a:p>
            <a:fld id="{9DCB764C-A9D8-454E-AE44-B3942916FEE9}" type="slidenum">
              <a:rPr lang="en-US" smtClean="0"/>
              <a:t>19</a:t>
            </a:fld>
            <a:endParaRPr lang="en-US"/>
          </a:p>
        </p:txBody>
      </p:sp>
      <p:pic>
        <p:nvPicPr>
          <p:cNvPr id="5" name="Picture 4"/>
          <p:cNvPicPr>
            <a:picLocks noChangeAspect="1"/>
          </p:cNvPicPr>
          <p:nvPr/>
        </p:nvPicPr>
        <p:blipFill>
          <a:blip r:embed="rId2"/>
          <a:stretch>
            <a:fillRect/>
          </a:stretch>
        </p:blipFill>
        <p:spPr>
          <a:xfrm>
            <a:off x="186355" y="112703"/>
            <a:ext cx="874356" cy="951829"/>
          </a:xfrm>
          <a:prstGeom prst="rect">
            <a:avLst/>
          </a:prstGeom>
        </p:spPr>
      </p:pic>
    </p:spTree>
    <p:extLst>
      <p:ext uri="{BB962C8B-B14F-4D97-AF65-F5344CB8AC3E}">
        <p14:creationId xmlns:p14="http://schemas.microsoft.com/office/powerpoint/2010/main" val="7587163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1095</TotalTime>
  <Words>622</Words>
  <Application>Microsoft Office PowerPoint</Application>
  <PresentationFormat>Widescreen</PresentationFormat>
  <Paragraphs>199</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Black</vt:lpstr>
      <vt:lpstr>Calibri</vt:lpstr>
      <vt:lpstr>Calibri Light</vt:lpstr>
      <vt:lpstr>Cambria Math</vt:lpstr>
      <vt:lpstr>Times New Roman</vt:lpstr>
      <vt:lpstr>Wingdings</vt:lpstr>
      <vt:lpstr>Office Theme</vt:lpstr>
      <vt:lpstr>COMPARISON OF IRI-NEQUICK, IRI-PLAS 2017, NEQUICK-2 AND NIG-TEC MODELS WITH GPS-TEC MEASUREMENTS OVER NIGERIA LOCATED WITHIN EQUATORIAL IONOSPHERIC ANOMALY REGION       A.A. Obafaye1,2, D.I. Okoh2,  A.B. Rabiu2 , A.O. 〖Adewale〗^3 1Department of Physics, Federal University of Agriculture, Makurdi, Nigeria 2 Center for Atmospheric Research, Kogi State University, Anyigba Campus, Nigeria 3Ionospheric &amp; Space Physics Laboratory, Department of Physics, University of Lagos, Nigeria    easyronke2@gmail.com  </vt:lpstr>
      <vt:lpstr>Outline</vt:lpstr>
      <vt:lpstr>THE IONOSPHERE</vt:lpstr>
      <vt:lpstr>PowerPoint Presentation</vt:lpstr>
      <vt:lpstr>Sources of Data</vt:lpstr>
      <vt:lpstr>    NIG-TEC</vt:lpstr>
      <vt:lpstr>PowerPoint Presentation</vt:lpstr>
      <vt:lpstr>PowerPoint Presentation</vt:lpstr>
      <vt:lpstr> </vt:lpstr>
      <vt:lpstr>PowerPoint Presentation</vt:lpstr>
      <vt:lpstr>PowerPoint Presentation</vt:lpstr>
      <vt:lpstr> </vt:lpstr>
      <vt:lpstr> RMSE =   √(∑128_(i=0)^N▒〖  1/N〗 (〖VTEC〗_obs-〖VTEC〗_mod )^2 )   (2)  where N is the number of data points and VTECobs and VTECmod are the observed and modelled VTEC values respectively </vt:lpstr>
      <vt:lpstr>PowerPoint Presentation</vt:lpstr>
      <vt:lpstr>Conclusion </vt:lpstr>
      <vt:lpstr>References</vt:lpstr>
      <vt:lpstr>PowerPoint Presentation</vt:lpstr>
      <vt:lpstr>Advertise your News in AGS NEWSLETTER</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Aderonke Obafaye</dc:creator>
  <cp:lastModifiedBy>Aderonke Obafaye</cp:lastModifiedBy>
  <cp:revision>46</cp:revision>
  <dcterms:created xsi:type="dcterms:W3CDTF">2019-05-28T04:09:48Z</dcterms:created>
  <dcterms:modified xsi:type="dcterms:W3CDTF">2019-09-12T11:00:11Z</dcterms:modified>
</cp:coreProperties>
</file>