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comments/comment2.xml" ContentType="application/vnd.openxmlformats-officedocument.presentationml.comments+xml"/>
  <Override PartName="/ppt/notesSlides/notesSlide8.xml" ContentType="application/vnd.openxmlformats-officedocument.presentationml.notesSlide+xml"/>
  <Override PartName="/ppt/comments/comment3.xml" ContentType="application/vnd.openxmlformats-officedocument.presentationml.comments+xml"/>
  <Override PartName="/ppt/notesSlides/notesSlide9.xml" ContentType="application/vnd.openxmlformats-officedocument.presentationml.notesSlide+xml"/>
  <Override PartName="/ppt/comments/comment4.xml" ContentType="application/vnd.openxmlformats-officedocument.presentationml.comments+xml"/>
  <Override PartName="/ppt/notesSlides/notesSlide10.xml" ContentType="application/vnd.openxmlformats-officedocument.presentationml.notesSlide+xml"/>
  <Override PartName="/ppt/comments/comment5.xml" ContentType="application/vnd.openxmlformats-officedocument.presentationml.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comment6.xml" ContentType="application/vnd.openxmlformats-officedocument.presentationml.comments+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3"/>
  </p:notesMasterIdLst>
  <p:sldIdLst>
    <p:sldId id="642" r:id="rId2"/>
    <p:sldId id="643" r:id="rId3"/>
    <p:sldId id="629" r:id="rId4"/>
    <p:sldId id="822" r:id="rId5"/>
    <p:sldId id="827" r:id="rId6"/>
    <p:sldId id="825" r:id="rId7"/>
    <p:sldId id="779" r:id="rId8"/>
    <p:sldId id="823" r:id="rId9"/>
    <p:sldId id="824" r:id="rId10"/>
    <p:sldId id="826" r:id="rId11"/>
    <p:sldId id="809" r:id="rId12"/>
    <p:sldId id="810" r:id="rId13"/>
    <p:sldId id="808" r:id="rId14"/>
    <p:sldId id="814" r:id="rId15"/>
    <p:sldId id="815" r:id="rId16"/>
    <p:sldId id="816" r:id="rId17"/>
    <p:sldId id="820" r:id="rId18"/>
    <p:sldId id="811" r:id="rId19"/>
    <p:sldId id="819" r:id="rId20"/>
    <p:sldId id="801" r:id="rId21"/>
    <p:sldId id="454" r:id="rId2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IJI-OLAWEPO" initials="N" lastIdx="14" clrIdx="0"/>
  <p:cmAuthor id="1" name="GBOYEGA OBALOLA" initials="GO" lastIdx="94" clrIdx="1">
    <p:extLst>
      <p:ext uri="{19B8F6BF-5375-455C-9EA6-DF929625EA0E}">
        <p15:presenceInfo xmlns:p15="http://schemas.microsoft.com/office/powerpoint/2012/main" userId="GBOYEGA OBALOL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59" autoAdjust="0"/>
    <p:restoredTop sz="82406" autoAdjust="0"/>
  </p:normalViewPr>
  <p:slideViewPr>
    <p:cSldViewPr>
      <p:cViewPr varScale="1">
        <p:scale>
          <a:sx n="74" d="100"/>
          <a:sy n="74" d="100"/>
        </p:scale>
        <p:origin x="1314" y="72"/>
      </p:cViewPr>
      <p:guideLst>
        <p:guide orient="horz" pos="2160"/>
        <p:guide pos="2880"/>
      </p:guideLst>
    </p:cSldViewPr>
  </p:slideViewPr>
  <p:outlineViewPr>
    <p:cViewPr>
      <p:scale>
        <a:sx n="33" d="100"/>
        <a:sy n="33" d="100"/>
      </p:scale>
      <p:origin x="0" y="-132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7-09-11T06:40:24.178" idx="48">
    <p:pos x="10" y="10"/>
    <p:text/>
    <p:extLst>
      <p:ext uri="{C676402C-5697-4E1C-873F-D02D1690AC5C}">
        <p15:threadingInfo xmlns:p15="http://schemas.microsoft.com/office/powerpoint/2012/main" timeZoneBias="-60"/>
      </p:ext>
    </p:extLst>
  </p:cm>
  <p:cm authorId="1" dt="2017-09-11T06:40:46.835" idx="49">
    <p:pos x="106" y="106"/>
    <p:text>that spread F occurrence is purely post sunset affairs</p:text>
    <p:extLst>
      <p:ext uri="{C676402C-5697-4E1C-873F-D02D1690AC5C}">
        <p15:threadingInfo xmlns:p15="http://schemas.microsoft.com/office/powerpoint/2012/main" timeZoneBias="-60"/>
      </p:ext>
    </p:extLst>
  </p:cm>
  <p:cm authorId="1" dt="2017-09-11T06:41:08.774" idx="51">
    <p:pos x="106" y="202"/>
    <p:text>it is a nightime phenomena.   PRE which is the precursor ESF occurrence begins   at post sunset.</p:text>
    <p:extLst>
      <p:ext uri="{C676402C-5697-4E1C-873F-D02D1690AC5C}">
        <p15:threadingInfo xmlns:p15="http://schemas.microsoft.com/office/powerpoint/2012/main" timeZoneBias="-60">
          <p15:parentCm authorId="1" idx="49"/>
        </p15:threadingInfo>
      </p:ext>
    </p:extLst>
  </p:cm>
  <p:cm authorId="1" dt="2017-09-11T06:41:28.415" idx="52">
    <p:pos x="106" y="298"/>
    <p:text>plasma instabilities responsible for equatorial spread F.</p:text>
    <p:extLst>
      <p:ext uri="{C676402C-5697-4E1C-873F-D02D1690AC5C}">
        <p15:threadingInfo xmlns:p15="http://schemas.microsoft.com/office/powerpoint/2012/main" timeZoneBias="-60">
          <p15:parentCm authorId="1" idx="49"/>
        </p15:threadingInfo>
      </p:ext>
    </p:extLst>
  </p:cm>
  <p:cm authorId="1" dt="2017-09-11T06:41:50.822" idx="53">
    <p:pos x="106" y="394"/>
    <p:text>That a well-developed EIA is one of the conditions for the generation of ESF. The location of the crest is also important in addition to the strength of the anomaly</p:text>
    <p:extLst>
      <p:ext uri="{C676402C-5697-4E1C-873F-D02D1690AC5C}">
        <p15:threadingInfo xmlns:p15="http://schemas.microsoft.com/office/powerpoint/2012/main" timeZoneBias="-60">
          <p15:parentCm authorId="1" idx="49"/>
        </p15:threadingInfo>
      </p:ext>
    </p:extLst>
  </p:cm>
  <p:cm authorId="1" dt="2017-09-11T06:42:12.355" idx="54">
    <p:pos x="106" y="490"/>
    <p:text/>
    <p:extLst mod="1">
      <p:ext uri="{C676402C-5697-4E1C-873F-D02D1690AC5C}">
        <p15:threadingInfo xmlns:p15="http://schemas.microsoft.com/office/powerpoint/2012/main" timeZoneBias="-60">
          <p15:parentCm authorId="1" idx="49"/>
        </p15:threadingInfo>
      </p:ext>
    </p:extLst>
  </p:cm>
  <p:cm authorId="1" dt="2017-09-11T06:42:25.262" idx="55">
    <p:pos x="106" y="586"/>
    <p:text>display that the EIA and ESF are related.  forecasting, the stronger the EIA, more probable is the occurrence of ESF</p:text>
    <p:extLst>
      <p:ext uri="{C676402C-5697-4E1C-873F-D02D1690AC5C}">
        <p15:threadingInfo xmlns:p15="http://schemas.microsoft.com/office/powerpoint/2012/main" timeZoneBias="-60">
          <p15:parentCm authorId="1" idx="49"/>
        </p15:threadingInfo>
      </p:ext>
    </p:extLst>
  </p:cm>
  <p:cm authorId="1" dt="2017-09-11T06:42:58.732" idx="56">
    <p:pos x="106" y="682"/>
    <p:text>EIA and ESF are two widely-known daytime and nighttime processes in the equatorial and low-latitude ionosphere</p:text>
    <p:extLst>
      <p:ext uri="{C676402C-5697-4E1C-873F-D02D1690AC5C}">
        <p15:threadingInfo xmlns:p15="http://schemas.microsoft.com/office/powerpoint/2012/main" timeZoneBias="-60">
          <p15:parentCm authorId="1" idx="49"/>
        </p15:threadingInfo>
      </p:ext>
    </p:extLst>
  </p:cm>
  <p:cm authorId="1" dt="2017-09-11T06:43:17.699" idx="57">
    <p:pos x="106" y="778"/>
    <p:text>These showed that the daytime electrodynamics play a decisive function in the initiation of post sunset ESF.</p:text>
    <p:extLst>
      <p:ext uri="{C676402C-5697-4E1C-873F-D02D1690AC5C}">
        <p15:threadingInfo xmlns:p15="http://schemas.microsoft.com/office/powerpoint/2012/main" timeZoneBias="-60">
          <p15:parentCm authorId="1" idx="49"/>
        </p15:threadingInfo>
      </p:ext>
    </p:extLst>
  </p:cm>
  <p:cm authorId="1" dt="2017-09-11T06:43:39.371" idx="58">
    <p:pos x="106" y="874"/>
    <p:text>Spread F is the reflection of plasma bubbles. This nighttime irregularity is observable on nighttime ionograms within the equatorial and low latitude region of ionosphere. The Generalized Rayleigh-Taylor instability has been identified as the primary mechanism for the generation of post-sunset plasma bubbles and it is known to be a major initiator of spread F.  It is triggered when the height of the F-layer reaches or surpasses a threshold. The lifting of the F-layer height is caused by the action of the vertical drift and lifting, which is most prominent after sunset due to the enhancement in the eastward electric field just before reversal called the pre-reversal enhancement (PRE). It is an irregularity which is noticed on ionograms when an ionosonde attempts to measure the reflection height of the F region. If this exercise is being done at the same time with the period of occurrence of this irregularity, the resulting ionogram echo trace will be spread out in either frequency or range due to the multiple reflection paths created by the turbulent ionosphere. Its rate of occurrence decreases away from the magnetic equator.</p:text>
    <p:extLst>
      <p:ext uri="{C676402C-5697-4E1C-873F-D02D1690AC5C}">
        <p15:threadingInfo xmlns:p15="http://schemas.microsoft.com/office/powerpoint/2012/main" timeZoneBias="-60">
          <p15:parentCm authorId="1" idx="49"/>
        </p15:threadingInfo>
      </p:ext>
    </p:extLst>
  </p:cm>
  <p:cm authorId="1" dt="2017-09-11T06:40:54.914" idx="50">
    <p:pos x="202" y="202"/>
    <p:text/>
    <p:extLst>
      <p:ext uri="{C676402C-5697-4E1C-873F-D02D1690AC5C}">
        <p15:threadingInfo xmlns:p15="http://schemas.microsoft.com/office/powerpoint/2012/main" timeZoneBias="-6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7-09-11T06:54:31.043" idx="87">
    <p:pos x="10" y="10"/>
    <p:text>their study showed that the threshold height above which ESF triggering is completely controlled only by the collision R-T instability is smallest for summer months with higher values during the winter and equinox, during the solar minimum period, while during the solar maximum period the threshold height is the least for the winter and has higher values in summer and equinox.</p:text>
    <p:extLst>
      <p:ext uri="{C676402C-5697-4E1C-873F-D02D1690AC5C}">
        <p15:threadingInfo xmlns:p15="http://schemas.microsoft.com/office/powerpoint/2012/main" timeZoneBias="-60"/>
      </p:ext>
    </p:extLst>
  </p:cm>
  <p:cm authorId="1" dt="2017-09-11T06:54:51.009" idx="88">
    <p:pos x="10" y="106"/>
    <p:text>It was shown that the larger E×B drift (&gt;20 m/s) and smaller asymmetry (&lt;0.3) provide a preferable condition for the development of ESF. It was also reported that the seasonal variability of ESF occurrence is associated with those in the PRE E×B drift and EIA</p:text>
    <p:extLst>
      <p:ext uri="{C676402C-5697-4E1C-873F-D02D1690AC5C}">
        <p15:threadingInfo xmlns:p15="http://schemas.microsoft.com/office/powerpoint/2012/main" timeZoneBias="-60">
          <p15:parentCm authorId="1" idx="87"/>
        </p15:threadingInfo>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7-09-11T06:55:13.526" idx="89">
    <p:pos x="10" y="10"/>
    <p:text>The main causes for the height rise after sunset are (a) the speedy  post sunset enhancement of zonal electric field that leads to large vertical plasma drift (ExB) velocities, thereby lifting the F-layer to a greater heights, (b) decay of bottom side ionization because of chemical recombination in the absence of production by solar ionizing radiations after sunset and (c) Presence of equator ward meridional neutral wind that  conveys the ionization along the field lines, thereby lifting the F-layer to higher altitudes.</p:text>
    <p:extLst>
      <p:ext uri="{C676402C-5697-4E1C-873F-D02D1690AC5C}">
        <p15:threadingInfo xmlns:p15="http://schemas.microsoft.com/office/powerpoint/2012/main" timeZoneBias="-60"/>
      </p:ext>
    </p:extLst>
  </p:cm>
  <p:cm authorId="1" dt="2017-09-11T06:55:31.777" idx="90">
    <p:pos x="10" y="106"/>
    <p:text>These showed that the daytime electrodynamics play a decisive function in the initiation of post sunset ESF.</p:text>
    <p:extLst>
      <p:ext uri="{C676402C-5697-4E1C-873F-D02D1690AC5C}">
        <p15:threadingInfo xmlns:p15="http://schemas.microsoft.com/office/powerpoint/2012/main" timeZoneBias="-60">
          <p15:parentCm authorId="1" idx="89"/>
        </p15:threadingInfo>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17-09-11T06:56:03.931" idx="91">
    <p:pos x="10" y="10"/>
    <p:text>Continuous and conspicuous increase in the virtual height of the ionosphere after the post sunset or during the occurrence window will trigger spread F occurrence. If the least or the initial virtual height is low during the post sunset or during the occurrence window, then it requires continuous high/good speed to attain the  least the minimum height of occurrence.  If it has attained occurrence height after the post sunset, but drops below the minimum occurrence height during the occurrence window, it will not occur. Any little continuous increase in virtual height during occurrence time will trigger the occurrence as long as it can reach the minimum occurrence height</p:text>
    <p:extLst>
      <p:ext uri="{C676402C-5697-4E1C-873F-D02D1690AC5C}">
        <p15:threadingInfo xmlns:p15="http://schemas.microsoft.com/office/powerpoint/2012/main" timeZoneBias="-60"/>
      </p:ext>
    </p:extLst>
  </p:cm>
  <p:cm authorId="1" dt="2017-09-11T06:56:24.838" idx="92">
    <p:pos x="10" y="106"/>
    <p:text>Spread usually occurs only when the virtual heights are relatively high.</p:text>
    <p:extLst>
      <p:ext uri="{C676402C-5697-4E1C-873F-D02D1690AC5C}">
        <p15:threadingInfo xmlns:p15="http://schemas.microsoft.com/office/powerpoint/2012/main" timeZoneBias="-60">
          <p15:parentCm authorId="1" idx="91"/>
        </p15:threadingInfo>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17-09-11T06:56:50.777" idx="93">
    <p:pos x="10" y="10"/>
    <p:text>The positive or high value of average drift velocity is an indication or is a probability that spread F will occur</p:text>
    <p:extLst>
      <p:ext uri="{C676402C-5697-4E1C-873F-D02D1690AC5C}">
        <p15:threadingInfo xmlns:p15="http://schemas.microsoft.com/office/powerpoint/2012/main" timeZoneBias="-6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17-09-11T06:57:17.341" idx="94">
    <p:pos x="10" y="10"/>
    <p:text>The positive or high value of average drift velocity is an indication or is a probability that spread F will occur</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83A6B92D-7A85-4F63-ADAC-231DE9A1F5D9}" type="datetimeFigureOut">
              <a:rPr lang="en-US"/>
              <a:pPr>
                <a:defRPr/>
              </a:pPr>
              <a:t>9/10/2019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1151635E-C068-4D68-BC8B-832DA5C5AD70}" type="slidenum">
              <a:rPr lang="en-US"/>
              <a:pPr>
                <a:defRPr/>
              </a:pPr>
              <a:t>‹#›</a:t>
            </a:fld>
            <a:endParaRPr lang="en-US"/>
          </a:p>
        </p:txBody>
      </p:sp>
    </p:spTree>
    <p:extLst>
      <p:ext uri="{BB962C8B-B14F-4D97-AF65-F5344CB8AC3E}">
        <p14:creationId xmlns:p14="http://schemas.microsoft.com/office/powerpoint/2010/main" val="10465989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C0A233B-25FA-4DE1-B39F-48115D945C1E}" type="slidenum">
              <a:rPr lang="en-US" smtClean="0"/>
              <a:pPr>
                <a:spcBef>
                  <a:spcPct val="0"/>
                </a:spcBef>
              </a:pPr>
              <a:t>1</a:t>
            </a:fld>
            <a:endParaRPr lang="en-US" smtClean="0"/>
          </a:p>
        </p:txBody>
      </p:sp>
    </p:spTree>
    <p:extLst>
      <p:ext uri="{BB962C8B-B14F-4D97-AF65-F5344CB8AC3E}">
        <p14:creationId xmlns:p14="http://schemas.microsoft.com/office/powerpoint/2010/main" val="1303040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6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75FB199-3F46-447A-A6EF-0B028856EC3E}" type="slidenum">
              <a:rPr lang="en-US" smtClean="0"/>
              <a:pPr>
                <a:spcBef>
                  <a:spcPct val="0"/>
                </a:spcBef>
              </a:pPr>
              <a:t>2</a:t>
            </a:fld>
            <a:endParaRPr lang="en-US" smtClean="0"/>
          </a:p>
        </p:txBody>
      </p:sp>
    </p:spTree>
    <p:extLst>
      <p:ext uri="{BB962C8B-B14F-4D97-AF65-F5344CB8AC3E}">
        <p14:creationId xmlns:p14="http://schemas.microsoft.com/office/powerpoint/2010/main" val="757981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EF3C0DF-CBBA-4AEA-9EAA-00F14CC284BD}" type="slidenum">
              <a:rPr lang="en-US" smtClean="0"/>
              <a:pPr>
                <a:spcBef>
                  <a:spcPct val="0"/>
                </a:spcBef>
              </a:pPr>
              <a:t>3</a:t>
            </a:fld>
            <a:endParaRPr lang="en-US" smtClean="0"/>
          </a:p>
        </p:txBody>
      </p:sp>
    </p:spTree>
    <p:extLst>
      <p:ext uri="{BB962C8B-B14F-4D97-AF65-F5344CB8AC3E}">
        <p14:creationId xmlns:p14="http://schemas.microsoft.com/office/powerpoint/2010/main" val="21701979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93EC78B-8EBA-4465-A2F7-83C8EA2F3AD0}" type="slidenum">
              <a:rPr lang="en-US">
                <a:latin typeface="Calibri" panose="020F0502020204030204" pitchFamily="34" charset="0"/>
              </a:rPr>
              <a:pPr eaLnBrk="1" hangingPunct="1"/>
              <a:t>5</a:t>
            </a:fld>
            <a:endParaRPr lang="en-US">
              <a:latin typeface="Calibri" panose="020F0502020204030204" pitchFamily="34" charset="0"/>
            </a:endParaRPr>
          </a:p>
        </p:txBody>
      </p:sp>
    </p:spTree>
    <p:extLst>
      <p:ext uri="{BB962C8B-B14F-4D97-AF65-F5344CB8AC3E}">
        <p14:creationId xmlns:p14="http://schemas.microsoft.com/office/powerpoint/2010/main" val="947191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Show more complete ionograms.</a:t>
            </a:r>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904B3CE-D975-4FD4-B1A9-38A9758102BE}" type="slidenum">
              <a:rPr lang="en-US" smtClean="0"/>
              <a:pPr>
                <a:spcBef>
                  <a:spcPct val="0"/>
                </a:spcBef>
              </a:pPr>
              <a:t>6</a:t>
            </a:fld>
            <a:endParaRPr lang="en-US" smtClean="0"/>
          </a:p>
        </p:txBody>
      </p:sp>
    </p:spTree>
    <p:extLst>
      <p:ext uri="{BB962C8B-B14F-4D97-AF65-F5344CB8AC3E}">
        <p14:creationId xmlns:p14="http://schemas.microsoft.com/office/powerpoint/2010/main" val="1855768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Put the table on</a:t>
            </a:r>
            <a:r>
              <a:rPr lang="en-US" baseline="0" dirty="0" smtClean="0"/>
              <a:t> a separate page.</a:t>
            </a:r>
            <a:endParaRPr lang="en-US" dirty="0"/>
          </a:p>
        </p:txBody>
      </p:sp>
      <p:sp>
        <p:nvSpPr>
          <p:cNvPr id="4" name="Slide Number Placeholder 3"/>
          <p:cNvSpPr>
            <a:spLocks noGrp="1"/>
          </p:cNvSpPr>
          <p:nvPr>
            <p:ph type="sldNum" sz="quarter" idx="10"/>
          </p:nvPr>
        </p:nvSpPr>
        <p:spPr/>
        <p:txBody>
          <a:bodyPr/>
          <a:lstStyle/>
          <a:p>
            <a:pPr>
              <a:defRPr/>
            </a:pPr>
            <a:fld id="{1151635E-C068-4D68-BC8B-832DA5C5AD70}" type="slidenum">
              <a:rPr lang="en-US" smtClean="0"/>
              <a:pPr>
                <a:defRPr/>
              </a:pPr>
              <a:t>7</a:t>
            </a:fld>
            <a:endParaRPr lang="en-US"/>
          </a:p>
        </p:txBody>
      </p:sp>
    </p:spTree>
    <p:extLst>
      <p:ext uri="{BB962C8B-B14F-4D97-AF65-F5344CB8AC3E}">
        <p14:creationId xmlns:p14="http://schemas.microsoft.com/office/powerpoint/2010/main" val="2913851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Only the plots on one page. Put the table on another slide.</a:t>
            </a:r>
            <a:endParaRPr lang="en-US" dirty="0"/>
          </a:p>
        </p:txBody>
      </p:sp>
      <p:sp>
        <p:nvSpPr>
          <p:cNvPr id="4" name="Slide Number Placeholder 3"/>
          <p:cNvSpPr>
            <a:spLocks noGrp="1"/>
          </p:cNvSpPr>
          <p:nvPr>
            <p:ph type="sldNum" sz="quarter" idx="10"/>
          </p:nvPr>
        </p:nvSpPr>
        <p:spPr/>
        <p:txBody>
          <a:bodyPr/>
          <a:lstStyle/>
          <a:p>
            <a:pPr>
              <a:defRPr/>
            </a:pPr>
            <a:fld id="{1151635E-C068-4D68-BC8B-832DA5C5AD70}" type="slidenum">
              <a:rPr lang="en-US" smtClean="0"/>
              <a:pPr>
                <a:defRPr/>
              </a:pPr>
              <a:t>14</a:t>
            </a:fld>
            <a:endParaRPr lang="en-US"/>
          </a:p>
        </p:txBody>
      </p:sp>
    </p:spTree>
    <p:extLst>
      <p:ext uri="{BB962C8B-B14F-4D97-AF65-F5344CB8AC3E}">
        <p14:creationId xmlns:p14="http://schemas.microsoft.com/office/powerpoint/2010/main" val="28108176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151635E-C068-4D68-BC8B-832DA5C5AD70}" type="slidenum">
              <a:rPr lang="en-US" smtClean="0"/>
              <a:pPr>
                <a:defRPr/>
              </a:pPr>
              <a:t>15</a:t>
            </a:fld>
            <a:endParaRPr lang="en-US"/>
          </a:p>
        </p:txBody>
      </p:sp>
    </p:spTree>
    <p:extLst>
      <p:ext uri="{BB962C8B-B14F-4D97-AF65-F5344CB8AC3E}">
        <p14:creationId xmlns:p14="http://schemas.microsoft.com/office/powerpoint/2010/main" val="24314475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plot are too small,</a:t>
            </a:r>
            <a:r>
              <a:rPr lang="en-US" baseline="0" dirty="0" smtClean="0"/>
              <a:t> we can’t read the features.</a:t>
            </a:r>
            <a:endParaRPr lang="en-US" dirty="0"/>
          </a:p>
        </p:txBody>
      </p:sp>
      <p:sp>
        <p:nvSpPr>
          <p:cNvPr id="4" name="Slide Number Placeholder 3"/>
          <p:cNvSpPr>
            <a:spLocks noGrp="1"/>
          </p:cNvSpPr>
          <p:nvPr>
            <p:ph type="sldNum" sz="quarter" idx="10"/>
          </p:nvPr>
        </p:nvSpPr>
        <p:spPr/>
        <p:txBody>
          <a:bodyPr/>
          <a:lstStyle/>
          <a:p>
            <a:pPr>
              <a:defRPr/>
            </a:pPr>
            <a:fld id="{1151635E-C068-4D68-BC8B-832DA5C5AD70}" type="slidenum">
              <a:rPr lang="en-US" smtClean="0"/>
              <a:pPr>
                <a:defRPr/>
              </a:pPr>
              <a:t>16</a:t>
            </a:fld>
            <a:endParaRPr lang="en-US"/>
          </a:p>
        </p:txBody>
      </p:sp>
    </p:spTree>
    <p:extLst>
      <p:ext uri="{BB962C8B-B14F-4D97-AF65-F5344CB8AC3E}">
        <p14:creationId xmlns:p14="http://schemas.microsoft.com/office/powerpoint/2010/main" val="24370113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151635E-C068-4D68-BC8B-832DA5C5AD70}" type="slidenum">
              <a:rPr lang="en-US" smtClean="0"/>
              <a:pPr>
                <a:defRPr/>
              </a:pPr>
              <a:t>17</a:t>
            </a:fld>
            <a:endParaRPr lang="en-US"/>
          </a:p>
        </p:txBody>
      </p:sp>
    </p:spTree>
    <p:extLst>
      <p:ext uri="{BB962C8B-B14F-4D97-AF65-F5344CB8AC3E}">
        <p14:creationId xmlns:p14="http://schemas.microsoft.com/office/powerpoint/2010/main" val="736096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151635E-C068-4D68-BC8B-832DA5C5AD70}" type="slidenum">
              <a:rPr lang="en-US" smtClean="0"/>
              <a:pPr>
                <a:defRPr/>
              </a:pPr>
              <a:t>18</a:t>
            </a:fld>
            <a:endParaRPr lang="en-US"/>
          </a:p>
        </p:txBody>
      </p:sp>
    </p:spTree>
    <p:extLst>
      <p:ext uri="{BB962C8B-B14F-4D97-AF65-F5344CB8AC3E}">
        <p14:creationId xmlns:p14="http://schemas.microsoft.com/office/powerpoint/2010/main" val="15777218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151635E-C068-4D68-BC8B-832DA5C5AD70}" type="slidenum">
              <a:rPr lang="en-US" smtClean="0"/>
              <a:pPr>
                <a:defRPr/>
              </a:pPr>
              <a:t>19</a:t>
            </a:fld>
            <a:endParaRPr lang="en-US"/>
          </a:p>
        </p:txBody>
      </p:sp>
    </p:spTree>
    <p:extLst>
      <p:ext uri="{BB962C8B-B14F-4D97-AF65-F5344CB8AC3E}">
        <p14:creationId xmlns:p14="http://schemas.microsoft.com/office/powerpoint/2010/main" val="37249718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Do you think you will have all the time to present all these 54 slides? You are</a:t>
            </a:r>
            <a:r>
              <a:rPr lang="en-ZA" baseline="0" dirty="0" smtClean="0"/>
              <a:t> joking. Your slides should not be more than 15 maximum. You will have only 20 minutes to present. So redo your slides, picking only the important results.</a:t>
            </a:r>
            <a:endParaRPr lang="en-ZA" dirty="0"/>
          </a:p>
        </p:txBody>
      </p:sp>
      <p:sp>
        <p:nvSpPr>
          <p:cNvPr id="4" name="Slide Number Placeholder 3"/>
          <p:cNvSpPr>
            <a:spLocks noGrp="1"/>
          </p:cNvSpPr>
          <p:nvPr>
            <p:ph type="sldNum" sz="quarter" idx="10"/>
          </p:nvPr>
        </p:nvSpPr>
        <p:spPr/>
        <p:txBody>
          <a:bodyPr/>
          <a:lstStyle/>
          <a:p>
            <a:pPr>
              <a:defRPr/>
            </a:pPr>
            <a:fld id="{1151635E-C068-4D68-BC8B-832DA5C5AD70}" type="slidenum">
              <a:rPr lang="en-US" smtClean="0"/>
              <a:pPr>
                <a:defRPr/>
              </a:pPr>
              <a:t>21</a:t>
            </a:fld>
            <a:endParaRPr lang="en-US"/>
          </a:p>
        </p:txBody>
      </p:sp>
    </p:spTree>
    <p:extLst>
      <p:ext uri="{BB962C8B-B14F-4D97-AF65-F5344CB8AC3E}">
        <p14:creationId xmlns:p14="http://schemas.microsoft.com/office/powerpoint/2010/main" val="23381237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39C607A2-2766-433C-BB63-413DA4A1E29F}" type="datetime1">
              <a:rPr lang="en-US"/>
              <a:pPr>
                <a:defRPr/>
              </a:pPr>
              <a:t>9/10/2019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EFC3B6E-FC4E-4516-A2D5-C1915DBAAAC8}" type="slidenum">
              <a:rPr lang="en-US"/>
              <a:pPr>
                <a:defRPr/>
              </a:pPr>
              <a:t>‹#›</a:t>
            </a:fld>
            <a:endParaRPr lang="en-US"/>
          </a:p>
        </p:txBody>
      </p:sp>
    </p:spTree>
    <p:extLst>
      <p:ext uri="{BB962C8B-B14F-4D97-AF65-F5344CB8AC3E}">
        <p14:creationId xmlns:p14="http://schemas.microsoft.com/office/powerpoint/2010/main" val="168126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739DD3D-0A9D-4559-93B1-139026D8F259}" type="datetime1">
              <a:rPr lang="en-US"/>
              <a:pPr>
                <a:defRPr/>
              </a:pPr>
              <a:t>9/10/2019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AF43B3E-118F-4DB1-8864-3A5ADBC22E18}" type="slidenum">
              <a:rPr lang="en-US"/>
              <a:pPr>
                <a:defRPr/>
              </a:pPr>
              <a:t>‹#›</a:t>
            </a:fld>
            <a:endParaRPr lang="en-US"/>
          </a:p>
        </p:txBody>
      </p:sp>
    </p:spTree>
    <p:extLst>
      <p:ext uri="{BB962C8B-B14F-4D97-AF65-F5344CB8AC3E}">
        <p14:creationId xmlns:p14="http://schemas.microsoft.com/office/powerpoint/2010/main" val="4096867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DA022EC-EA70-428E-9F4D-DA7D31A2CBDC}" type="datetime1">
              <a:rPr lang="en-US"/>
              <a:pPr>
                <a:defRPr/>
              </a:pPr>
              <a:t>9/10/2019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A5F5756-0611-4359-AC31-C43395297A23}" type="slidenum">
              <a:rPr lang="en-US"/>
              <a:pPr>
                <a:defRPr/>
              </a:pPr>
              <a:t>‹#›</a:t>
            </a:fld>
            <a:endParaRPr lang="en-US"/>
          </a:p>
        </p:txBody>
      </p:sp>
    </p:spTree>
    <p:extLst>
      <p:ext uri="{BB962C8B-B14F-4D97-AF65-F5344CB8AC3E}">
        <p14:creationId xmlns:p14="http://schemas.microsoft.com/office/powerpoint/2010/main" val="1273328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74B4C116-E590-4D17-9341-AF914AD20863}" type="datetime1">
              <a:rPr lang="en-US"/>
              <a:pPr>
                <a:defRPr/>
              </a:pPr>
              <a:t>9/10/2019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9FDED3F-D887-49D6-80C8-592927D6AA32}" type="slidenum">
              <a:rPr lang="en-US"/>
              <a:pPr>
                <a:defRPr/>
              </a:pPr>
              <a:t>‹#›</a:t>
            </a:fld>
            <a:endParaRPr lang="en-US"/>
          </a:p>
        </p:txBody>
      </p:sp>
    </p:spTree>
    <p:extLst>
      <p:ext uri="{BB962C8B-B14F-4D97-AF65-F5344CB8AC3E}">
        <p14:creationId xmlns:p14="http://schemas.microsoft.com/office/powerpoint/2010/main" val="225244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4319AFA-C621-4AC7-9021-710C60D68FB0}" type="datetime1">
              <a:rPr lang="en-US"/>
              <a:pPr>
                <a:defRPr/>
              </a:pPr>
              <a:t>9/10/2019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D12DB24-FE74-4443-87DD-6122519BA63D}" type="slidenum">
              <a:rPr lang="en-US"/>
              <a:pPr>
                <a:defRPr/>
              </a:pPr>
              <a:t>‹#›</a:t>
            </a:fld>
            <a:endParaRPr lang="en-US"/>
          </a:p>
        </p:txBody>
      </p:sp>
    </p:spTree>
    <p:extLst>
      <p:ext uri="{BB962C8B-B14F-4D97-AF65-F5344CB8AC3E}">
        <p14:creationId xmlns:p14="http://schemas.microsoft.com/office/powerpoint/2010/main" val="960423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C60D95F2-CE47-4779-AA05-980B18059230}" type="datetime1">
              <a:rPr lang="en-US"/>
              <a:pPr>
                <a:defRPr/>
              </a:pPr>
              <a:t>9/10/2019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EB39141-01BB-4D8E-84BF-F5AE3E669AFB}" type="slidenum">
              <a:rPr lang="en-US"/>
              <a:pPr>
                <a:defRPr/>
              </a:pPr>
              <a:t>‹#›</a:t>
            </a:fld>
            <a:endParaRPr lang="en-US"/>
          </a:p>
        </p:txBody>
      </p:sp>
    </p:spTree>
    <p:extLst>
      <p:ext uri="{BB962C8B-B14F-4D97-AF65-F5344CB8AC3E}">
        <p14:creationId xmlns:p14="http://schemas.microsoft.com/office/powerpoint/2010/main" val="664788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28F9CAB-3638-4506-8641-72F8D483F0E4}" type="datetime1">
              <a:rPr lang="en-US"/>
              <a:pPr>
                <a:defRPr/>
              </a:pPr>
              <a:t>9/10/2019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1EF1A82F-BF9B-46BF-8C0A-305EEDAA6B9E}" type="slidenum">
              <a:rPr lang="en-US"/>
              <a:pPr>
                <a:defRPr/>
              </a:pPr>
              <a:t>‹#›</a:t>
            </a:fld>
            <a:endParaRPr lang="en-US"/>
          </a:p>
        </p:txBody>
      </p:sp>
    </p:spTree>
    <p:extLst>
      <p:ext uri="{BB962C8B-B14F-4D97-AF65-F5344CB8AC3E}">
        <p14:creationId xmlns:p14="http://schemas.microsoft.com/office/powerpoint/2010/main" val="3813530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B065F54-9ADC-4B67-8D42-E9ECBB64E724}" type="datetime1">
              <a:rPr lang="en-US"/>
              <a:pPr>
                <a:defRPr/>
              </a:pPr>
              <a:t>9/10/2019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F465ECA-6E43-43CE-A4DE-3C13EE48BE9C}" type="slidenum">
              <a:rPr lang="en-US"/>
              <a:pPr>
                <a:defRPr/>
              </a:pPr>
              <a:t>‹#›</a:t>
            </a:fld>
            <a:endParaRPr lang="en-US"/>
          </a:p>
        </p:txBody>
      </p:sp>
    </p:spTree>
    <p:extLst>
      <p:ext uri="{BB962C8B-B14F-4D97-AF65-F5344CB8AC3E}">
        <p14:creationId xmlns:p14="http://schemas.microsoft.com/office/powerpoint/2010/main" val="2478058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6174CA6-58EB-4565-91F0-CC24980BE142}" type="datetime1">
              <a:rPr lang="en-US"/>
              <a:pPr>
                <a:defRPr/>
              </a:pPr>
              <a:t>9/10/2019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B35739A-9822-4B61-9FD7-CBDF9A019C39}" type="slidenum">
              <a:rPr lang="en-US"/>
              <a:pPr>
                <a:defRPr/>
              </a:pPr>
              <a:t>‹#›</a:t>
            </a:fld>
            <a:endParaRPr lang="en-US"/>
          </a:p>
        </p:txBody>
      </p:sp>
    </p:spTree>
    <p:extLst>
      <p:ext uri="{BB962C8B-B14F-4D97-AF65-F5344CB8AC3E}">
        <p14:creationId xmlns:p14="http://schemas.microsoft.com/office/powerpoint/2010/main" val="381013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DDCDFE6-A1CB-4B97-B596-CCB4A4FCFED7}" type="datetime1">
              <a:rPr lang="en-US"/>
              <a:pPr>
                <a:defRPr/>
              </a:pPr>
              <a:t>9/10/2019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D91AA60-7466-4C28-A5A9-EFC715C7E4A1}" type="slidenum">
              <a:rPr lang="en-US"/>
              <a:pPr>
                <a:defRPr/>
              </a:pPr>
              <a:t>‹#›</a:t>
            </a:fld>
            <a:endParaRPr lang="en-US"/>
          </a:p>
        </p:txBody>
      </p:sp>
    </p:spTree>
    <p:extLst>
      <p:ext uri="{BB962C8B-B14F-4D97-AF65-F5344CB8AC3E}">
        <p14:creationId xmlns:p14="http://schemas.microsoft.com/office/powerpoint/2010/main" val="3591403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8784CC8-7B4C-4D0F-9BBE-1079D2339BF7}" type="datetime1">
              <a:rPr lang="en-US"/>
              <a:pPr>
                <a:defRPr/>
              </a:pPr>
              <a:t>9/10/2019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D5AF722-969C-49C7-86C0-874D4F413A63}" type="slidenum">
              <a:rPr lang="en-US"/>
              <a:pPr>
                <a:defRPr/>
              </a:pPr>
              <a:t>‹#›</a:t>
            </a:fld>
            <a:endParaRPr lang="en-US"/>
          </a:p>
        </p:txBody>
      </p:sp>
    </p:spTree>
    <p:extLst>
      <p:ext uri="{BB962C8B-B14F-4D97-AF65-F5344CB8AC3E}">
        <p14:creationId xmlns:p14="http://schemas.microsoft.com/office/powerpoint/2010/main" val="539614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F036DFA2-2A0D-4A00-8166-AA90B9BB9ECE}" type="datetime1">
              <a:rPr lang="en-US"/>
              <a:pPr>
                <a:defRPr/>
              </a:pPr>
              <a:t>9/10/2019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EB8A1753-5ECD-4944-897D-42C194AAC98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hyperlink" Target="https://lgdc.uml.edu/common/DIDBFastStationList"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emf"/><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comments" Target="../comments/comment2.xml"/><Relationship Id="rId4" Type="http://schemas.openxmlformats.org/officeDocument/2006/relationships/image" Target="../media/image23.emf"/></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comments" Target="../comments/comment3.xml"/><Relationship Id="rId4" Type="http://schemas.openxmlformats.org/officeDocument/2006/relationships/image" Target="../media/image25.emf"/></Relationships>
</file>

<file path=ppt/slides/_rels/slide16.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comments" Target="../comments/comment4.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comments" Target="../comments/comment5.xml"/><Relationship Id="rId4" Type="http://schemas.openxmlformats.org/officeDocument/2006/relationships/image" Target="../media/image29.emf"/></Relationships>
</file>

<file path=ppt/slides/_rels/slide18.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comments" Target="../comments/comment6.xml"/><Relationship Id="rId5" Type="http://schemas.openxmlformats.org/officeDocument/2006/relationships/image" Target="../media/image33.png"/><Relationship Id="rId4" Type="http://schemas.openxmlformats.org/officeDocument/2006/relationships/image" Target="../media/image32.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228600" y="228600"/>
            <a:ext cx="8686800" cy="457200"/>
          </a:xfrm>
        </p:spPr>
        <p:txBody>
          <a:bodyPr/>
          <a:lstStyle/>
          <a:p>
            <a:pPr eaLnBrk="1" hangingPunct="1"/>
            <a:r>
              <a:rPr lang="en-US" sz="3200" dirty="0" smtClean="0">
                <a:solidFill>
                  <a:srgbClr val="C00000"/>
                </a:solidFill>
              </a:rPr>
              <a:t> </a:t>
            </a:r>
            <a:br>
              <a:rPr lang="en-US" sz="3200" dirty="0" smtClean="0">
                <a:solidFill>
                  <a:srgbClr val="C00000"/>
                </a:solidFill>
              </a:rPr>
            </a:br>
            <a:r>
              <a:rPr lang="en-US" sz="3200" dirty="0" smtClean="0">
                <a:solidFill>
                  <a:srgbClr val="C00000"/>
                </a:solidFill>
              </a:rPr>
              <a:t/>
            </a:r>
            <a:br>
              <a:rPr lang="en-US" sz="3200" dirty="0" smtClean="0">
                <a:solidFill>
                  <a:srgbClr val="C00000"/>
                </a:solidFill>
              </a:rPr>
            </a:br>
            <a:r>
              <a:rPr lang="en-US" sz="2400" dirty="0" smtClean="0">
                <a:solidFill>
                  <a:srgbClr val="C00000"/>
                </a:solidFill>
              </a:rPr>
              <a:t/>
            </a:r>
            <a:br>
              <a:rPr lang="en-US" sz="2400" dirty="0" smtClean="0">
                <a:solidFill>
                  <a:srgbClr val="C00000"/>
                </a:solidFill>
              </a:rPr>
            </a:br>
            <a:r>
              <a:rPr lang="en-US" sz="2400" dirty="0" smtClean="0">
                <a:solidFill>
                  <a:srgbClr val="C00000"/>
                </a:solidFill>
              </a:rPr>
              <a:t/>
            </a:r>
            <a:br>
              <a:rPr lang="en-US" sz="2400" dirty="0" smtClean="0">
                <a:solidFill>
                  <a:srgbClr val="C00000"/>
                </a:solidFill>
              </a:rPr>
            </a:br>
            <a:r>
              <a:rPr lang="en-US" sz="2400" dirty="0" smtClean="0">
                <a:solidFill>
                  <a:srgbClr val="C00000"/>
                </a:solidFill>
              </a:rPr>
              <a:t/>
            </a:r>
            <a:br>
              <a:rPr lang="en-US" sz="2400" dirty="0" smtClean="0">
                <a:solidFill>
                  <a:srgbClr val="C00000"/>
                </a:solidFill>
              </a:rPr>
            </a:br>
            <a:r>
              <a:rPr lang="en-US" sz="2400" dirty="0" smtClean="0">
                <a:solidFill>
                  <a:srgbClr val="C00000"/>
                </a:solidFill>
              </a:rPr>
              <a:t/>
            </a:r>
            <a:br>
              <a:rPr lang="en-US" sz="2400" dirty="0" smtClean="0">
                <a:solidFill>
                  <a:srgbClr val="C00000"/>
                </a:solidFill>
              </a:rPr>
            </a:br>
            <a:r>
              <a:rPr lang="en-US" sz="2400" dirty="0" smtClean="0">
                <a:solidFill>
                  <a:srgbClr val="C00000"/>
                </a:solidFill>
              </a:rPr>
              <a:t/>
            </a:r>
            <a:br>
              <a:rPr lang="en-US" sz="2400" dirty="0" smtClean="0">
                <a:solidFill>
                  <a:srgbClr val="C00000"/>
                </a:solidFill>
              </a:rPr>
            </a:br>
            <a:r>
              <a:rPr lang="en-US" sz="2000" b="1" dirty="0" smtClean="0">
                <a:solidFill>
                  <a:srgbClr val="00B050"/>
                </a:solidFill>
              </a:rPr>
              <a:t> </a:t>
            </a:r>
            <a:r>
              <a:rPr lang="en-US" sz="800" dirty="0" smtClean="0">
                <a:solidFill>
                  <a:srgbClr val="00B050"/>
                </a:solidFill>
              </a:rPr>
              <a:t>   </a:t>
            </a:r>
            <a:r>
              <a:rPr lang="en-US" sz="2200" b="1" dirty="0" smtClean="0">
                <a:solidFill>
                  <a:srgbClr val="00B050"/>
                </a:solidFill>
              </a:rPr>
              <a:t> </a:t>
            </a:r>
            <a:r>
              <a:rPr lang="en-US" sz="2400" dirty="0" smtClean="0">
                <a:solidFill>
                  <a:srgbClr val="00B050"/>
                </a:solidFill>
              </a:rPr>
              <a:t>	 </a:t>
            </a:r>
            <a:br>
              <a:rPr lang="en-US" sz="2400" dirty="0" smtClean="0">
                <a:solidFill>
                  <a:srgbClr val="00B050"/>
                </a:solidFill>
              </a:rPr>
            </a:br>
            <a:r>
              <a:rPr lang="en-US" sz="2400" dirty="0">
                <a:solidFill>
                  <a:srgbClr val="00B050"/>
                </a:solidFill>
              </a:rPr>
              <a:t/>
            </a:r>
            <a:br>
              <a:rPr lang="en-US" sz="2400" dirty="0">
                <a:solidFill>
                  <a:srgbClr val="00B050"/>
                </a:solidFill>
              </a:rPr>
            </a:br>
            <a:r>
              <a:rPr lang="en-US" sz="2400" b="1" dirty="0" smtClean="0"/>
              <a:t>Equatorial </a:t>
            </a:r>
            <a:r>
              <a:rPr lang="en-US" sz="2400" b="1" dirty="0"/>
              <a:t>Spread F Occurrence and Vertical Drift Velocity of the F2 </a:t>
            </a:r>
            <a:r>
              <a:rPr lang="en-US" sz="2400" b="1" dirty="0" smtClean="0"/>
              <a:t>Layer </a:t>
            </a:r>
            <a:r>
              <a:rPr lang="en-US" sz="2400" b="1" dirty="0"/>
              <a:t>A</a:t>
            </a:r>
            <a:r>
              <a:rPr lang="en-US" sz="2400" b="1" dirty="0" smtClean="0"/>
              <a:t>round </a:t>
            </a:r>
            <a:r>
              <a:rPr lang="en-US" sz="2400" b="1" dirty="0"/>
              <a:t>T</a:t>
            </a:r>
            <a:r>
              <a:rPr lang="en-US" sz="2400" b="1" dirty="0" smtClean="0"/>
              <a:t>he </a:t>
            </a:r>
            <a:r>
              <a:rPr lang="en-US" sz="2400" b="1" dirty="0"/>
              <a:t>Time Occurrence</a:t>
            </a:r>
            <a:r>
              <a:rPr lang="en-US" sz="2400" dirty="0"/>
              <a:t/>
            </a:r>
            <a:br>
              <a:rPr lang="en-US" sz="2400" dirty="0"/>
            </a:br>
            <a:r>
              <a:rPr lang="en-US" sz="2200" dirty="0" smtClean="0">
                <a:solidFill>
                  <a:srgbClr val="00B050"/>
                </a:solidFill>
              </a:rPr>
              <a:t/>
            </a:r>
            <a:br>
              <a:rPr lang="en-US" sz="2200" dirty="0" smtClean="0">
                <a:solidFill>
                  <a:srgbClr val="00B050"/>
                </a:solidFill>
              </a:rPr>
            </a:br>
            <a:r>
              <a:rPr lang="en-US" sz="2200" dirty="0" smtClean="0">
                <a:solidFill>
                  <a:srgbClr val="00B050"/>
                </a:solidFill>
              </a:rPr>
              <a:t/>
            </a:r>
            <a:br>
              <a:rPr lang="en-US" sz="2200" dirty="0" smtClean="0">
                <a:solidFill>
                  <a:srgbClr val="00B050"/>
                </a:solidFill>
              </a:rPr>
            </a:br>
            <a:r>
              <a:rPr lang="en-US" sz="3600" dirty="0" smtClean="0"/>
              <a:t/>
            </a:r>
            <a:br>
              <a:rPr lang="en-US" sz="3600" dirty="0" smtClean="0"/>
            </a:br>
            <a:endParaRPr lang="en-US" sz="3600" dirty="0" smtClean="0">
              <a:solidFill>
                <a:srgbClr val="C00000"/>
              </a:solidFill>
            </a:endParaRPr>
          </a:p>
        </p:txBody>
      </p:sp>
      <p:sp>
        <p:nvSpPr>
          <p:cNvPr id="3075" name="Content Placeholder 2"/>
          <p:cNvSpPr>
            <a:spLocks noGrp="1"/>
          </p:cNvSpPr>
          <p:nvPr>
            <p:ph idx="1"/>
          </p:nvPr>
        </p:nvSpPr>
        <p:spPr>
          <a:xfrm>
            <a:off x="457200" y="1828800"/>
            <a:ext cx="8229600" cy="4527550"/>
          </a:xfrm>
        </p:spPr>
        <p:txBody>
          <a:bodyPr/>
          <a:lstStyle/>
          <a:p>
            <a:pPr algn="ctr" eaLnBrk="1" hangingPunct="1">
              <a:buNone/>
            </a:pPr>
            <a:endParaRPr lang="en-US" sz="2400" b="1" dirty="0" smtClean="0">
              <a:latin typeface="Times New Roman" pitchFamily="18" charset="0"/>
              <a:cs typeface="Times New Roman" pitchFamily="18" charset="0"/>
            </a:endParaRPr>
          </a:p>
          <a:p>
            <a:pPr algn="ctr" eaLnBrk="1" hangingPunct="1">
              <a:buNone/>
            </a:pPr>
            <a:r>
              <a:rPr lang="en-US" b="1" dirty="0" smtClean="0">
                <a:solidFill>
                  <a:srgbClr val="0070C0"/>
                </a:solidFill>
              </a:rPr>
              <a:t>@ International Colloquium On Equatorial and Low Latitude Ionosphere</a:t>
            </a:r>
          </a:p>
          <a:p>
            <a:pPr algn="ctr" eaLnBrk="1" hangingPunct="1">
              <a:buNone/>
            </a:pPr>
            <a:endParaRPr lang="en-US" b="1" dirty="0" smtClean="0">
              <a:solidFill>
                <a:srgbClr val="0070C0"/>
              </a:solidFill>
            </a:endParaRPr>
          </a:p>
          <a:p>
            <a:pPr algn="ctr" eaLnBrk="1" hangingPunct="1">
              <a:buNone/>
            </a:pPr>
            <a:r>
              <a:rPr lang="en-US" b="1" dirty="0" smtClean="0">
                <a:solidFill>
                  <a:srgbClr val="7030A0"/>
                </a:solidFill>
              </a:rPr>
              <a:t>September  9</a:t>
            </a:r>
            <a:r>
              <a:rPr lang="en-US" b="1" baseline="30000" dirty="0" smtClean="0">
                <a:solidFill>
                  <a:srgbClr val="7030A0"/>
                </a:solidFill>
              </a:rPr>
              <a:t>th</a:t>
            </a:r>
            <a:r>
              <a:rPr lang="en-US" b="1" dirty="0" smtClean="0">
                <a:solidFill>
                  <a:srgbClr val="7030A0"/>
                </a:solidFill>
              </a:rPr>
              <a:t> – 13</a:t>
            </a:r>
            <a:r>
              <a:rPr lang="en-US" b="1" baseline="30000" dirty="0" smtClean="0">
                <a:solidFill>
                  <a:srgbClr val="7030A0"/>
                </a:solidFill>
              </a:rPr>
              <a:t>th</a:t>
            </a:r>
            <a:r>
              <a:rPr lang="en-US" b="1" dirty="0" smtClean="0">
                <a:solidFill>
                  <a:srgbClr val="7030A0"/>
                </a:solidFill>
              </a:rPr>
              <a:t>, 2019.</a:t>
            </a:r>
          </a:p>
          <a:p>
            <a:pPr algn="ctr" eaLnBrk="1" hangingPunct="1">
              <a:buNone/>
            </a:pPr>
            <a:endParaRPr lang="en-US" sz="1600" b="1" dirty="0" smtClean="0">
              <a:solidFill>
                <a:srgbClr val="7030A0"/>
              </a:solidFill>
            </a:endParaRPr>
          </a:p>
          <a:p>
            <a:pPr algn="ctr" eaLnBrk="1" hangingPunct="1">
              <a:buNone/>
            </a:pPr>
            <a:endParaRPr lang="en-US" sz="1600" b="1" u="sng" dirty="0">
              <a:solidFill>
                <a:srgbClr val="7030A0"/>
              </a:solidFill>
            </a:endParaRPr>
          </a:p>
          <a:p>
            <a:pPr marL="0" indent="0">
              <a:buNone/>
            </a:pPr>
            <a:r>
              <a:rPr lang="en-US" sz="1600" b="1" dirty="0" smtClean="0"/>
              <a:t>Agunbiade</a:t>
            </a:r>
            <a:r>
              <a:rPr lang="en-US" sz="1600" b="1" dirty="0"/>
              <a:t>, G</a:t>
            </a:r>
            <a:r>
              <a:rPr lang="en-US" sz="1600" b="1" baseline="30000" dirty="0"/>
              <a:t>1</a:t>
            </a:r>
            <a:r>
              <a:rPr lang="en-US" sz="1600" b="1" baseline="30000" dirty="0" smtClean="0"/>
              <a:t>,</a:t>
            </a:r>
            <a:r>
              <a:rPr lang="en-US" sz="1600" b="1" dirty="0" smtClean="0"/>
              <a:t>, </a:t>
            </a:r>
            <a:r>
              <a:rPr lang="en-US" sz="1600" b="1" dirty="0"/>
              <a:t>Adeniyi, </a:t>
            </a:r>
            <a:r>
              <a:rPr lang="en-US" sz="1600" b="1" dirty="0" smtClean="0"/>
              <a:t>J.O</a:t>
            </a:r>
            <a:r>
              <a:rPr lang="en-US" sz="1600" b="1" baseline="30000" dirty="0"/>
              <a:t>2</a:t>
            </a:r>
            <a:r>
              <a:rPr lang="en-US" sz="1600" b="1" dirty="0" smtClean="0"/>
              <a:t>, </a:t>
            </a:r>
            <a:r>
              <a:rPr lang="en-US" sz="1600" b="1" dirty="0"/>
              <a:t>Oladipo, O.A.</a:t>
            </a:r>
            <a:r>
              <a:rPr lang="en-US" sz="1600" b="1" baseline="30000" dirty="0"/>
              <a:t>1</a:t>
            </a:r>
            <a:r>
              <a:rPr lang="en-US" sz="1600" b="1" dirty="0"/>
              <a:t>, Olawepo, A.O.</a:t>
            </a:r>
            <a:r>
              <a:rPr lang="en-US" sz="1600" b="1" baseline="30000" dirty="0"/>
              <a:t>1</a:t>
            </a:r>
            <a:r>
              <a:rPr lang="en-US" sz="1600" b="1" dirty="0"/>
              <a:t>, Adimula, I.A.</a:t>
            </a:r>
            <a:r>
              <a:rPr lang="en-US" sz="1600" b="1" baseline="30000" dirty="0"/>
              <a:t>1</a:t>
            </a:r>
            <a:r>
              <a:rPr lang="en-US" sz="1600" b="1" dirty="0"/>
              <a:t>, &amp;</a:t>
            </a:r>
            <a:r>
              <a:rPr lang="en-US" sz="1600" b="1" baseline="30000" dirty="0"/>
              <a:t> </a:t>
            </a:r>
            <a:r>
              <a:rPr lang="en-US" sz="1600" b="1" dirty="0"/>
              <a:t>Ikubanni, </a:t>
            </a:r>
            <a:r>
              <a:rPr lang="en-US" sz="1600" b="1" dirty="0" smtClean="0"/>
              <a:t>O.</a:t>
            </a:r>
            <a:r>
              <a:rPr lang="en-US" sz="1600" b="1" baseline="30000" dirty="0"/>
              <a:t>2</a:t>
            </a:r>
            <a:endParaRPr lang="en-US" sz="1600" b="1" dirty="0"/>
          </a:p>
          <a:p>
            <a:pPr marL="0" indent="0">
              <a:buNone/>
            </a:pPr>
            <a:r>
              <a:rPr lang="en-US" sz="1600" b="1" baseline="30000" dirty="0"/>
              <a:t>1</a:t>
            </a:r>
            <a:r>
              <a:rPr lang="en-US" sz="1600" b="1" dirty="0"/>
              <a:t>Department of Physics, University of Ilorin, Ilorin, Kwara State.</a:t>
            </a:r>
          </a:p>
          <a:p>
            <a:pPr marL="0" indent="0">
              <a:buNone/>
            </a:pPr>
            <a:r>
              <a:rPr lang="en-US" sz="1600" b="1" baseline="30000" dirty="0"/>
              <a:t>2</a:t>
            </a:r>
            <a:r>
              <a:rPr lang="en-US" sz="1600" b="1" dirty="0" smtClean="0"/>
              <a:t>Department </a:t>
            </a:r>
            <a:r>
              <a:rPr lang="en-US" sz="1600" b="1" dirty="0"/>
              <a:t>of Physical Sciences, Landmark University, Omu-Aran, Kwara </a:t>
            </a:r>
            <a:r>
              <a:rPr lang="en-US" sz="1600" b="1" dirty="0" smtClean="0"/>
              <a:t>State</a:t>
            </a:r>
          </a:p>
          <a:p>
            <a:pPr marL="0" indent="0">
              <a:buNone/>
            </a:pPr>
            <a:r>
              <a:rPr lang="en-US" sz="1600" b="1" dirty="0"/>
              <a:t> </a:t>
            </a:r>
            <a:r>
              <a:rPr lang="en-US" sz="1600" b="1" dirty="0" smtClean="0"/>
              <a:t>                                Email: oneobalola@gmail.com </a:t>
            </a:r>
            <a:endParaRPr lang="en-US" sz="1600" b="1" dirty="0"/>
          </a:p>
          <a:p>
            <a:pPr algn="ctr" eaLnBrk="1" hangingPunct="1">
              <a:buFont typeface="Arial" panose="020B0604020202020204" pitchFamily="34" charset="0"/>
              <a:buNone/>
            </a:pPr>
            <a:endParaRPr lang="en-US" b="1" dirty="0" smtClean="0">
              <a:solidFill>
                <a:srgbClr val="0070C0"/>
              </a:solidFill>
            </a:endParaRPr>
          </a:p>
        </p:txBody>
      </p:sp>
      <p:sp>
        <p:nvSpPr>
          <p:cNvPr id="307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16DD31F4-5127-47C7-A20A-3FF718DC2E53}" type="slidenum">
              <a:rPr lang="en-US" sz="1200" smtClean="0">
                <a:solidFill>
                  <a:srgbClr val="898989"/>
                </a:solidFill>
              </a:rPr>
              <a:pPr>
                <a:spcBef>
                  <a:spcPct val="0"/>
                </a:spcBef>
                <a:buFontTx/>
                <a:buNone/>
              </a:pPr>
              <a:t>1</a:t>
            </a:fld>
            <a:endParaRPr lang="en-US" sz="1200" smtClean="0">
              <a:solidFill>
                <a:srgbClr val="898989"/>
              </a:solidFill>
            </a:endParaRPr>
          </a:p>
        </p:txBody>
      </p:sp>
    </p:spTree>
    <p:extLst>
      <p:ext uri="{BB962C8B-B14F-4D97-AF65-F5344CB8AC3E}">
        <p14:creationId xmlns:p14="http://schemas.microsoft.com/office/powerpoint/2010/main" val="3839827487"/>
      </p:ext>
    </p:extLst>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dirty="0" smtClean="0">
                <a:solidFill>
                  <a:srgbClr val="7030A0"/>
                </a:solidFill>
                <a:latin typeface="Times New Roman" panose="02020603050405020304" pitchFamily="18" charset="0"/>
                <a:cs typeface="Times New Roman" panose="02020603050405020304" pitchFamily="18" charset="0"/>
              </a:rPr>
              <a:t> OUTLINE</a:t>
            </a:r>
          </a:p>
        </p:txBody>
      </p:sp>
      <p:sp>
        <p:nvSpPr>
          <p:cNvPr id="5123" name="Content Placeholder 2"/>
          <p:cNvSpPr>
            <a:spLocks noGrp="1"/>
          </p:cNvSpPr>
          <p:nvPr>
            <p:ph idx="1"/>
          </p:nvPr>
        </p:nvSpPr>
        <p:spPr>
          <a:xfrm>
            <a:off x="457200" y="1417638"/>
            <a:ext cx="8229600" cy="4708525"/>
          </a:xfrm>
        </p:spPr>
        <p:txBody>
          <a:bodyPr/>
          <a:lstStyle/>
          <a:p>
            <a:pPr eaLnBrk="1" hangingPunct="1"/>
            <a:r>
              <a:rPr lang="en-US" sz="4400" dirty="0" smtClean="0">
                <a:solidFill>
                  <a:schemeClr val="tx1">
                    <a:lumMod val="95000"/>
                    <a:lumOff val="5000"/>
                  </a:schemeClr>
                </a:solidFill>
                <a:latin typeface="Times New Roman" panose="02020603050405020304" pitchFamily="18" charset="0"/>
                <a:cs typeface="Times New Roman" panose="02020603050405020304" pitchFamily="18" charset="0"/>
              </a:rPr>
              <a:t>INTRODUCTION</a:t>
            </a:r>
          </a:p>
          <a:p>
            <a:pPr eaLnBrk="1" hangingPunct="1"/>
            <a:r>
              <a:rPr lang="en-US" sz="4400" dirty="0" smtClean="0">
                <a:solidFill>
                  <a:schemeClr val="tx1">
                    <a:lumMod val="95000"/>
                    <a:lumOff val="5000"/>
                  </a:schemeClr>
                </a:solidFill>
                <a:latin typeface="Times New Roman" panose="02020603050405020304" pitchFamily="18" charset="0"/>
                <a:cs typeface="Times New Roman" panose="02020603050405020304" pitchFamily="18" charset="0"/>
              </a:rPr>
              <a:t>METHODOLOGY</a:t>
            </a:r>
          </a:p>
          <a:p>
            <a:pPr eaLnBrk="1" hangingPunct="1"/>
            <a:r>
              <a:rPr lang="en-US" sz="4400" dirty="0" smtClean="0">
                <a:solidFill>
                  <a:schemeClr val="tx1">
                    <a:lumMod val="95000"/>
                    <a:lumOff val="5000"/>
                  </a:schemeClr>
                </a:solidFill>
                <a:latin typeface="Times New Roman" panose="02020603050405020304" pitchFamily="18" charset="0"/>
                <a:cs typeface="Times New Roman" panose="02020603050405020304" pitchFamily="18" charset="0"/>
              </a:rPr>
              <a:t> RESULTS AND DISCUSSIONS </a:t>
            </a:r>
          </a:p>
          <a:p>
            <a:pPr eaLnBrk="1" hangingPunct="1"/>
            <a:r>
              <a:rPr lang="en-US" sz="4400" dirty="0" smtClean="0">
                <a:solidFill>
                  <a:schemeClr val="tx1">
                    <a:lumMod val="95000"/>
                    <a:lumOff val="5000"/>
                  </a:schemeClr>
                </a:solidFill>
                <a:latin typeface="Times New Roman" panose="02020603050405020304" pitchFamily="18" charset="0"/>
                <a:cs typeface="Times New Roman" panose="02020603050405020304" pitchFamily="18" charset="0"/>
              </a:rPr>
              <a:t>CONCLUSION</a:t>
            </a:r>
          </a:p>
          <a:p>
            <a:pPr marL="0" indent="0" eaLnBrk="1" hangingPunct="1">
              <a:buNone/>
            </a:pPr>
            <a:endParaRPr lang="en-US" sz="4400" dirty="0" smtClean="0"/>
          </a:p>
        </p:txBody>
      </p:sp>
      <p:sp>
        <p:nvSpPr>
          <p:cNvPr id="512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81E5F35F-6C24-4670-B54B-1277218BBB62}" type="slidenum">
              <a:rPr lang="en-US" sz="1200" smtClean="0">
                <a:solidFill>
                  <a:srgbClr val="898989"/>
                </a:solidFill>
              </a:rPr>
              <a:pPr>
                <a:spcBef>
                  <a:spcPct val="0"/>
                </a:spcBef>
                <a:buFontTx/>
                <a:buNone/>
              </a:pPr>
              <a:t>2</a:t>
            </a:fld>
            <a:endParaRPr lang="en-US" sz="1200" smtClean="0">
              <a:solidFill>
                <a:srgbClr val="898989"/>
              </a:solidFill>
            </a:endParaRPr>
          </a:p>
        </p:txBody>
      </p:sp>
    </p:spTree>
    <p:extLst>
      <p:ext uri="{BB962C8B-B14F-4D97-AF65-F5344CB8AC3E}">
        <p14:creationId xmlns:p14="http://schemas.microsoft.com/office/powerpoint/2010/main" val="2249163624"/>
      </p:ext>
    </p:extLst>
  </p:cSld>
  <p:clrMapOvr>
    <a:masterClrMapping/>
  </p:clrMapOvr>
  <p:transition>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57200" y="183572"/>
            <a:ext cx="8229600" cy="471487"/>
          </a:xfrm>
        </p:spPr>
        <p:txBody>
          <a:bodyPr/>
          <a:lstStyle/>
          <a:p>
            <a:r>
              <a:rPr lang="en-US" sz="3200" b="1" dirty="0" smtClean="0">
                <a:solidFill>
                  <a:srgbClr val="00B050"/>
                </a:solidFill>
              </a:rPr>
              <a:t>THE IONOSPHERE</a:t>
            </a:r>
            <a:endParaRPr lang="en-US" sz="3200" dirty="0" smtClean="0">
              <a:solidFill>
                <a:srgbClr val="00B050"/>
              </a:solidFill>
            </a:endParaRPr>
          </a:p>
        </p:txBody>
      </p:sp>
      <p:sp>
        <p:nvSpPr>
          <p:cNvPr id="7171" name="Content Placeholder 2"/>
          <p:cNvSpPr>
            <a:spLocks noGrp="1"/>
          </p:cNvSpPr>
          <p:nvPr>
            <p:ph idx="1"/>
          </p:nvPr>
        </p:nvSpPr>
        <p:spPr>
          <a:xfrm>
            <a:off x="457200" y="746125"/>
            <a:ext cx="8229600" cy="5975350"/>
          </a:xfrm>
        </p:spPr>
        <p:txBody>
          <a:bodyPr/>
          <a:lstStyle/>
          <a:p>
            <a:pPr algn="just">
              <a:buNone/>
            </a:pPr>
            <a:r>
              <a:rPr lang="en-US" sz="1800" dirty="0" smtClean="0">
                <a:latin typeface="Times New Roman" panose="02020603050405020304" pitchFamily="18" charset="0"/>
                <a:cs typeface="Times New Roman" panose="02020603050405020304" pitchFamily="18" charset="0"/>
              </a:rPr>
              <a:t> </a:t>
            </a:r>
          </a:p>
          <a:p>
            <a:pPr algn="just">
              <a:buNone/>
            </a:pPr>
            <a:endParaRPr lang="en-US" sz="1800" dirty="0" smtClean="0">
              <a:latin typeface="Times New Roman" panose="02020603050405020304" pitchFamily="18" charset="0"/>
              <a:cs typeface="Times New Roman" panose="02020603050405020304" pitchFamily="18" charset="0"/>
            </a:endParaRPr>
          </a:p>
          <a:p>
            <a:pPr algn="just">
              <a:buNone/>
            </a:pPr>
            <a:r>
              <a:rPr lang="en-US" sz="1800" dirty="0" smtClean="0">
                <a:latin typeface="Times New Roman" panose="02020603050405020304" pitchFamily="18" charset="0"/>
                <a:cs typeface="Times New Roman" panose="02020603050405020304" pitchFamily="18" charset="0"/>
              </a:rPr>
              <a:t>.</a:t>
            </a:r>
          </a:p>
          <a:p>
            <a:pPr algn="just">
              <a:buNone/>
            </a:pPr>
            <a:endParaRPr lang="en-US" sz="1800" dirty="0">
              <a:latin typeface="Times New Roman" panose="02020603050405020304" pitchFamily="18" charset="0"/>
              <a:cs typeface="Times New Roman" panose="02020603050405020304" pitchFamily="18" charset="0"/>
            </a:endParaRPr>
          </a:p>
          <a:p>
            <a:pPr algn="just">
              <a:buNone/>
            </a:pPr>
            <a:endParaRPr lang="en-US" sz="2000" dirty="0" smtClean="0">
              <a:latin typeface="Times New Roman" panose="02020603050405020304" pitchFamily="18" charset="0"/>
              <a:cs typeface="Times New Roman" panose="02020603050405020304" pitchFamily="18" charset="0"/>
            </a:endParaRPr>
          </a:p>
          <a:p>
            <a:pPr algn="just">
              <a:buNone/>
            </a:pPr>
            <a:endParaRPr lang="en-US" sz="2000" dirty="0">
              <a:latin typeface="Times New Roman" panose="02020603050405020304" pitchFamily="18" charset="0"/>
              <a:cs typeface="Times New Roman" panose="02020603050405020304" pitchFamily="18" charset="0"/>
            </a:endParaRPr>
          </a:p>
          <a:p>
            <a:pPr algn="just">
              <a:buNone/>
            </a:pPr>
            <a:endParaRPr lang="en-US" sz="2000" dirty="0" smtClean="0">
              <a:latin typeface="Times New Roman" panose="02020603050405020304" pitchFamily="18" charset="0"/>
              <a:cs typeface="Times New Roman" panose="02020603050405020304" pitchFamily="18" charset="0"/>
            </a:endParaRPr>
          </a:p>
          <a:p>
            <a:pPr algn="just">
              <a:buNone/>
            </a:pPr>
            <a:endParaRPr lang="en-US" sz="2000" dirty="0" smtClean="0">
              <a:latin typeface="Times New Roman" panose="02020603050405020304" pitchFamily="18" charset="0"/>
              <a:cs typeface="Times New Roman" panose="02020603050405020304" pitchFamily="18" charset="0"/>
            </a:endParaRPr>
          </a:p>
          <a:p>
            <a:pPr algn="just">
              <a:buNone/>
            </a:pPr>
            <a:r>
              <a:rPr lang="en-US" sz="2000" b="1" dirty="0" smtClean="0"/>
              <a:t>                                                                                            </a:t>
            </a:r>
            <a:endParaRPr lang="en-US" sz="1600" dirty="0">
              <a:solidFill>
                <a:srgbClr val="00B0F0"/>
              </a:solidFill>
            </a:endParaRPr>
          </a:p>
          <a:p>
            <a:pPr algn="just">
              <a:buNone/>
            </a:pPr>
            <a:endParaRPr lang="en-US" sz="2000" dirty="0" smtClean="0">
              <a:latin typeface="Times New Roman" panose="02020603050405020304" pitchFamily="18" charset="0"/>
              <a:cs typeface="Times New Roman" panose="02020603050405020304" pitchFamily="18" charset="0"/>
            </a:endParaRPr>
          </a:p>
          <a:p>
            <a:pPr algn="just">
              <a:buNone/>
            </a:pPr>
            <a:endParaRPr lang="en-US" sz="2000" dirty="0" smtClean="0">
              <a:latin typeface="Times New Roman" panose="02020603050405020304" pitchFamily="18" charset="0"/>
              <a:cs typeface="Times New Roman" panose="02020603050405020304" pitchFamily="18" charset="0"/>
            </a:endParaRPr>
          </a:p>
          <a:p>
            <a:pPr algn="just">
              <a:buNone/>
            </a:pPr>
            <a:r>
              <a:rPr lang="en-US" sz="1100" b="1" dirty="0" smtClean="0"/>
              <a:t>                                                                                                                                                                           </a:t>
            </a:r>
            <a:endParaRPr lang="en-US" sz="1400" b="1" dirty="0" smtClean="0">
              <a:solidFill>
                <a:srgbClr val="0070C0"/>
              </a:solidFill>
              <a:latin typeface="Times New Roman" panose="02020603050405020304" pitchFamily="18" charset="0"/>
              <a:cs typeface="Times New Roman" panose="02020603050405020304" pitchFamily="18" charset="0"/>
            </a:endParaRPr>
          </a:p>
          <a:p>
            <a:pPr algn="just">
              <a:buNone/>
            </a:pPr>
            <a:endParaRPr lang="en-US" sz="1400" b="1" dirty="0">
              <a:solidFill>
                <a:srgbClr val="0070C0"/>
              </a:solidFill>
              <a:latin typeface="Times New Roman" panose="02020603050405020304" pitchFamily="18" charset="0"/>
              <a:cs typeface="Times New Roman" panose="02020603050405020304" pitchFamily="18" charset="0"/>
            </a:endParaRPr>
          </a:p>
          <a:p>
            <a:pPr algn="just">
              <a:buNone/>
            </a:pPr>
            <a:endParaRPr lang="en-US" sz="1400" b="1" dirty="0" smtClean="0">
              <a:solidFill>
                <a:srgbClr val="0070C0"/>
              </a:solidFill>
              <a:latin typeface="Times New Roman" panose="02020603050405020304" pitchFamily="18" charset="0"/>
              <a:cs typeface="Times New Roman" panose="02020603050405020304" pitchFamily="18" charset="0"/>
            </a:endParaRPr>
          </a:p>
          <a:p>
            <a:pPr algn="just">
              <a:buNone/>
            </a:pPr>
            <a:endParaRPr lang="en-US" sz="1400" b="1" dirty="0">
              <a:solidFill>
                <a:srgbClr val="0070C0"/>
              </a:solidFill>
              <a:latin typeface="Times New Roman" panose="02020603050405020304" pitchFamily="18" charset="0"/>
              <a:cs typeface="Times New Roman" panose="02020603050405020304" pitchFamily="18" charset="0"/>
            </a:endParaRPr>
          </a:p>
          <a:p>
            <a:pPr algn="just">
              <a:buNone/>
            </a:pPr>
            <a:endParaRPr lang="en-US" sz="1400" b="1" dirty="0" smtClean="0">
              <a:solidFill>
                <a:srgbClr val="0070C0"/>
              </a:solidFill>
              <a:latin typeface="Times New Roman" panose="02020603050405020304" pitchFamily="18" charset="0"/>
              <a:cs typeface="Times New Roman" panose="02020603050405020304" pitchFamily="18" charset="0"/>
            </a:endParaRPr>
          </a:p>
          <a:p>
            <a:pPr algn="just">
              <a:buNone/>
            </a:pPr>
            <a:endParaRPr lang="en-US" sz="1400" b="1" dirty="0">
              <a:solidFill>
                <a:srgbClr val="0070C0"/>
              </a:solidFill>
              <a:latin typeface="Times New Roman" panose="02020603050405020304" pitchFamily="18" charset="0"/>
              <a:cs typeface="Times New Roman" panose="02020603050405020304" pitchFamily="18" charset="0"/>
            </a:endParaRPr>
          </a:p>
          <a:p>
            <a:pPr algn="just">
              <a:buNone/>
            </a:pPr>
            <a:endParaRPr lang="en-US" sz="1400" b="1" dirty="0" smtClean="0">
              <a:solidFill>
                <a:srgbClr val="0070C0"/>
              </a:solidFill>
              <a:latin typeface="Times New Roman" panose="02020603050405020304" pitchFamily="18" charset="0"/>
              <a:cs typeface="Times New Roman" panose="02020603050405020304" pitchFamily="18" charset="0"/>
            </a:endParaRPr>
          </a:p>
          <a:p>
            <a:pPr algn="just">
              <a:buNone/>
            </a:pPr>
            <a:r>
              <a:rPr lang="en-US" sz="1400" b="1" dirty="0" smtClean="0">
                <a:solidFill>
                  <a:srgbClr val="0070C0"/>
                </a:solidFill>
                <a:latin typeface="Times New Roman" panose="02020603050405020304" pitchFamily="18" charset="0"/>
                <a:cs typeface="Times New Roman" panose="02020603050405020304" pitchFamily="18" charset="0"/>
              </a:rPr>
              <a:t>Formation of the ionosphere by solar Radiation                                         </a:t>
            </a:r>
            <a:r>
              <a:rPr lang="en-US" sz="1400" b="1" dirty="0" smtClean="0">
                <a:solidFill>
                  <a:srgbClr val="0070C0"/>
                </a:solidFill>
              </a:rPr>
              <a:t>Layer of the ionosphere</a:t>
            </a:r>
            <a:endParaRPr lang="en-US" sz="1400" b="1" dirty="0" smtClean="0">
              <a:solidFill>
                <a:srgbClr val="0070C0"/>
              </a:solidFill>
              <a:latin typeface="Times New Roman" panose="02020603050405020304" pitchFamily="18" charset="0"/>
              <a:cs typeface="Times New Roman" panose="02020603050405020304" pitchFamily="18" charset="0"/>
            </a:endParaRPr>
          </a:p>
          <a:p>
            <a:pPr algn="just">
              <a:buNone/>
            </a:pPr>
            <a:endParaRPr lang="en-US" sz="1400" b="1" dirty="0">
              <a:solidFill>
                <a:srgbClr val="0070C0"/>
              </a:solidFill>
              <a:latin typeface="Times New Roman" panose="02020603050405020304" pitchFamily="18" charset="0"/>
              <a:cs typeface="Times New Roman" panose="02020603050405020304" pitchFamily="18" charset="0"/>
            </a:endParaRPr>
          </a:p>
          <a:p>
            <a:pPr algn="just">
              <a:buNone/>
            </a:pPr>
            <a:endParaRPr lang="en-US" sz="2000" dirty="0" smtClean="0">
              <a:latin typeface="Times New Roman" panose="02020603050405020304" pitchFamily="18" charset="0"/>
              <a:cs typeface="Times New Roman" panose="02020603050405020304" pitchFamily="18" charset="0"/>
            </a:endParaRPr>
          </a:p>
          <a:p>
            <a:pPr algn="just">
              <a:buNone/>
            </a:pPr>
            <a:endParaRPr lang="en-US" sz="2400" dirty="0"/>
          </a:p>
          <a:p>
            <a:pPr algn="just">
              <a:buFont typeface="Arial" panose="020B0604020202020204" pitchFamily="34" charset="0"/>
              <a:buNone/>
            </a:pPr>
            <a:endParaRPr lang="en-US" sz="2400" dirty="0" smtClean="0">
              <a:latin typeface="Times New Roman" panose="02020603050405020304" pitchFamily="18" charset="0"/>
              <a:cs typeface="Times New Roman" panose="02020603050405020304" pitchFamily="18" charset="0"/>
            </a:endParaRPr>
          </a:p>
          <a:p>
            <a:pPr>
              <a:buFont typeface="Arial" panose="020B0604020202020204" pitchFamily="34" charset="0"/>
              <a:buNone/>
            </a:pPr>
            <a:endParaRPr lang="en-US" dirty="0" smtClean="0"/>
          </a:p>
        </p:txBody>
      </p:sp>
      <p:sp>
        <p:nvSpPr>
          <p:cNvPr id="7172"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0693A42-E233-4A09-B790-CBB52B7F2BB0}" type="slidenum">
              <a:rPr lang="en-US" sz="1200" smtClean="0">
                <a:solidFill>
                  <a:srgbClr val="898989"/>
                </a:solidFill>
              </a:rPr>
              <a:pPr>
                <a:spcBef>
                  <a:spcPct val="0"/>
                </a:spcBef>
                <a:buFontTx/>
                <a:buNone/>
              </a:pPr>
              <a:t>3</a:t>
            </a:fld>
            <a:endParaRPr lang="en-US" sz="1200" dirty="0" smtClean="0">
              <a:solidFill>
                <a:srgbClr val="898989"/>
              </a:solidFill>
            </a:endParaRPr>
          </a:p>
        </p:txBody>
      </p:sp>
      <p:pic>
        <p:nvPicPr>
          <p:cNvPr id="2" name="Picture 1"/>
          <p:cNvPicPr>
            <a:picLocks noChangeAspect="1"/>
          </p:cNvPicPr>
          <p:nvPr/>
        </p:nvPicPr>
        <p:blipFill>
          <a:blip r:embed="rId3" cstate="print"/>
          <a:stretch>
            <a:fillRect/>
          </a:stretch>
        </p:blipFill>
        <p:spPr>
          <a:xfrm>
            <a:off x="609600" y="3435680"/>
            <a:ext cx="3886200" cy="2611919"/>
          </a:xfrm>
          <a:prstGeom prst="rect">
            <a:avLst/>
          </a:prstGeom>
        </p:spPr>
      </p:pic>
      <p:pic>
        <p:nvPicPr>
          <p:cNvPr id="3" name="Picture 2"/>
          <p:cNvPicPr>
            <a:picLocks noChangeAspect="1"/>
          </p:cNvPicPr>
          <p:nvPr/>
        </p:nvPicPr>
        <p:blipFill>
          <a:blip r:embed="rId4" cstate="print"/>
          <a:stretch>
            <a:fillRect/>
          </a:stretch>
        </p:blipFill>
        <p:spPr>
          <a:xfrm>
            <a:off x="4904987" y="3608920"/>
            <a:ext cx="3926059" cy="1801436"/>
          </a:xfrm>
          <a:prstGeom prst="rect">
            <a:avLst/>
          </a:prstGeom>
        </p:spPr>
      </p:pic>
      <p:sp>
        <p:nvSpPr>
          <p:cNvPr id="7" name="Rectangle 6"/>
          <p:cNvSpPr/>
          <p:nvPr/>
        </p:nvSpPr>
        <p:spPr>
          <a:xfrm>
            <a:off x="457200" y="807140"/>
            <a:ext cx="4343400" cy="2628540"/>
          </a:xfrm>
          <a:prstGeom prst="rect">
            <a:avLst/>
          </a:prstGeom>
        </p:spPr>
        <p:txBody>
          <a:bodyPr wrap="square">
            <a:spAutoFit/>
          </a:bodyPr>
          <a:lstStyle/>
          <a:p>
            <a:pPr algn="just">
              <a:lnSpc>
                <a:spcPct val="107000"/>
              </a:lnSpc>
              <a:spcBef>
                <a:spcPts val="0"/>
              </a:spcBef>
              <a:spcAft>
                <a:spcPts val="800"/>
              </a:spcAft>
            </a:pPr>
            <a:r>
              <a:rPr lang="en-US" sz="1300" dirty="0">
                <a:latin typeface="Times New Roman" panose="02020603050405020304" pitchFamily="18" charset="0"/>
                <a:cs typeface="Times New Roman" panose="02020603050405020304" pitchFamily="18" charset="0"/>
              </a:rPr>
              <a:t>The </a:t>
            </a:r>
            <a:r>
              <a:rPr lang="en-US" sz="1300" b="1" dirty="0" smtClean="0">
                <a:solidFill>
                  <a:srgbClr val="7030A0"/>
                </a:solidFill>
                <a:latin typeface="Times New Roman" panose="02020603050405020304" pitchFamily="18" charset="0"/>
                <a:cs typeface="Times New Roman" panose="02020603050405020304" pitchFamily="18" charset="0"/>
              </a:rPr>
              <a:t>Ionosphere</a:t>
            </a:r>
            <a:r>
              <a:rPr lang="en-US" sz="1300" dirty="0" smtClean="0">
                <a:solidFill>
                  <a:srgbClr val="7030A0"/>
                </a:solidFill>
                <a:latin typeface="Times New Roman" panose="02020603050405020304" pitchFamily="18" charset="0"/>
                <a:cs typeface="Times New Roman" panose="02020603050405020304" pitchFamily="18" charset="0"/>
              </a:rPr>
              <a:t> </a:t>
            </a:r>
            <a:r>
              <a:rPr lang="en-US" sz="1300" dirty="0">
                <a:solidFill>
                  <a:schemeClr val="tx1">
                    <a:lumMod val="95000"/>
                    <a:lumOff val="5000"/>
                  </a:schemeClr>
                </a:solidFill>
                <a:latin typeface="Times New Roman" panose="02020603050405020304" pitchFamily="18" charset="0"/>
                <a:cs typeface="Times New Roman" panose="02020603050405020304" pitchFamily="18" charset="0"/>
              </a:rPr>
              <a:t>lies </a:t>
            </a:r>
            <a:r>
              <a:rPr lang="en-US" sz="1300" dirty="0">
                <a:latin typeface="Times New Roman" panose="02020603050405020304" pitchFamily="18" charset="0"/>
                <a:cs typeface="Times New Roman" panose="02020603050405020304" pitchFamily="18" charset="0"/>
              </a:rPr>
              <a:t>between the </a:t>
            </a:r>
            <a:r>
              <a:rPr lang="en-US" sz="1300" b="1" u="sng" dirty="0">
                <a:solidFill>
                  <a:srgbClr val="7030A0"/>
                </a:solidFill>
                <a:latin typeface="Times New Roman" panose="02020603050405020304" pitchFamily="18" charset="0"/>
                <a:cs typeface="Times New Roman" panose="02020603050405020304" pitchFamily="18" charset="0"/>
              </a:rPr>
              <a:t>thermosphere</a:t>
            </a:r>
            <a:r>
              <a:rPr lang="en-US" sz="1300" u="sng" dirty="0">
                <a:solidFill>
                  <a:srgbClr val="7030A0"/>
                </a:solidFill>
                <a:latin typeface="Times New Roman" panose="02020603050405020304" pitchFamily="18" charset="0"/>
                <a:cs typeface="Times New Roman" panose="02020603050405020304" pitchFamily="18" charset="0"/>
              </a:rPr>
              <a:t> </a:t>
            </a:r>
            <a:r>
              <a:rPr lang="en-US" sz="1300" dirty="0">
                <a:latin typeface="Times New Roman" panose="02020603050405020304" pitchFamily="18" charset="0"/>
                <a:cs typeface="Times New Roman" panose="02020603050405020304" pitchFamily="18" charset="0"/>
              </a:rPr>
              <a:t>and the </a:t>
            </a:r>
            <a:r>
              <a:rPr lang="en-US" sz="1300" b="1" u="sng" dirty="0" smtClean="0">
                <a:solidFill>
                  <a:srgbClr val="7030A0"/>
                </a:solidFill>
                <a:latin typeface="Times New Roman" panose="02020603050405020304" pitchFamily="18" charset="0"/>
                <a:cs typeface="Times New Roman" panose="02020603050405020304" pitchFamily="18" charset="0"/>
              </a:rPr>
              <a:t>exosphere</a:t>
            </a:r>
          </a:p>
          <a:p>
            <a:pPr algn="just">
              <a:lnSpc>
                <a:spcPct val="107000"/>
              </a:lnSpc>
              <a:spcBef>
                <a:spcPts val="0"/>
              </a:spcBef>
              <a:spcAft>
                <a:spcPts val="800"/>
              </a:spcAft>
            </a:pPr>
            <a:r>
              <a:rPr lang="en-US" sz="1300" dirty="0" smtClean="0">
                <a:latin typeface="Times New Roman" panose="02020603050405020304" pitchFamily="18" charset="0"/>
                <a:cs typeface="Times New Roman" panose="02020603050405020304" pitchFamily="18" charset="0"/>
              </a:rPr>
              <a:t>It </a:t>
            </a:r>
            <a:r>
              <a:rPr lang="en-US" sz="1300" dirty="0">
                <a:latin typeface="Times New Roman" panose="02020603050405020304" pitchFamily="18" charset="0"/>
                <a:cs typeface="Times New Roman" panose="02020603050405020304" pitchFamily="18" charset="0"/>
              </a:rPr>
              <a:t>is  distinguished  from lower atmosphere because it is</a:t>
            </a:r>
            <a:r>
              <a:rPr lang="en-US" sz="1300" dirty="0">
                <a:solidFill>
                  <a:srgbClr val="FF0000"/>
                </a:solidFill>
                <a:latin typeface="Times New Roman" panose="02020603050405020304" pitchFamily="18" charset="0"/>
                <a:cs typeface="Times New Roman" panose="02020603050405020304" pitchFamily="18" charset="0"/>
              </a:rPr>
              <a:t> </a:t>
            </a:r>
            <a:r>
              <a:rPr lang="en-US" sz="1300" dirty="0">
                <a:solidFill>
                  <a:schemeClr val="tx1">
                    <a:lumMod val="95000"/>
                    <a:lumOff val="5000"/>
                  </a:schemeClr>
                </a:solidFill>
                <a:latin typeface="Times New Roman" panose="02020603050405020304" pitchFamily="18" charset="0"/>
                <a:cs typeface="Times New Roman" panose="02020603050405020304" pitchFamily="18" charset="0"/>
              </a:rPr>
              <a:t>ionized</a:t>
            </a:r>
            <a:r>
              <a:rPr lang="en-US" sz="1300" dirty="0">
                <a:solidFill>
                  <a:srgbClr val="FF0000"/>
                </a:solidFill>
                <a:latin typeface="Times New Roman" panose="02020603050405020304" pitchFamily="18" charset="0"/>
                <a:cs typeface="Times New Roman" panose="02020603050405020304" pitchFamily="18" charset="0"/>
              </a:rPr>
              <a:t> </a:t>
            </a:r>
            <a:r>
              <a:rPr lang="en-US" sz="1300" dirty="0">
                <a:latin typeface="Times New Roman" panose="02020603050405020304" pitchFamily="18" charset="0"/>
                <a:cs typeface="Times New Roman" panose="02020603050405020304" pitchFamily="18" charset="0"/>
              </a:rPr>
              <a:t>by solar radiation</a:t>
            </a:r>
            <a:r>
              <a:rPr lang="en-US" sz="1300" dirty="0" smtClean="0">
                <a:latin typeface="Times New Roman" panose="02020603050405020304" pitchFamily="18" charset="0"/>
                <a:cs typeface="Times New Roman" panose="02020603050405020304" pitchFamily="18" charset="0"/>
              </a:rPr>
              <a:t>.</a:t>
            </a:r>
          </a:p>
          <a:p>
            <a:pPr algn="just">
              <a:buNone/>
            </a:pPr>
            <a:r>
              <a:rPr lang="en-US" sz="1400" dirty="0" smtClean="0">
                <a:latin typeface="Times New Roman" panose="02020603050405020304" pitchFamily="18" charset="0"/>
                <a:cs typeface="Times New Roman" panose="02020603050405020304" pitchFamily="18" charset="0"/>
              </a:rPr>
              <a:t>The interaction of </a:t>
            </a:r>
            <a:r>
              <a:rPr lang="en-US" sz="1400" b="1" dirty="0" smtClean="0">
                <a:solidFill>
                  <a:srgbClr val="00B050"/>
                </a:solidFill>
                <a:latin typeface="Times New Roman" panose="02020603050405020304" pitchFamily="18" charset="0"/>
                <a:cs typeface="Times New Roman" panose="02020603050405020304" pitchFamily="18" charset="0"/>
              </a:rPr>
              <a:t>Extreme Ultraviolet radiation (EUV) </a:t>
            </a:r>
            <a:r>
              <a:rPr lang="en-US" sz="1400" dirty="0" smtClean="0">
                <a:solidFill>
                  <a:srgbClr val="FF0000"/>
                </a:solidFill>
                <a:latin typeface="Times New Roman" panose="02020603050405020304" pitchFamily="18" charset="0"/>
                <a:cs typeface="Times New Roman" panose="02020603050405020304" pitchFamily="18" charset="0"/>
              </a:rPr>
              <a:t>from the sun </a:t>
            </a:r>
            <a:r>
              <a:rPr lang="en-US" sz="1400" dirty="0" smtClean="0">
                <a:latin typeface="Times New Roman" panose="02020603050405020304" pitchFamily="18" charset="0"/>
                <a:cs typeface="Times New Roman" panose="02020603050405020304" pitchFamily="18" charset="0"/>
              </a:rPr>
              <a:t>with neutral atmosphere produces </a:t>
            </a:r>
            <a:r>
              <a:rPr lang="en-US" sz="1400" b="1" dirty="0" smtClean="0">
                <a:latin typeface="Times New Roman" panose="02020603050405020304" pitchFamily="18" charset="0"/>
                <a:cs typeface="Times New Roman" panose="02020603050405020304" pitchFamily="18" charset="0"/>
              </a:rPr>
              <a:t>ions</a:t>
            </a:r>
            <a:r>
              <a:rPr lang="en-US" sz="1400" dirty="0" smtClean="0">
                <a:latin typeface="Times New Roman" panose="02020603050405020304" pitchFamily="18" charset="0"/>
                <a:cs typeface="Times New Roman" panose="02020603050405020304" pitchFamily="18" charset="0"/>
              </a:rPr>
              <a:t> and </a:t>
            </a:r>
            <a:r>
              <a:rPr lang="en-US" sz="1400" b="1" dirty="0" smtClean="0">
                <a:latin typeface="Times New Roman" panose="02020603050405020304" pitchFamily="18" charset="0"/>
                <a:cs typeface="Times New Roman" panose="02020603050405020304" pitchFamily="18" charset="0"/>
              </a:rPr>
              <a:t>electrons</a:t>
            </a:r>
            <a:r>
              <a:rPr lang="en-US" sz="1300" b="1" dirty="0" smtClean="0">
                <a:latin typeface="Times New Roman" panose="02020603050405020304" pitchFamily="18" charset="0"/>
                <a:cs typeface="Times New Roman" panose="02020603050405020304" pitchFamily="18" charset="0"/>
              </a:rPr>
              <a:t>. </a:t>
            </a:r>
          </a:p>
          <a:p>
            <a:pPr algn="just">
              <a:buNone/>
            </a:pPr>
            <a:endParaRPr lang="en-US" sz="1300" dirty="0">
              <a:latin typeface="Times New Roman" panose="02020603050405020304" pitchFamily="18" charset="0"/>
              <a:cs typeface="Times New Roman" panose="02020603050405020304" pitchFamily="18" charset="0"/>
            </a:endParaRPr>
          </a:p>
          <a:p>
            <a:pPr algn="just">
              <a:buNone/>
            </a:pPr>
            <a:r>
              <a:rPr lang="en-US" sz="1400" dirty="0">
                <a:latin typeface="Times New Roman" panose="02020603050405020304" pitchFamily="18" charset="0"/>
                <a:cs typeface="Times New Roman" panose="02020603050405020304" pitchFamily="18" charset="0"/>
              </a:rPr>
              <a:t>It is the free electrons that cause the reflection and absorption of radio waves</a:t>
            </a:r>
            <a:r>
              <a:rPr lang="en-US" sz="1300" dirty="0">
                <a:latin typeface="Times New Roman" panose="02020603050405020304" pitchFamily="18" charset="0"/>
                <a:cs typeface="Times New Roman" panose="02020603050405020304" pitchFamily="18" charset="0"/>
              </a:rPr>
              <a:t>. </a:t>
            </a:r>
            <a:endParaRPr lang="en-US" sz="1300" dirty="0" smtClean="0">
              <a:latin typeface="Times New Roman" panose="02020603050405020304" pitchFamily="18" charset="0"/>
              <a:cs typeface="Times New Roman" panose="02020603050405020304" pitchFamily="18" charset="0"/>
            </a:endParaRPr>
          </a:p>
          <a:p>
            <a:pPr algn="just">
              <a:lnSpc>
                <a:spcPct val="107000"/>
              </a:lnSpc>
              <a:spcBef>
                <a:spcPts val="0"/>
              </a:spcBef>
              <a:spcAft>
                <a:spcPts val="800"/>
              </a:spcAft>
            </a:pPr>
            <a:endParaRPr lang="en-US" sz="12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Content Placeholder 2"/>
          <p:cNvSpPr txBox="1">
            <a:spLocks/>
          </p:cNvSpPr>
          <p:nvPr/>
        </p:nvSpPr>
        <p:spPr bwMode="auto">
          <a:xfrm>
            <a:off x="5167349" y="746125"/>
            <a:ext cx="3654529" cy="2771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None/>
              <a:defRPr/>
            </a:pPr>
            <a:r>
              <a:rPr lang="en-US" sz="1400" b="1" dirty="0">
                <a:solidFill>
                  <a:srgbClr val="00B0F0"/>
                </a:solidFill>
              </a:rPr>
              <a:t>Atmospheric layer</a:t>
            </a:r>
            <a:endParaRPr lang="en-US" sz="1400" dirty="0">
              <a:solidFill>
                <a:srgbClr val="00B0F0"/>
              </a:solidFill>
            </a:endParaRPr>
          </a:p>
          <a:p>
            <a:pPr>
              <a:buFont typeface="Arial" charset="0"/>
              <a:buNone/>
              <a:defRPr/>
            </a:pPr>
            <a:r>
              <a:rPr lang="en-US" sz="1000" dirty="0" smtClean="0">
                <a:solidFill>
                  <a:srgbClr val="7030A0"/>
                </a:solidFill>
                <a:latin typeface="Times New Roman" pitchFamily="18" charset="0"/>
                <a:cs typeface="Times New Roman" pitchFamily="18" charset="0"/>
              </a:rPr>
              <a:t>The </a:t>
            </a:r>
            <a:r>
              <a:rPr lang="en-US" sz="1000" b="1" dirty="0" smtClean="0">
                <a:solidFill>
                  <a:srgbClr val="7030A0"/>
                </a:solidFill>
                <a:latin typeface="Times New Roman" pitchFamily="18" charset="0"/>
                <a:cs typeface="Times New Roman" pitchFamily="18" charset="0"/>
              </a:rPr>
              <a:t>Earth</a:t>
            </a:r>
            <a:r>
              <a:rPr lang="en-US" sz="1000" dirty="0" smtClean="0">
                <a:solidFill>
                  <a:srgbClr val="7030A0"/>
                </a:solidFill>
                <a:latin typeface="Times New Roman" pitchFamily="18" charset="0"/>
                <a:cs typeface="Times New Roman" pitchFamily="18" charset="0"/>
              </a:rPr>
              <a:t> </a:t>
            </a:r>
            <a:r>
              <a:rPr lang="en-US" sz="1000" dirty="0" smtClean="0">
                <a:latin typeface="Times New Roman" pitchFamily="18" charset="0"/>
                <a:cs typeface="Times New Roman" pitchFamily="18" charset="0"/>
              </a:rPr>
              <a:t>is surrounded by a blanket of air called the </a:t>
            </a:r>
            <a:r>
              <a:rPr lang="en-US" sz="1000" b="1" i="1" dirty="0" smtClean="0">
                <a:solidFill>
                  <a:srgbClr val="7030A0"/>
                </a:solidFill>
                <a:latin typeface="Times New Roman" pitchFamily="18" charset="0"/>
                <a:cs typeface="Times New Roman" pitchFamily="18" charset="0"/>
              </a:rPr>
              <a:t>Atmosphere</a:t>
            </a:r>
          </a:p>
          <a:p>
            <a:pPr>
              <a:buFont typeface="Arial" charset="0"/>
              <a:buNone/>
              <a:defRPr/>
            </a:pPr>
            <a:r>
              <a:rPr lang="en-US" sz="1000" dirty="0" smtClean="0">
                <a:latin typeface="Times New Roman" pitchFamily="18" charset="0"/>
                <a:cs typeface="Times New Roman" pitchFamily="18" charset="0"/>
              </a:rPr>
              <a:t> The </a:t>
            </a:r>
            <a:r>
              <a:rPr lang="en-US" sz="1000" b="1" dirty="0" smtClean="0">
                <a:solidFill>
                  <a:srgbClr val="7030A0"/>
                </a:solidFill>
                <a:latin typeface="Times New Roman" pitchFamily="18" charset="0"/>
                <a:cs typeface="Times New Roman" pitchFamily="18" charset="0"/>
              </a:rPr>
              <a:t>Atmosphere</a:t>
            </a:r>
            <a:r>
              <a:rPr lang="en-US" sz="1000" dirty="0" smtClean="0">
                <a:latin typeface="Times New Roman" pitchFamily="18" charset="0"/>
                <a:cs typeface="Times New Roman" pitchFamily="18" charset="0"/>
              </a:rPr>
              <a:t> consists of </a:t>
            </a:r>
            <a:r>
              <a:rPr lang="en-US" sz="1000" b="1" dirty="0" smtClean="0">
                <a:solidFill>
                  <a:srgbClr val="7030A0"/>
                </a:solidFill>
                <a:latin typeface="Times New Roman" pitchFamily="18" charset="0"/>
                <a:cs typeface="Times New Roman" pitchFamily="18" charset="0"/>
              </a:rPr>
              <a:t>five layers</a:t>
            </a:r>
            <a:endParaRPr lang="en-US" sz="1000" dirty="0" smtClean="0">
              <a:latin typeface="Times New Roman" pitchFamily="18" charset="0"/>
              <a:cs typeface="Times New Roman" pitchFamily="18" charset="0"/>
            </a:endParaRPr>
          </a:p>
          <a:p>
            <a:pPr>
              <a:buFont typeface="Arial" charset="0"/>
              <a:buNone/>
              <a:defRPr/>
            </a:pPr>
            <a:endParaRPr lang="en-US" sz="1000" dirty="0" smtClean="0">
              <a:latin typeface="Times New Roman" pitchFamily="18" charset="0"/>
              <a:cs typeface="Times New Roman" pitchFamily="18" charset="0"/>
            </a:endParaRPr>
          </a:p>
          <a:p>
            <a:pPr>
              <a:buFont typeface="Arial" charset="0"/>
              <a:buNone/>
              <a:defRPr/>
            </a:pPr>
            <a:r>
              <a:rPr lang="en-US" sz="1000" b="1" dirty="0" smtClean="0">
                <a:latin typeface="Times New Roman" pitchFamily="18" charset="0"/>
                <a:cs typeface="Times New Roman" pitchFamily="18" charset="0"/>
              </a:rPr>
              <a:t> </a:t>
            </a:r>
            <a:r>
              <a:rPr lang="en-US" sz="1200" b="1" dirty="0" smtClean="0">
                <a:latin typeface="Times New Roman" pitchFamily="18" charset="0"/>
                <a:cs typeface="Times New Roman" pitchFamily="18" charset="0"/>
              </a:rPr>
              <a:t>1.</a:t>
            </a:r>
            <a:r>
              <a:rPr lang="en-US" sz="1200" b="1" dirty="0" smtClean="0">
                <a:solidFill>
                  <a:srgbClr val="00B050"/>
                </a:solidFill>
                <a:latin typeface="Times New Roman" pitchFamily="18" charset="0"/>
                <a:cs typeface="Times New Roman" pitchFamily="18" charset="0"/>
              </a:rPr>
              <a:t>Troposphere</a:t>
            </a:r>
            <a:r>
              <a:rPr lang="en-US" sz="1200" b="1"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 approximately </a:t>
            </a:r>
            <a:r>
              <a:rPr lang="en-US" sz="1200" b="1" dirty="0" smtClean="0">
                <a:solidFill>
                  <a:srgbClr val="FF0000"/>
                </a:solidFill>
                <a:latin typeface="Times New Roman" pitchFamily="18" charset="0"/>
                <a:cs typeface="Times New Roman" pitchFamily="18" charset="0"/>
              </a:rPr>
              <a:t>11km high</a:t>
            </a:r>
            <a:r>
              <a:rPr lang="en-US" sz="1200" dirty="0" smtClean="0">
                <a:solidFill>
                  <a:srgbClr val="FF0000"/>
                </a:solidFill>
                <a:latin typeface="Times New Roman" pitchFamily="18" charset="0"/>
                <a:cs typeface="Times New Roman" pitchFamily="18" charset="0"/>
              </a:rPr>
              <a:t>.</a:t>
            </a:r>
          </a:p>
          <a:p>
            <a:pPr>
              <a:buFont typeface="Arial" charset="0"/>
              <a:buNone/>
              <a:defRPr/>
            </a:pPr>
            <a:endParaRPr lang="en-US" sz="1200" dirty="0" smtClean="0">
              <a:latin typeface="Times New Roman" pitchFamily="18" charset="0"/>
              <a:cs typeface="Times New Roman" pitchFamily="18" charset="0"/>
            </a:endParaRPr>
          </a:p>
          <a:p>
            <a:pPr>
              <a:buFont typeface="Arial" charset="0"/>
              <a:buNone/>
              <a:defRPr/>
            </a:pPr>
            <a:r>
              <a:rPr lang="en-US" sz="1200" b="1" dirty="0" smtClean="0">
                <a:latin typeface="Times New Roman" pitchFamily="18" charset="0"/>
                <a:cs typeface="Times New Roman" pitchFamily="18" charset="0"/>
              </a:rPr>
              <a:t>2. </a:t>
            </a:r>
            <a:r>
              <a:rPr lang="en-US" sz="1200" b="1" dirty="0" smtClean="0">
                <a:solidFill>
                  <a:srgbClr val="00B050"/>
                </a:solidFill>
                <a:latin typeface="Times New Roman" pitchFamily="18" charset="0"/>
                <a:cs typeface="Times New Roman" pitchFamily="18" charset="0"/>
              </a:rPr>
              <a:t>Stratosphere</a:t>
            </a:r>
            <a:r>
              <a:rPr lang="en-US" sz="1200" b="1" dirty="0" smtClean="0">
                <a:solidFill>
                  <a:srgbClr val="00B0F0"/>
                </a:solidFill>
                <a:latin typeface="Times New Roman" pitchFamily="18" charset="0"/>
                <a:cs typeface="Times New Roman" pitchFamily="18" charset="0"/>
              </a:rPr>
              <a:t>: </a:t>
            </a:r>
            <a:r>
              <a:rPr lang="en-US" sz="1200" dirty="0" smtClean="0">
                <a:latin typeface="Times New Roman" pitchFamily="18" charset="0"/>
                <a:cs typeface="Times New Roman" pitchFamily="18" charset="0"/>
              </a:rPr>
              <a:t> </a:t>
            </a:r>
            <a:r>
              <a:rPr lang="en-US" sz="1200" b="1" dirty="0" smtClean="0">
                <a:solidFill>
                  <a:srgbClr val="FF0000"/>
                </a:solidFill>
                <a:latin typeface="Times New Roman" pitchFamily="18" charset="0"/>
                <a:cs typeface="Times New Roman" pitchFamily="18" charset="0"/>
              </a:rPr>
              <a:t>50km</a:t>
            </a:r>
          </a:p>
          <a:p>
            <a:pPr>
              <a:buFont typeface="Arial" charset="0"/>
              <a:buNone/>
              <a:defRPr/>
            </a:pPr>
            <a:endParaRPr lang="en-US" sz="1200" dirty="0" smtClean="0">
              <a:latin typeface="Times New Roman" pitchFamily="18" charset="0"/>
              <a:cs typeface="Times New Roman" pitchFamily="18" charset="0"/>
            </a:endParaRPr>
          </a:p>
          <a:p>
            <a:pPr>
              <a:buFont typeface="Arial" charset="0"/>
              <a:buNone/>
              <a:defRPr/>
            </a:pPr>
            <a:r>
              <a:rPr lang="en-US" sz="1200" b="1" dirty="0" smtClean="0">
                <a:latin typeface="Times New Roman" pitchFamily="18" charset="0"/>
                <a:cs typeface="Times New Roman" pitchFamily="18" charset="0"/>
              </a:rPr>
              <a:t>3</a:t>
            </a:r>
            <a:r>
              <a:rPr lang="en-US" sz="1200" b="1" dirty="0" smtClean="0">
                <a:solidFill>
                  <a:srgbClr val="00B050"/>
                </a:solidFill>
                <a:latin typeface="Times New Roman" pitchFamily="18" charset="0"/>
                <a:cs typeface="Times New Roman" pitchFamily="18" charset="0"/>
              </a:rPr>
              <a:t>.  Mesosphere</a:t>
            </a:r>
            <a:r>
              <a:rPr lang="en-US" sz="1200" b="1"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 between </a:t>
            </a:r>
            <a:r>
              <a:rPr lang="en-US" sz="1200" b="1" dirty="0" smtClean="0">
                <a:solidFill>
                  <a:srgbClr val="FF0000"/>
                </a:solidFill>
                <a:latin typeface="Times New Roman" pitchFamily="18" charset="0"/>
                <a:cs typeface="Times New Roman" pitchFamily="18" charset="0"/>
              </a:rPr>
              <a:t>50km and 80km </a:t>
            </a:r>
            <a:endParaRPr lang="en-US" sz="1200" dirty="0" smtClean="0">
              <a:latin typeface="Times New Roman" pitchFamily="18" charset="0"/>
              <a:cs typeface="Times New Roman" pitchFamily="18" charset="0"/>
            </a:endParaRPr>
          </a:p>
          <a:p>
            <a:pPr>
              <a:buFont typeface="Arial" charset="0"/>
              <a:buNone/>
              <a:defRPr/>
            </a:pPr>
            <a:endParaRPr lang="en-US" sz="1200" dirty="0" smtClean="0">
              <a:latin typeface="Times New Roman" pitchFamily="18" charset="0"/>
              <a:cs typeface="Times New Roman" pitchFamily="18" charset="0"/>
            </a:endParaRPr>
          </a:p>
          <a:p>
            <a:pPr>
              <a:buFont typeface="Arial" charset="0"/>
              <a:buNone/>
              <a:defRPr/>
            </a:pPr>
            <a:r>
              <a:rPr lang="en-US" sz="1200" b="1" dirty="0" smtClean="0">
                <a:latin typeface="Times New Roman" pitchFamily="18" charset="0"/>
                <a:cs typeface="Times New Roman" pitchFamily="18" charset="0"/>
              </a:rPr>
              <a:t>4.</a:t>
            </a:r>
            <a:r>
              <a:rPr lang="en-US" sz="1200" b="1" dirty="0" smtClean="0">
                <a:solidFill>
                  <a:srgbClr val="00B0F0"/>
                </a:solidFill>
                <a:latin typeface="Times New Roman" pitchFamily="18" charset="0"/>
                <a:cs typeface="Times New Roman" pitchFamily="18" charset="0"/>
              </a:rPr>
              <a:t> </a:t>
            </a:r>
            <a:r>
              <a:rPr lang="en-US" sz="1200" b="1" i="1" dirty="0" smtClean="0">
                <a:solidFill>
                  <a:srgbClr val="00B050"/>
                </a:solidFill>
                <a:latin typeface="Times New Roman" pitchFamily="18" charset="0"/>
                <a:cs typeface="Times New Roman" pitchFamily="18" charset="0"/>
              </a:rPr>
              <a:t>Thermosphere</a:t>
            </a:r>
            <a:r>
              <a:rPr lang="en-US" sz="1200" b="1" dirty="0" smtClean="0">
                <a:solidFill>
                  <a:srgbClr val="00B0F0"/>
                </a:solidFill>
                <a:latin typeface="Times New Roman" pitchFamily="18" charset="0"/>
                <a:cs typeface="Times New Roman" pitchFamily="18" charset="0"/>
              </a:rPr>
              <a:t> </a:t>
            </a:r>
            <a:r>
              <a:rPr lang="en-US" sz="1200" dirty="0" smtClean="0">
                <a:latin typeface="Times New Roman" pitchFamily="18" charset="0"/>
                <a:cs typeface="Times New Roman" pitchFamily="18" charset="0"/>
              </a:rPr>
              <a:t> between </a:t>
            </a:r>
            <a:r>
              <a:rPr lang="en-US" sz="1200" b="1" dirty="0" smtClean="0">
                <a:solidFill>
                  <a:srgbClr val="FF0000"/>
                </a:solidFill>
                <a:latin typeface="Times New Roman" pitchFamily="18" charset="0"/>
                <a:cs typeface="Times New Roman" pitchFamily="18" charset="0"/>
              </a:rPr>
              <a:t>80km and 110km </a:t>
            </a:r>
            <a:endParaRPr lang="en-US" sz="1200" dirty="0" smtClean="0">
              <a:latin typeface="Times New Roman" pitchFamily="18" charset="0"/>
              <a:cs typeface="Times New Roman" pitchFamily="18" charset="0"/>
            </a:endParaRPr>
          </a:p>
          <a:p>
            <a:pPr>
              <a:buFont typeface="Arial" charset="0"/>
              <a:buNone/>
              <a:defRPr/>
            </a:pPr>
            <a:r>
              <a:rPr lang="en-US" sz="1200" b="1" dirty="0" smtClean="0">
                <a:latin typeface="Times New Roman" pitchFamily="18" charset="0"/>
                <a:cs typeface="Times New Roman" pitchFamily="18" charset="0"/>
              </a:rPr>
              <a:t> </a:t>
            </a:r>
            <a:r>
              <a:rPr lang="en-US" sz="1200" dirty="0" smtClean="0">
                <a:solidFill>
                  <a:schemeClr val="tx1">
                    <a:lumMod val="95000"/>
                    <a:lumOff val="5000"/>
                  </a:schemeClr>
                </a:solidFill>
                <a:latin typeface="Times New Roman" pitchFamily="18" charset="0"/>
                <a:cs typeface="Times New Roman" pitchFamily="18" charset="0"/>
              </a:rPr>
              <a:t>                      </a:t>
            </a:r>
            <a:r>
              <a:rPr lang="en-US" sz="1200" b="1" dirty="0" smtClean="0">
                <a:solidFill>
                  <a:srgbClr val="0070C0"/>
                </a:solidFill>
                <a:latin typeface="Times New Roman" pitchFamily="18" charset="0"/>
                <a:cs typeface="Times New Roman" pitchFamily="18" charset="0"/>
              </a:rPr>
              <a:t>IONOSPHERE</a:t>
            </a:r>
            <a:endParaRPr lang="en-US" sz="1200" b="1" u="sng" dirty="0" smtClean="0">
              <a:solidFill>
                <a:srgbClr val="0070C0"/>
              </a:solidFill>
              <a:latin typeface="Times New Roman" pitchFamily="18" charset="0"/>
              <a:cs typeface="Times New Roman" pitchFamily="18" charset="0"/>
            </a:endParaRPr>
          </a:p>
          <a:p>
            <a:pPr fontAlgn="auto">
              <a:spcAft>
                <a:spcPts val="0"/>
              </a:spcAft>
              <a:buFont typeface="Arial" panose="020B0604020202020204" pitchFamily="34" charset="0"/>
              <a:buNone/>
              <a:defRPr/>
            </a:pPr>
            <a:r>
              <a:rPr lang="en-US" sz="1200" b="1" dirty="0" smtClean="0">
                <a:latin typeface="Times New Roman" pitchFamily="18" charset="0"/>
                <a:cs typeface="Times New Roman" pitchFamily="18" charset="0"/>
              </a:rPr>
              <a:t>  5</a:t>
            </a:r>
            <a:r>
              <a:rPr lang="en-US" sz="1200" b="1" dirty="0" smtClean="0">
                <a:solidFill>
                  <a:srgbClr val="00B050"/>
                </a:solidFill>
                <a:latin typeface="Times New Roman" pitchFamily="18" charset="0"/>
                <a:cs typeface="Times New Roman" pitchFamily="18" charset="0"/>
              </a:rPr>
              <a:t>. Exosphere</a:t>
            </a:r>
            <a:r>
              <a:rPr lang="en-US" sz="1200" b="1" dirty="0" smtClean="0">
                <a:solidFill>
                  <a:srgbClr val="00B0F0"/>
                </a:solidFill>
                <a:latin typeface="Times New Roman" pitchFamily="18" charset="0"/>
                <a:cs typeface="Times New Roman" pitchFamily="18" charset="0"/>
              </a:rPr>
              <a:t>:</a:t>
            </a:r>
            <a:r>
              <a:rPr lang="en-US" sz="1200" dirty="0" smtClean="0">
                <a:latin typeface="Times New Roman" pitchFamily="18" charset="0"/>
                <a:cs typeface="Times New Roman" pitchFamily="18" charset="0"/>
              </a:rPr>
              <a:t>   Above a height of about</a:t>
            </a:r>
            <a:r>
              <a:rPr lang="en-US" sz="1200" b="1" dirty="0" smtClean="0">
                <a:latin typeface="Times New Roman" pitchFamily="18" charset="0"/>
                <a:cs typeface="Times New Roman" pitchFamily="18" charset="0"/>
              </a:rPr>
              <a:t> </a:t>
            </a:r>
            <a:r>
              <a:rPr lang="en-US" sz="1200" b="1" dirty="0" smtClean="0">
                <a:solidFill>
                  <a:srgbClr val="FF0000"/>
                </a:solidFill>
                <a:latin typeface="Times New Roman" pitchFamily="18" charset="0"/>
                <a:cs typeface="Times New Roman" pitchFamily="18" charset="0"/>
              </a:rPr>
              <a:t>500km</a:t>
            </a:r>
            <a:r>
              <a:rPr lang="en-US" sz="1100" dirty="0" smtClean="0">
                <a:latin typeface="Times New Roman" pitchFamily="18" charset="0"/>
                <a:cs typeface="Times New Roman" pitchFamily="18" charset="0"/>
              </a:rPr>
              <a:t>.</a:t>
            </a:r>
          </a:p>
          <a:p>
            <a:pPr>
              <a:buFont typeface="Arial" charset="0"/>
              <a:buNone/>
              <a:defRPr/>
            </a:pPr>
            <a:r>
              <a:rPr lang="en-US" sz="1000" b="1" dirty="0" smtClean="0"/>
              <a:t>       </a:t>
            </a:r>
            <a:endParaRPr lang="en-US" sz="1000" dirty="0"/>
          </a:p>
        </p:txBody>
      </p:sp>
      <p:sp>
        <p:nvSpPr>
          <p:cNvPr id="10" name="Content Placeholder 2"/>
          <p:cNvSpPr txBox="1">
            <a:spLocks/>
          </p:cNvSpPr>
          <p:nvPr/>
        </p:nvSpPr>
        <p:spPr bwMode="auto">
          <a:xfrm>
            <a:off x="5943600" y="5410356"/>
            <a:ext cx="2492287" cy="86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1050" b="1" u="sng" dirty="0" smtClean="0">
                <a:solidFill>
                  <a:srgbClr val="7030A0"/>
                </a:solidFill>
                <a:latin typeface="Times New Roman" panose="02020603050405020304" pitchFamily="18" charset="0"/>
                <a:cs typeface="Times New Roman" panose="02020603050405020304" pitchFamily="18" charset="0"/>
              </a:rPr>
              <a:t>D-region</a:t>
            </a:r>
            <a:r>
              <a:rPr lang="en-US" sz="1050" b="1" dirty="0" smtClean="0">
                <a:latin typeface="Times New Roman" panose="02020603050405020304" pitchFamily="18" charset="0"/>
                <a:cs typeface="Times New Roman" panose="02020603050405020304" pitchFamily="18" charset="0"/>
              </a:rPr>
              <a:t>          about </a:t>
            </a:r>
            <a:r>
              <a:rPr lang="en-US" sz="1050" b="1" dirty="0" smtClean="0">
                <a:solidFill>
                  <a:srgbClr val="FF0000"/>
                </a:solidFill>
                <a:latin typeface="Times New Roman" panose="02020603050405020304" pitchFamily="18" charset="0"/>
                <a:cs typeface="Times New Roman" panose="02020603050405020304" pitchFamily="18" charset="0"/>
              </a:rPr>
              <a:t>60 to 90 km</a:t>
            </a:r>
            <a:endParaRPr lang="en-US" sz="1050" dirty="0" smtClean="0">
              <a:latin typeface="Times New Roman" panose="02020603050405020304" pitchFamily="18" charset="0"/>
              <a:cs typeface="Times New Roman" panose="02020603050405020304" pitchFamily="18" charset="0"/>
            </a:endParaRPr>
          </a:p>
          <a:p>
            <a:pPr marL="0" indent="0" algn="just">
              <a:buNone/>
            </a:pPr>
            <a:r>
              <a:rPr lang="en-US" sz="1050" b="1" dirty="0" smtClean="0">
                <a:solidFill>
                  <a:srgbClr val="7030A0"/>
                </a:solidFill>
                <a:latin typeface="Times New Roman" panose="02020603050405020304" pitchFamily="18" charset="0"/>
                <a:cs typeface="Times New Roman" panose="02020603050405020304" pitchFamily="18" charset="0"/>
              </a:rPr>
              <a:t> </a:t>
            </a:r>
            <a:r>
              <a:rPr lang="en-US" sz="1050" b="1" u="sng" dirty="0" smtClean="0">
                <a:solidFill>
                  <a:srgbClr val="7030A0"/>
                </a:solidFill>
                <a:latin typeface="Times New Roman" panose="02020603050405020304" pitchFamily="18" charset="0"/>
                <a:cs typeface="Times New Roman" panose="02020603050405020304" pitchFamily="18" charset="0"/>
              </a:rPr>
              <a:t>E-region</a:t>
            </a:r>
            <a:r>
              <a:rPr lang="en-US" sz="1050" b="1" dirty="0" smtClean="0">
                <a:solidFill>
                  <a:srgbClr val="7030A0"/>
                </a:solidFill>
                <a:latin typeface="Times New Roman" panose="02020603050405020304" pitchFamily="18" charset="0"/>
                <a:cs typeface="Times New Roman" panose="02020603050405020304" pitchFamily="18" charset="0"/>
              </a:rPr>
              <a:t>        </a:t>
            </a:r>
            <a:r>
              <a:rPr lang="en-US" sz="1050" b="1" dirty="0" smtClean="0">
                <a:latin typeface="Times New Roman" panose="02020603050405020304" pitchFamily="18" charset="0"/>
                <a:cs typeface="Times New Roman" panose="02020603050405020304" pitchFamily="18" charset="0"/>
              </a:rPr>
              <a:t>(about </a:t>
            </a:r>
            <a:r>
              <a:rPr lang="en-US" sz="1050" b="1" dirty="0" smtClean="0">
                <a:solidFill>
                  <a:srgbClr val="FF0000"/>
                </a:solidFill>
                <a:latin typeface="Times New Roman" panose="02020603050405020304" pitchFamily="18" charset="0"/>
                <a:cs typeface="Times New Roman" panose="02020603050405020304" pitchFamily="18" charset="0"/>
              </a:rPr>
              <a:t>90 to 140 km</a:t>
            </a:r>
            <a:endParaRPr lang="en-US" sz="1050" dirty="0" smtClean="0">
              <a:latin typeface="Times New Roman" panose="02020603050405020304" pitchFamily="18" charset="0"/>
              <a:cs typeface="Times New Roman" panose="02020603050405020304" pitchFamily="18" charset="0"/>
            </a:endParaRPr>
          </a:p>
          <a:p>
            <a:pPr marL="0" indent="0" algn="just">
              <a:buNone/>
            </a:pPr>
            <a:r>
              <a:rPr lang="en-US" sz="1050" b="1" u="sng" dirty="0" smtClean="0">
                <a:solidFill>
                  <a:srgbClr val="7030A0"/>
                </a:solidFill>
                <a:latin typeface="Times New Roman" panose="02020603050405020304" pitchFamily="18" charset="0"/>
                <a:cs typeface="Times New Roman" panose="02020603050405020304" pitchFamily="18" charset="0"/>
              </a:rPr>
              <a:t>F</a:t>
            </a:r>
            <a:r>
              <a:rPr lang="en-US" sz="1050" b="1" u="sng" baseline="-25000" dirty="0" smtClean="0">
                <a:solidFill>
                  <a:srgbClr val="7030A0"/>
                </a:solidFill>
                <a:latin typeface="Times New Roman" panose="02020603050405020304" pitchFamily="18" charset="0"/>
                <a:cs typeface="Times New Roman" panose="02020603050405020304" pitchFamily="18" charset="0"/>
              </a:rPr>
              <a:t>1</a:t>
            </a:r>
            <a:r>
              <a:rPr lang="en-US" sz="1050" b="1" u="sng" dirty="0" smtClean="0">
                <a:solidFill>
                  <a:srgbClr val="7030A0"/>
                </a:solidFill>
                <a:latin typeface="Times New Roman" panose="02020603050405020304" pitchFamily="18" charset="0"/>
                <a:cs typeface="Times New Roman" panose="02020603050405020304" pitchFamily="18" charset="0"/>
              </a:rPr>
              <a:t>-region</a:t>
            </a:r>
            <a:r>
              <a:rPr lang="en-US" sz="1050" dirty="0" smtClean="0">
                <a:latin typeface="Times New Roman" panose="02020603050405020304" pitchFamily="18" charset="0"/>
                <a:cs typeface="Times New Roman" panose="02020603050405020304" pitchFamily="18" charset="0"/>
              </a:rPr>
              <a:t>        (about </a:t>
            </a:r>
            <a:r>
              <a:rPr lang="en-US" sz="1050" b="1" dirty="0" smtClean="0">
                <a:solidFill>
                  <a:srgbClr val="FF0000"/>
                </a:solidFill>
                <a:latin typeface="Times New Roman" panose="02020603050405020304" pitchFamily="18" charset="0"/>
                <a:cs typeface="Times New Roman" panose="02020603050405020304" pitchFamily="18" charset="0"/>
              </a:rPr>
              <a:t>140 to 180 </a:t>
            </a:r>
            <a:r>
              <a:rPr lang="en-US" sz="1050" dirty="0" smtClean="0">
                <a:solidFill>
                  <a:srgbClr val="FF0000"/>
                </a:solidFill>
                <a:latin typeface="Times New Roman" panose="02020603050405020304" pitchFamily="18" charset="0"/>
                <a:cs typeface="Times New Roman" panose="02020603050405020304" pitchFamily="18" charset="0"/>
              </a:rPr>
              <a:t>km</a:t>
            </a:r>
            <a:endParaRPr lang="en-US" sz="1050" dirty="0" smtClean="0">
              <a:latin typeface="Times New Roman" panose="02020603050405020304" pitchFamily="18" charset="0"/>
              <a:cs typeface="Times New Roman" panose="02020603050405020304" pitchFamily="18" charset="0"/>
            </a:endParaRPr>
          </a:p>
          <a:p>
            <a:pPr marL="0" indent="0" algn="just">
              <a:buNone/>
            </a:pPr>
            <a:r>
              <a:rPr lang="en-US" sz="1050" b="1" baseline="30000" dirty="0" smtClean="0">
                <a:latin typeface="Times New Roman" panose="02020603050405020304" pitchFamily="18" charset="0"/>
                <a:cs typeface="Times New Roman" panose="02020603050405020304" pitchFamily="18" charset="0"/>
              </a:rPr>
              <a:t> </a:t>
            </a:r>
            <a:r>
              <a:rPr lang="en-US" sz="1050" b="1" u="sng" dirty="0" smtClean="0">
                <a:solidFill>
                  <a:srgbClr val="7030A0"/>
                </a:solidFill>
                <a:latin typeface="Times New Roman" panose="02020603050405020304" pitchFamily="18" charset="0"/>
                <a:cs typeface="Times New Roman" panose="02020603050405020304" pitchFamily="18" charset="0"/>
              </a:rPr>
              <a:t>F</a:t>
            </a:r>
            <a:r>
              <a:rPr lang="en-US" sz="1050" b="1" u="sng" baseline="-25000" dirty="0" smtClean="0">
                <a:solidFill>
                  <a:srgbClr val="7030A0"/>
                </a:solidFill>
                <a:latin typeface="Times New Roman" panose="02020603050405020304" pitchFamily="18" charset="0"/>
                <a:cs typeface="Times New Roman" panose="02020603050405020304" pitchFamily="18" charset="0"/>
              </a:rPr>
              <a:t>2</a:t>
            </a:r>
            <a:r>
              <a:rPr lang="en-US" sz="1050" b="1" u="sng" dirty="0" smtClean="0">
                <a:solidFill>
                  <a:srgbClr val="7030A0"/>
                </a:solidFill>
                <a:latin typeface="Times New Roman" panose="02020603050405020304" pitchFamily="18" charset="0"/>
                <a:cs typeface="Times New Roman" panose="02020603050405020304" pitchFamily="18" charset="0"/>
              </a:rPr>
              <a:t>-region</a:t>
            </a:r>
            <a:r>
              <a:rPr lang="en-US" sz="1050" b="1" dirty="0" smtClean="0">
                <a:solidFill>
                  <a:srgbClr val="7030A0"/>
                </a:solidFill>
                <a:latin typeface="Times New Roman" panose="02020603050405020304" pitchFamily="18" charset="0"/>
                <a:cs typeface="Times New Roman" panose="02020603050405020304" pitchFamily="18" charset="0"/>
              </a:rPr>
              <a:t>       </a:t>
            </a:r>
            <a:r>
              <a:rPr lang="en-US" sz="1050" dirty="0" smtClean="0">
                <a:latin typeface="Times New Roman" panose="02020603050405020304" pitchFamily="18" charset="0"/>
                <a:cs typeface="Times New Roman" panose="02020603050405020304" pitchFamily="18" charset="0"/>
              </a:rPr>
              <a:t> (peak about</a:t>
            </a:r>
            <a:r>
              <a:rPr lang="en-US" sz="1050" dirty="0" smtClean="0">
                <a:solidFill>
                  <a:srgbClr val="FF0000"/>
                </a:solidFill>
                <a:latin typeface="Times New Roman" panose="02020603050405020304" pitchFamily="18" charset="0"/>
                <a:cs typeface="Times New Roman" panose="02020603050405020304" pitchFamily="18" charset="0"/>
              </a:rPr>
              <a:t> </a:t>
            </a:r>
            <a:r>
              <a:rPr lang="en-US" sz="1050" b="1" dirty="0" smtClean="0">
                <a:solidFill>
                  <a:srgbClr val="FF0000"/>
                </a:solidFill>
                <a:latin typeface="Times New Roman" panose="02020603050405020304" pitchFamily="18" charset="0"/>
                <a:cs typeface="Times New Roman" panose="02020603050405020304" pitchFamily="18" charset="0"/>
              </a:rPr>
              <a:t>300 to 400 km</a:t>
            </a:r>
            <a:endParaRPr lang="en-US" sz="1050" dirty="0" smtClean="0">
              <a:solidFill>
                <a:srgbClr val="FF0000"/>
              </a:solidFill>
            </a:endParaRPr>
          </a:p>
        </p:txBody>
      </p:sp>
    </p:spTree>
    <p:extLst>
      <p:ext uri="{BB962C8B-B14F-4D97-AF65-F5344CB8AC3E}">
        <p14:creationId xmlns:p14="http://schemas.microsoft.com/office/powerpoint/2010/main" val="2068040681"/>
      </p:ext>
    </p:extLst>
  </p:cSld>
  <p:clrMapOvr>
    <a:masterClrMapping/>
  </p:clrMapOvr>
  <p:transition>
    <p:wipe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733800"/>
            <a:ext cx="8229600" cy="228600"/>
          </a:xfrm>
        </p:spPr>
        <p:txBody>
          <a:bodyPr/>
          <a:lstStyle/>
          <a:p>
            <a:r>
              <a:rPr lang="en-US" sz="2000" b="1" dirty="0" smtClean="0">
                <a:solidFill>
                  <a:srgbClr val="7030A0"/>
                </a:solidFill>
              </a:rPr>
              <a:t>THE </a:t>
            </a:r>
            <a:r>
              <a:rPr lang="en-US" sz="2000" b="1" dirty="0">
                <a:solidFill>
                  <a:srgbClr val="7030A0"/>
                </a:solidFill>
              </a:rPr>
              <a:t>CAUSE OF SPREAD F</a:t>
            </a:r>
            <a:endParaRPr lang="en-US" sz="2000" dirty="0">
              <a:solidFill>
                <a:srgbClr val="7030A0"/>
              </a:solidFill>
            </a:endParaRPr>
          </a:p>
        </p:txBody>
      </p:sp>
      <p:sp>
        <p:nvSpPr>
          <p:cNvPr id="5" name="Slide Number Placeholder 4"/>
          <p:cNvSpPr>
            <a:spLocks noGrp="1"/>
          </p:cNvSpPr>
          <p:nvPr>
            <p:ph type="sldNum" sz="quarter" idx="12"/>
          </p:nvPr>
        </p:nvSpPr>
        <p:spPr/>
        <p:txBody>
          <a:bodyPr/>
          <a:lstStyle/>
          <a:p>
            <a:pPr>
              <a:defRPr/>
            </a:pPr>
            <a:fld id="{D9FDED3F-D887-49D6-80C8-592927D6AA32}" type="slidenum">
              <a:rPr lang="en-US" smtClean="0"/>
              <a:pPr>
                <a:defRPr/>
              </a:pPr>
              <a:t>4</a:t>
            </a:fld>
            <a:endParaRPr lang="en-US"/>
          </a:p>
        </p:txBody>
      </p:sp>
      <p:sp>
        <p:nvSpPr>
          <p:cNvPr id="11" name="Rectangle 10"/>
          <p:cNvSpPr/>
          <p:nvPr/>
        </p:nvSpPr>
        <p:spPr>
          <a:xfrm>
            <a:off x="3099795" y="43560"/>
            <a:ext cx="3124200" cy="338554"/>
          </a:xfrm>
          <a:prstGeom prst="rect">
            <a:avLst/>
          </a:prstGeom>
        </p:spPr>
        <p:txBody>
          <a:bodyPr wrap="square">
            <a:spAutoFit/>
          </a:bodyPr>
          <a:lstStyle/>
          <a:p>
            <a:pPr algn="just"/>
            <a:r>
              <a:rPr lang="en-US" sz="1600" b="1" dirty="0" smtClean="0">
                <a:solidFill>
                  <a:srgbClr val="00B050"/>
                </a:solidFill>
              </a:rPr>
              <a:t>What is spread F?</a:t>
            </a:r>
          </a:p>
        </p:txBody>
      </p:sp>
      <p:sp>
        <p:nvSpPr>
          <p:cNvPr id="8" name="Rectangle 7"/>
          <p:cNvSpPr/>
          <p:nvPr/>
        </p:nvSpPr>
        <p:spPr>
          <a:xfrm>
            <a:off x="59016" y="4616874"/>
            <a:ext cx="3205682" cy="252377"/>
          </a:xfrm>
          <a:prstGeom prst="rect">
            <a:avLst/>
          </a:prstGeom>
        </p:spPr>
        <p:txBody>
          <a:bodyPr wrap="square">
            <a:spAutoFit/>
          </a:bodyPr>
          <a:lstStyle/>
          <a:p>
            <a:pPr algn="just"/>
            <a:endParaRPr lang="en-US" sz="1040" dirty="0">
              <a:solidFill>
                <a:srgbClr val="FF0000"/>
              </a:solidFill>
            </a:endParaRPr>
          </a:p>
        </p:txBody>
      </p:sp>
      <p:sp>
        <p:nvSpPr>
          <p:cNvPr id="9" name="Rectangle 8"/>
          <p:cNvSpPr/>
          <p:nvPr/>
        </p:nvSpPr>
        <p:spPr>
          <a:xfrm>
            <a:off x="127431" y="4924651"/>
            <a:ext cx="3137121" cy="253916"/>
          </a:xfrm>
          <a:prstGeom prst="rect">
            <a:avLst/>
          </a:prstGeom>
        </p:spPr>
        <p:txBody>
          <a:bodyPr wrap="square">
            <a:spAutoFit/>
          </a:bodyPr>
          <a:lstStyle/>
          <a:p>
            <a:pPr algn="just"/>
            <a:endParaRPr lang="en-US" sz="1050" b="1" dirty="0"/>
          </a:p>
        </p:txBody>
      </p:sp>
      <p:sp>
        <p:nvSpPr>
          <p:cNvPr id="14" name="Rectangle 13"/>
          <p:cNvSpPr/>
          <p:nvPr/>
        </p:nvSpPr>
        <p:spPr>
          <a:xfrm>
            <a:off x="304800" y="4005398"/>
            <a:ext cx="8714191" cy="2246769"/>
          </a:xfrm>
          <a:prstGeom prst="rect">
            <a:avLst/>
          </a:prstGeom>
        </p:spPr>
        <p:txBody>
          <a:bodyPr wrap="square">
            <a:spAutoFit/>
          </a:bodyPr>
          <a:lstStyle/>
          <a:p>
            <a:pPr algn="just"/>
            <a:r>
              <a:rPr lang="en-US" sz="1400" b="1" u="sng" dirty="0" smtClean="0"/>
              <a:t>The </a:t>
            </a:r>
            <a:r>
              <a:rPr lang="en-US" sz="1400" b="1" u="sng" dirty="0"/>
              <a:t>principal causes for the height rise after sunset are</a:t>
            </a:r>
            <a:r>
              <a:rPr lang="en-US" sz="1400" b="1" dirty="0"/>
              <a:t> </a:t>
            </a:r>
            <a:r>
              <a:rPr lang="en-US" sz="1400" dirty="0">
                <a:solidFill>
                  <a:srgbClr val="FF0000"/>
                </a:solidFill>
              </a:rPr>
              <a:t>: </a:t>
            </a:r>
            <a:endParaRPr lang="en-US" sz="1400" dirty="0" smtClean="0">
              <a:solidFill>
                <a:srgbClr val="FF0000"/>
              </a:solidFill>
            </a:endParaRPr>
          </a:p>
          <a:p>
            <a:pPr algn="just"/>
            <a:r>
              <a:rPr lang="en-US" sz="1400" b="1" dirty="0" smtClean="0"/>
              <a:t>(</a:t>
            </a:r>
            <a:r>
              <a:rPr lang="en-US" sz="1400" b="1" dirty="0"/>
              <a:t>a) </a:t>
            </a:r>
            <a:r>
              <a:rPr lang="en-US" sz="1400" dirty="0">
                <a:solidFill>
                  <a:srgbClr val="0070C0"/>
                </a:solidFill>
              </a:rPr>
              <a:t>The rapid post sunset enhancement of zonal electric field lead  to a large vertical plasma drift </a:t>
            </a:r>
            <a:r>
              <a:rPr lang="en-US" sz="1400" dirty="0">
                <a:solidFill>
                  <a:srgbClr val="FF0000"/>
                </a:solidFill>
              </a:rPr>
              <a:t>(ExB), </a:t>
            </a:r>
            <a:r>
              <a:rPr lang="en-US" sz="1400" dirty="0">
                <a:solidFill>
                  <a:srgbClr val="0070C0"/>
                </a:solidFill>
              </a:rPr>
              <a:t>thereby lifting the F- layer to higher altitudes resulting in a condition conducive for  the generation of ESF</a:t>
            </a:r>
            <a:r>
              <a:rPr lang="en-US" sz="1400" dirty="0" smtClean="0">
                <a:solidFill>
                  <a:srgbClr val="0070C0"/>
                </a:solidFill>
              </a:rPr>
              <a:t>.</a:t>
            </a:r>
          </a:p>
          <a:p>
            <a:pPr algn="just"/>
            <a:r>
              <a:rPr lang="en-US" sz="1400" b="1" dirty="0" smtClean="0"/>
              <a:t>(</a:t>
            </a:r>
            <a:r>
              <a:rPr lang="en-US" sz="1400" b="1" dirty="0"/>
              <a:t>b) </a:t>
            </a:r>
            <a:r>
              <a:rPr lang="en-US" sz="1400" dirty="0">
                <a:solidFill>
                  <a:srgbClr val="0070C0"/>
                </a:solidFill>
              </a:rPr>
              <a:t>decay of bottom side ionization because of </a:t>
            </a:r>
            <a:r>
              <a:rPr lang="en-US" sz="1400" dirty="0">
                <a:solidFill>
                  <a:srgbClr val="FF0000"/>
                </a:solidFill>
              </a:rPr>
              <a:t>chemical recombination </a:t>
            </a:r>
            <a:r>
              <a:rPr lang="en-US" sz="1400" dirty="0">
                <a:solidFill>
                  <a:srgbClr val="0070C0"/>
                </a:solidFill>
              </a:rPr>
              <a:t>in the absence of production by solar ionizing radiations after sunset and </a:t>
            </a:r>
            <a:endParaRPr lang="en-US" sz="1400" dirty="0" smtClean="0">
              <a:solidFill>
                <a:srgbClr val="0070C0"/>
              </a:solidFill>
            </a:endParaRPr>
          </a:p>
          <a:p>
            <a:pPr algn="just"/>
            <a:r>
              <a:rPr lang="en-US" sz="1400" b="1" dirty="0" smtClean="0"/>
              <a:t>(</a:t>
            </a:r>
            <a:r>
              <a:rPr lang="en-US" sz="1400" b="1" dirty="0"/>
              <a:t>c) </a:t>
            </a:r>
            <a:r>
              <a:rPr lang="en-US" sz="1400" dirty="0">
                <a:solidFill>
                  <a:srgbClr val="0070C0"/>
                </a:solidFill>
              </a:rPr>
              <a:t>Presence of equator ward meridional </a:t>
            </a:r>
            <a:r>
              <a:rPr lang="en-US" sz="1400" dirty="0">
                <a:solidFill>
                  <a:srgbClr val="FF0000"/>
                </a:solidFill>
              </a:rPr>
              <a:t>neutral wind </a:t>
            </a:r>
            <a:r>
              <a:rPr lang="en-US" sz="1400" dirty="0">
                <a:solidFill>
                  <a:srgbClr val="0070C0"/>
                </a:solidFill>
              </a:rPr>
              <a:t>that conveys the ionization along the field </a:t>
            </a:r>
            <a:r>
              <a:rPr lang="en-US" sz="1400" dirty="0" smtClean="0">
                <a:solidFill>
                  <a:srgbClr val="0070C0"/>
                </a:solidFill>
              </a:rPr>
              <a:t>lines.</a:t>
            </a:r>
          </a:p>
          <a:p>
            <a:pPr algn="just"/>
            <a:endParaRPr lang="en-US" sz="1400" dirty="0" smtClean="0">
              <a:solidFill>
                <a:srgbClr val="0070C0"/>
              </a:solidFill>
            </a:endParaRPr>
          </a:p>
          <a:p>
            <a:pPr algn="just"/>
            <a:r>
              <a:rPr lang="en-US" sz="1400" dirty="0" smtClean="0">
                <a:solidFill>
                  <a:srgbClr val="FF0000"/>
                </a:solidFill>
              </a:rPr>
              <a:t>The </a:t>
            </a:r>
            <a:r>
              <a:rPr lang="en-US" sz="1400" dirty="0">
                <a:solidFill>
                  <a:srgbClr val="FF0000"/>
                </a:solidFill>
              </a:rPr>
              <a:t>plasma </a:t>
            </a:r>
            <a:r>
              <a:rPr lang="en-US" sz="1400" dirty="0">
                <a:solidFill>
                  <a:schemeClr val="tx1">
                    <a:lumMod val="95000"/>
                    <a:lumOff val="5000"/>
                  </a:schemeClr>
                </a:solidFill>
              </a:rPr>
              <a:t>is lifted up by vertical </a:t>
            </a:r>
            <a:r>
              <a:rPr lang="en-US" sz="1400" dirty="0" smtClean="0">
                <a:solidFill>
                  <a:schemeClr val="tx1">
                    <a:lumMod val="95000"/>
                    <a:lumOff val="5000"/>
                  </a:schemeClr>
                </a:solidFill>
              </a:rPr>
              <a:t>electrodynamic </a:t>
            </a:r>
            <a:r>
              <a:rPr lang="en-US" sz="1400" dirty="0">
                <a:solidFill>
                  <a:schemeClr val="tx1">
                    <a:lumMod val="95000"/>
                    <a:lumOff val="5000"/>
                  </a:schemeClr>
                </a:solidFill>
              </a:rPr>
              <a:t>force, called </a:t>
            </a:r>
            <a:r>
              <a:rPr lang="en-US" sz="1400" b="1" dirty="0">
                <a:solidFill>
                  <a:srgbClr val="7030A0"/>
                </a:solidFill>
              </a:rPr>
              <a:t>ExB drift</a:t>
            </a:r>
            <a:r>
              <a:rPr lang="en-US" sz="1400" dirty="0">
                <a:solidFill>
                  <a:schemeClr val="tx1">
                    <a:lumMod val="95000"/>
                    <a:lumOff val="5000"/>
                  </a:schemeClr>
                </a:solidFill>
              </a:rPr>
              <a:t>. Once transported to higher heights, the </a:t>
            </a:r>
            <a:r>
              <a:rPr lang="en-US" sz="1400" dirty="0">
                <a:solidFill>
                  <a:srgbClr val="00B0F0"/>
                </a:solidFill>
              </a:rPr>
              <a:t>plasma diffuses </a:t>
            </a:r>
            <a:r>
              <a:rPr lang="en-US" sz="1400" dirty="0">
                <a:solidFill>
                  <a:schemeClr val="tx1">
                    <a:lumMod val="95000"/>
                    <a:lumOff val="5000"/>
                  </a:schemeClr>
                </a:solidFill>
              </a:rPr>
              <a:t>downward across the geomagnetic field lines into both hemispheres due to gravitational and pressure gradient forces. The overall process is called </a:t>
            </a:r>
            <a:r>
              <a:rPr lang="en-US" sz="1400" b="1" dirty="0">
                <a:solidFill>
                  <a:schemeClr val="tx1">
                    <a:lumMod val="95000"/>
                    <a:lumOff val="5000"/>
                  </a:schemeClr>
                </a:solidFill>
              </a:rPr>
              <a:t>fountain effect</a:t>
            </a:r>
            <a:r>
              <a:rPr lang="en-US" sz="1400" dirty="0">
                <a:solidFill>
                  <a:schemeClr val="tx1">
                    <a:lumMod val="95000"/>
                    <a:lumOff val="5000"/>
                  </a:schemeClr>
                </a:solidFill>
              </a:rPr>
              <a:t>.  </a:t>
            </a:r>
            <a:endParaRPr lang="en-US" sz="1400" dirty="0"/>
          </a:p>
        </p:txBody>
      </p:sp>
      <p:sp>
        <p:nvSpPr>
          <p:cNvPr id="18" name="Rectangle 17"/>
          <p:cNvSpPr/>
          <p:nvPr/>
        </p:nvSpPr>
        <p:spPr>
          <a:xfrm>
            <a:off x="151268" y="5723451"/>
            <a:ext cx="2141409" cy="215444"/>
          </a:xfrm>
          <a:prstGeom prst="rect">
            <a:avLst/>
          </a:prstGeom>
        </p:spPr>
        <p:txBody>
          <a:bodyPr wrap="square">
            <a:spAutoFit/>
          </a:bodyPr>
          <a:lstStyle/>
          <a:p>
            <a:pPr algn="just"/>
            <a:endParaRPr lang="en-US" sz="800" b="1" dirty="0">
              <a:solidFill>
                <a:srgbClr val="FF0000"/>
              </a:solidFill>
            </a:endParaRPr>
          </a:p>
        </p:txBody>
      </p:sp>
      <p:pic>
        <p:nvPicPr>
          <p:cNvPr id="19" name="Content Placeholder 6"/>
          <p:cNvPicPr>
            <a:picLocks noGrp="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393562" y="649973"/>
            <a:ext cx="4711837" cy="2843438"/>
          </a:xfrm>
          <a:prstGeom prst="rect">
            <a:avLst/>
          </a:prstGeom>
          <a:noFill/>
          <a:ln>
            <a:noFill/>
          </a:ln>
        </p:spPr>
      </p:pic>
      <p:sp>
        <p:nvSpPr>
          <p:cNvPr id="4" name="Rectangle 3"/>
          <p:cNvSpPr/>
          <p:nvPr/>
        </p:nvSpPr>
        <p:spPr>
          <a:xfrm>
            <a:off x="5105400" y="880408"/>
            <a:ext cx="4038659" cy="2246769"/>
          </a:xfrm>
          <a:prstGeom prst="rect">
            <a:avLst/>
          </a:prstGeom>
        </p:spPr>
        <p:txBody>
          <a:bodyPr wrap="square">
            <a:spAutoFit/>
          </a:bodyPr>
          <a:lstStyle/>
          <a:p>
            <a:pPr marL="342900" indent="-342900" algn="just">
              <a:buFont typeface="Arial" panose="020B0604020202020204" pitchFamily="34" charset="0"/>
              <a:buChar char="•"/>
            </a:pPr>
            <a:r>
              <a:rPr lang="en-US" sz="2000" b="1" dirty="0">
                <a:solidFill>
                  <a:srgbClr val="00B050"/>
                </a:solidFill>
              </a:rPr>
              <a:t>Neutral </a:t>
            </a:r>
            <a:r>
              <a:rPr lang="en-US" sz="2000" b="1" dirty="0" smtClean="0">
                <a:solidFill>
                  <a:srgbClr val="00B050"/>
                </a:solidFill>
              </a:rPr>
              <a:t>Winds</a:t>
            </a:r>
          </a:p>
          <a:p>
            <a:pPr marL="342900" indent="-342900" algn="just">
              <a:buFont typeface="Arial" panose="020B0604020202020204" pitchFamily="34" charset="0"/>
              <a:buChar char="•"/>
            </a:pPr>
            <a:r>
              <a:rPr lang="en-US" sz="2000" b="1" dirty="0" smtClean="0">
                <a:solidFill>
                  <a:srgbClr val="00B050"/>
                </a:solidFill>
              </a:rPr>
              <a:t>Ionospheric Dynamo</a:t>
            </a:r>
            <a:endParaRPr lang="en-US" sz="2000" b="1" dirty="0"/>
          </a:p>
          <a:p>
            <a:pPr marL="342900" indent="-342900" algn="just">
              <a:buFont typeface="Arial" panose="020B0604020202020204" pitchFamily="34" charset="0"/>
              <a:buChar char="•"/>
            </a:pPr>
            <a:r>
              <a:rPr lang="en-US" sz="2000" b="1" dirty="0" smtClean="0">
                <a:solidFill>
                  <a:srgbClr val="00B050"/>
                </a:solidFill>
              </a:rPr>
              <a:t>E-Region and F-Region Dynamos</a:t>
            </a:r>
          </a:p>
          <a:p>
            <a:pPr marL="342900" indent="-342900" algn="just">
              <a:buFont typeface="Arial" panose="020B0604020202020204" pitchFamily="34" charset="0"/>
              <a:buChar char="•"/>
            </a:pPr>
            <a:r>
              <a:rPr lang="en-US" sz="2000" b="1" dirty="0" smtClean="0">
                <a:solidFill>
                  <a:srgbClr val="00B050"/>
                </a:solidFill>
              </a:rPr>
              <a:t>EXB drift</a:t>
            </a:r>
            <a:endParaRPr lang="en-US" sz="2000" b="1" dirty="0">
              <a:solidFill>
                <a:srgbClr val="FF0000"/>
              </a:solidFill>
            </a:endParaRPr>
          </a:p>
          <a:p>
            <a:pPr marL="342900" indent="-342900" algn="just">
              <a:buFont typeface="Arial" panose="020B0604020202020204" pitchFamily="34" charset="0"/>
              <a:buChar char="•"/>
            </a:pPr>
            <a:r>
              <a:rPr lang="en-US" sz="2000" b="1" dirty="0" smtClean="0">
                <a:solidFill>
                  <a:srgbClr val="00B050"/>
                </a:solidFill>
                <a:latin typeface="Times New Roman" panose="02020603050405020304" pitchFamily="18" charset="0"/>
                <a:ea typeface="Calibri" panose="020F0502020204030204" pitchFamily="34" charset="0"/>
                <a:cs typeface="Times New Roman" panose="02020603050405020304" pitchFamily="18" charset="0"/>
              </a:rPr>
              <a:t>Pre </a:t>
            </a:r>
            <a:r>
              <a:rPr lang="en-US" sz="2000" b="1">
                <a:solidFill>
                  <a:srgbClr val="00B050"/>
                </a:solidFill>
                <a:latin typeface="Times New Roman" panose="02020603050405020304" pitchFamily="18" charset="0"/>
                <a:ea typeface="Calibri" panose="020F0502020204030204" pitchFamily="34" charset="0"/>
                <a:cs typeface="Times New Roman" panose="02020603050405020304" pitchFamily="18" charset="0"/>
              </a:rPr>
              <a:t>reversal </a:t>
            </a:r>
            <a:r>
              <a:rPr lang="en-US" sz="2000" b="1" smtClean="0">
                <a:solidFill>
                  <a:srgbClr val="00B050"/>
                </a:solidFill>
                <a:latin typeface="Times New Roman" panose="02020603050405020304" pitchFamily="18" charset="0"/>
                <a:ea typeface="Calibri" panose="020F0502020204030204" pitchFamily="34" charset="0"/>
                <a:cs typeface="Times New Roman" panose="02020603050405020304" pitchFamily="18" charset="0"/>
              </a:rPr>
              <a:t>enhancement</a:t>
            </a:r>
            <a:endParaRPr lang="en-US"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just">
              <a:buFont typeface="Arial" panose="020B0604020202020204" pitchFamily="34" charset="0"/>
              <a:buChar char="•"/>
            </a:pPr>
            <a:r>
              <a:rPr lang="en-US" sz="2000" b="1" dirty="0" smtClean="0">
                <a:solidFill>
                  <a:srgbClr val="00B050"/>
                </a:solidFill>
              </a:rPr>
              <a:t>Taylor </a:t>
            </a:r>
            <a:r>
              <a:rPr lang="en-US" sz="2000" b="1" dirty="0">
                <a:solidFill>
                  <a:srgbClr val="00B050"/>
                </a:solidFill>
              </a:rPr>
              <a:t>(R-T) </a:t>
            </a:r>
            <a:r>
              <a:rPr lang="en-US" sz="2000" b="1" dirty="0" smtClean="0">
                <a:solidFill>
                  <a:srgbClr val="00B050"/>
                </a:solidFill>
              </a:rPr>
              <a:t>instability</a:t>
            </a:r>
            <a:endParaRPr lang="en-US" sz="2000" b="1" dirty="0">
              <a:solidFill>
                <a:srgbClr val="FF0000"/>
              </a:solidFill>
            </a:endParaRPr>
          </a:p>
        </p:txBody>
      </p:sp>
    </p:spTree>
    <p:extLst>
      <p:ext uri="{BB962C8B-B14F-4D97-AF65-F5344CB8AC3E}">
        <p14:creationId xmlns:p14="http://schemas.microsoft.com/office/powerpoint/2010/main" val="25279424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381000" y="0"/>
            <a:ext cx="8229600" cy="461635"/>
          </a:xfrm>
        </p:spPr>
        <p:txBody>
          <a:bodyPr/>
          <a:lstStyle/>
          <a:p>
            <a:r>
              <a:rPr lang="en-US" sz="1600" b="1" dirty="0" smtClean="0">
                <a:solidFill>
                  <a:srgbClr val="7030A0"/>
                </a:solidFill>
              </a:rPr>
              <a:t/>
            </a:r>
            <a:br>
              <a:rPr lang="en-US" sz="1600" b="1" dirty="0" smtClean="0">
                <a:solidFill>
                  <a:srgbClr val="7030A0"/>
                </a:solidFill>
              </a:rPr>
            </a:br>
            <a:r>
              <a:rPr lang="en-US" sz="1600" b="1" dirty="0">
                <a:solidFill>
                  <a:srgbClr val="C00000"/>
                </a:solidFill>
              </a:rPr>
              <a:t> </a:t>
            </a:r>
            <a:r>
              <a:rPr lang="en-US" sz="1600" b="1" dirty="0" smtClean="0">
                <a:solidFill>
                  <a:srgbClr val="C00000"/>
                </a:solidFill>
              </a:rPr>
              <a:t/>
            </a:r>
            <a:br>
              <a:rPr lang="en-US" sz="1600" b="1" dirty="0" smtClean="0">
                <a:solidFill>
                  <a:srgbClr val="C00000"/>
                </a:solidFill>
              </a:rPr>
            </a:br>
            <a:r>
              <a:rPr lang="en-US" sz="1600" b="1" dirty="0">
                <a:solidFill>
                  <a:srgbClr val="00B0F0"/>
                </a:solidFill>
              </a:rPr>
              <a:t/>
            </a:r>
            <a:br>
              <a:rPr lang="en-US" sz="1600" b="1" dirty="0">
                <a:solidFill>
                  <a:srgbClr val="00B0F0"/>
                </a:solidFill>
              </a:rPr>
            </a:br>
            <a:r>
              <a:rPr lang="en-US" sz="2000" b="1" dirty="0" smtClean="0">
                <a:solidFill>
                  <a:schemeClr val="tx1">
                    <a:lumMod val="95000"/>
                    <a:lumOff val="5000"/>
                  </a:schemeClr>
                </a:solidFill>
              </a:rPr>
              <a:t/>
            </a:r>
            <a:br>
              <a:rPr lang="en-US" sz="2000" b="1" dirty="0" smtClean="0">
                <a:solidFill>
                  <a:schemeClr val="tx1">
                    <a:lumMod val="95000"/>
                    <a:lumOff val="5000"/>
                  </a:schemeClr>
                </a:solidFill>
              </a:rPr>
            </a:br>
            <a:r>
              <a:rPr lang="en-US" sz="2000" b="1" dirty="0" smtClean="0">
                <a:solidFill>
                  <a:schemeClr val="tx1">
                    <a:lumMod val="95000"/>
                    <a:lumOff val="5000"/>
                  </a:schemeClr>
                </a:solidFill>
              </a:rPr>
              <a:t>EXAMPLE  AND DESCRIPTION OF THE EQUIPMENT USED</a:t>
            </a:r>
            <a:r>
              <a:rPr lang="en-US" sz="1800" b="1" dirty="0" smtClean="0">
                <a:solidFill>
                  <a:srgbClr val="00B0F0"/>
                </a:solidFill>
              </a:rPr>
              <a:t/>
            </a:r>
            <a:br>
              <a:rPr lang="en-US" sz="1800" b="1" dirty="0" smtClean="0">
                <a:solidFill>
                  <a:srgbClr val="00B0F0"/>
                </a:solidFill>
              </a:rPr>
            </a:br>
            <a:r>
              <a:rPr lang="en-US" sz="1800" b="1" dirty="0" smtClean="0">
                <a:solidFill>
                  <a:srgbClr val="C00000"/>
                </a:solidFill>
              </a:rPr>
              <a:t/>
            </a:r>
            <a:br>
              <a:rPr lang="en-US" sz="1800" b="1" dirty="0" smtClean="0">
                <a:solidFill>
                  <a:srgbClr val="C00000"/>
                </a:solidFill>
              </a:rPr>
            </a:br>
            <a:r>
              <a:rPr lang="en-US" sz="1600" b="1" dirty="0" smtClean="0">
                <a:solidFill>
                  <a:srgbClr val="C00000"/>
                </a:solidFill>
              </a:rPr>
              <a:t>(</a:t>
            </a:r>
            <a:r>
              <a:rPr lang="en-US" sz="1600" b="1" dirty="0">
                <a:solidFill>
                  <a:srgbClr val="FF0000"/>
                </a:solidFill>
              </a:rPr>
              <a:t>A) The Digisonde portable sounder (DPS) </a:t>
            </a:r>
            <a:r>
              <a:rPr lang="en-US" sz="1600" b="1" dirty="0">
                <a:solidFill>
                  <a:srgbClr val="7030A0"/>
                </a:solidFill>
              </a:rPr>
              <a:t>(B) Transmitting antenna </a:t>
            </a:r>
            <a:r>
              <a:rPr lang="en-US" sz="1600" b="1" dirty="0">
                <a:solidFill>
                  <a:srgbClr val="00B050"/>
                </a:solidFill>
              </a:rPr>
              <a:t>(C)</a:t>
            </a:r>
            <a:r>
              <a:rPr lang="en-US" sz="1600" b="1" dirty="0">
                <a:solidFill>
                  <a:srgbClr val="C00000"/>
                </a:solidFill>
              </a:rPr>
              <a:t> </a:t>
            </a:r>
            <a:r>
              <a:rPr lang="en-US" sz="1600" b="1" dirty="0">
                <a:solidFill>
                  <a:srgbClr val="00B050"/>
                </a:solidFill>
              </a:rPr>
              <a:t>Receiving antenna </a:t>
            </a:r>
            <a:r>
              <a:rPr lang="en-US" sz="1600" b="1" dirty="0" smtClean="0">
                <a:solidFill>
                  <a:srgbClr val="0070C0"/>
                </a:solidFill>
              </a:rPr>
              <a:t>(D) </a:t>
            </a:r>
            <a:r>
              <a:rPr lang="en-US" sz="1600" b="1" dirty="0">
                <a:solidFill>
                  <a:srgbClr val="0070C0"/>
                </a:solidFill>
              </a:rPr>
              <a:t>Global Positioning System  </a:t>
            </a:r>
            <a:r>
              <a:rPr lang="en-US" sz="1600" b="1" dirty="0">
                <a:solidFill>
                  <a:schemeClr val="tx1">
                    <a:lumMod val="95000"/>
                    <a:lumOff val="5000"/>
                  </a:schemeClr>
                </a:solidFill>
              </a:rPr>
              <a:t>- (Source: Digisonde, Physics </a:t>
            </a:r>
            <a:r>
              <a:rPr lang="en-US" sz="1600" b="1" dirty="0" smtClean="0">
                <a:solidFill>
                  <a:schemeClr val="tx1">
                    <a:lumMod val="95000"/>
                    <a:lumOff val="5000"/>
                  </a:schemeClr>
                </a:solidFill>
              </a:rPr>
              <a:t>Dept., </a:t>
            </a:r>
            <a:r>
              <a:rPr lang="en-US" sz="1600" b="1" dirty="0">
                <a:solidFill>
                  <a:schemeClr val="tx1">
                    <a:lumMod val="95000"/>
                    <a:lumOff val="5000"/>
                  </a:schemeClr>
                </a:solidFill>
              </a:rPr>
              <a:t>University of Ilorin)   </a:t>
            </a:r>
            <a:r>
              <a:rPr lang="en-US" sz="1600" b="1" dirty="0">
                <a:solidFill>
                  <a:srgbClr val="0070C0"/>
                </a:solidFill>
              </a:rPr>
              <a:t/>
            </a:r>
            <a:br>
              <a:rPr lang="en-US" sz="1600" b="1" dirty="0">
                <a:solidFill>
                  <a:srgbClr val="0070C0"/>
                </a:solidFill>
              </a:rPr>
            </a:br>
            <a:endParaRPr lang="en-US" sz="1600" b="1" dirty="0" smtClean="0"/>
          </a:p>
        </p:txBody>
      </p:sp>
      <p:sp>
        <p:nvSpPr>
          <p:cNvPr id="31747" name="Content Placeholder 2"/>
          <p:cNvSpPr>
            <a:spLocks noGrp="1"/>
          </p:cNvSpPr>
          <p:nvPr>
            <p:ph sz="half" idx="1"/>
          </p:nvPr>
        </p:nvSpPr>
        <p:spPr>
          <a:xfrm>
            <a:off x="457200" y="1600201"/>
            <a:ext cx="4038600" cy="2057400"/>
          </a:xfrm>
        </p:spPr>
        <p:txBody>
          <a:bodyPr/>
          <a:lstStyle/>
          <a:p>
            <a:pPr>
              <a:buFont typeface="Arial" panose="020B0604020202020204" pitchFamily="34" charset="0"/>
              <a:buNone/>
            </a:pPr>
            <a:r>
              <a:rPr lang="en-US" sz="1500" b="1" dirty="0" smtClean="0">
                <a:solidFill>
                  <a:srgbClr val="C00000"/>
                </a:solidFill>
              </a:rPr>
              <a:t> </a:t>
            </a:r>
            <a:endParaRPr lang="en-US" sz="1600" b="1" dirty="0" smtClean="0">
              <a:solidFill>
                <a:srgbClr val="0070C0"/>
              </a:solidFill>
            </a:endParaRPr>
          </a:p>
        </p:txBody>
      </p:sp>
      <p:sp>
        <p:nvSpPr>
          <p:cNvPr id="3" name="Content Placeholder 2"/>
          <p:cNvSpPr>
            <a:spLocks noGrp="1"/>
          </p:cNvSpPr>
          <p:nvPr>
            <p:ph sz="half" idx="2"/>
          </p:nvPr>
        </p:nvSpPr>
        <p:spPr>
          <a:xfrm>
            <a:off x="4575384" y="1143000"/>
            <a:ext cx="4568615" cy="3032125"/>
          </a:xfrm>
        </p:spPr>
        <p:txBody>
          <a:bodyPr/>
          <a:lstStyle/>
          <a:p>
            <a:pPr marL="0" indent="0" algn="just">
              <a:buNone/>
            </a:pPr>
            <a:r>
              <a:rPr lang="en-US" sz="1500" dirty="0"/>
              <a:t>A </a:t>
            </a:r>
            <a:r>
              <a:rPr lang="en-US" sz="1500" b="1" dirty="0" smtClean="0">
                <a:solidFill>
                  <a:srgbClr val="C00000"/>
                </a:solidFill>
              </a:rPr>
              <a:t>Digisonde</a:t>
            </a:r>
            <a:r>
              <a:rPr lang="en-US" sz="1500" dirty="0" smtClean="0"/>
              <a:t> </a:t>
            </a:r>
            <a:r>
              <a:rPr lang="en-US" sz="1500" dirty="0"/>
              <a:t>is a modern </a:t>
            </a:r>
            <a:r>
              <a:rPr lang="en-US" sz="1500" b="1" dirty="0">
                <a:solidFill>
                  <a:srgbClr val="C00000"/>
                </a:solidFill>
              </a:rPr>
              <a:t>digital </a:t>
            </a:r>
            <a:r>
              <a:rPr lang="en-US" sz="1500" b="1" dirty="0" smtClean="0">
                <a:solidFill>
                  <a:srgbClr val="C00000"/>
                </a:solidFill>
              </a:rPr>
              <a:t>device </a:t>
            </a:r>
            <a:r>
              <a:rPr lang="en-US" sz="1500" dirty="0" smtClean="0"/>
              <a:t>being</a:t>
            </a:r>
            <a:r>
              <a:rPr lang="en-US" sz="1500" b="1" dirty="0" smtClean="0">
                <a:solidFill>
                  <a:srgbClr val="C00000"/>
                </a:solidFill>
              </a:rPr>
              <a:t> </a:t>
            </a:r>
            <a:r>
              <a:rPr lang="en-US" sz="1500" dirty="0" smtClean="0"/>
              <a:t>used </a:t>
            </a:r>
            <a:r>
              <a:rPr lang="en-US" sz="1500" dirty="0"/>
              <a:t>to determine ionospheric characteristics above the vicinity of the instrument. A </a:t>
            </a:r>
            <a:r>
              <a:rPr lang="en-US" sz="1500" b="1" dirty="0">
                <a:solidFill>
                  <a:srgbClr val="00B050"/>
                </a:solidFill>
              </a:rPr>
              <a:t>Digisonde</a:t>
            </a:r>
            <a:r>
              <a:rPr lang="en-US" sz="1500" dirty="0"/>
              <a:t> </a:t>
            </a:r>
            <a:r>
              <a:rPr lang="en-US" sz="1500" b="1" dirty="0">
                <a:solidFill>
                  <a:srgbClr val="C00000"/>
                </a:solidFill>
              </a:rPr>
              <a:t>is comprised </a:t>
            </a:r>
            <a:r>
              <a:rPr lang="en-US" sz="1500" dirty="0"/>
              <a:t>of a </a:t>
            </a:r>
            <a:r>
              <a:rPr lang="en-US" sz="1500" b="1" dirty="0">
                <a:solidFill>
                  <a:srgbClr val="7030A0"/>
                </a:solidFill>
              </a:rPr>
              <a:t>radio wave transmitter, receiver, and associated transmit and receive antennas</a:t>
            </a:r>
            <a:r>
              <a:rPr lang="en-US" sz="1500" b="1" dirty="0"/>
              <a:t>.</a:t>
            </a:r>
            <a:r>
              <a:rPr lang="en-US" sz="1500" dirty="0"/>
              <a:t> A Digisonde generally operates within the </a:t>
            </a:r>
            <a:r>
              <a:rPr lang="en-US" sz="1500" b="1" dirty="0">
                <a:solidFill>
                  <a:srgbClr val="7030A0"/>
                </a:solidFill>
              </a:rPr>
              <a:t>1 to 20 MHz </a:t>
            </a:r>
            <a:r>
              <a:rPr lang="en-US" sz="1500" dirty="0"/>
              <a:t>band with a physically large transmit antenna and </a:t>
            </a:r>
            <a:r>
              <a:rPr lang="en-US" sz="1500" b="1" dirty="0">
                <a:solidFill>
                  <a:srgbClr val="7030A0"/>
                </a:solidFill>
              </a:rPr>
              <a:t>four smaller, spaced receive antennas</a:t>
            </a:r>
            <a:r>
              <a:rPr lang="en-US" sz="1500" b="1" dirty="0"/>
              <a:t> deployed in an </a:t>
            </a:r>
            <a:r>
              <a:rPr lang="en-US" sz="1500" b="1" dirty="0">
                <a:solidFill>
                  <a:srgbClr val="7030A0"/>
                </a:solidFill>
              </a:rPr>
              <a:t>equilateral triangle </a:t>
            </a:r>
            <a:r>
              <a:rPr lang="en-US" sz="1500" dirty="0"/>
              <a:t>(the 4th antenna being placed at the triangle's centroid). </a:t>
            </a:r>
            <a:r>
              <a:rPr lang="en-US" sz="1500" b="1" dirty="0">
                <a:solidFill>
                  <a:srgbClr val="00B050"/>
                </a:solidFill>
              </a:rPr>
              <a:t>Computer processing</a:t>
            </a:r>
            <a:r>
              <a:rPr lang="en-US" sz="1500" dirty="0">
                <a:solidFill>
                  <a:srgbClr val="00B050"/>
                </a:solidFill>
              </a:rPr>
              <a:t> </a:t>
            </a:r>
            <a:r>
              <a:rPr lang="en-US" sz="1500" dirty="0"/>
              <a:t>of the </a:t>
            </a:r>
            <a:r>
              <a:rPr lang="en-US" sz="1500" dirty="0" smtClean="0">
                <a:solidFill>
                  <a:srgbClr val="FF0000"/>
                </a:solidFill>
              </a:rPr>
              <a:t>received</a:t>
            </a:r>
            <a:r>
              <a:rPr lang="en-US" sz="1500" dirty="0" smtClean="0"/>
              <a:t> </a:t>
            </a:r>
            <a:r>
              <a:rPr lang="en-US" sz="1500" dirty="0"/>
              <a:t>radio waves is employed to </a:t>
            </a:r>
            <a:r>
              <a:rPr lang="en-US" sz="1500" b="1" dirty="0"/>
              <a:t>develop i</a:t>
            </a:r>
            <a:r>
              <a:rPr lang="en-US" sz="1500" b="1" dirty="0">
                <a:solidFill>
                  <a:srgbClr val="7030A0"/>
                </a:solidFill>
              </a:rPr>
              <a:t>onograms</a:t>
            </a:r>
            <a:r>
              <a:rPr lang="en-US" sz="1500" b="1" dirty="0"/>
              <a:t> </a:t>
            </a:r>
            <a:r>
              <a:rPr lang="en-US" sz="1500" dirty="0"/>
              <a:t>which are used to determine the characteristics of the various ionospheric </a:t>
            </a:r>
            <a:r>
              <a:rPr lang="en-US" sz="1500" dirty="0" smtClean="0"/>
              <a:t>layers.</a:t>
            </a:r>
            <a:endParaRPr lang="en-US" sz="1500" dirty="0"/>
          </a:p>
          <a:p>
            <a:pPr marL="0" indent="0" algn="just">
              <a:buNone/>
            </a:pPr>
            <a:endParaRPr lang="en-US" sz="1400" dirty="0"/>
          </a:p>
        </p:txBody>
      </p:sp>
      <p:sp>
        <p:nvSpPr>
          <p:cNvPr id="12" name="Slide Number Placeholder 11"/>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6040568-9603-4D47-840B-D759417252F6}" type="slidenum">
              <a:rPr lang="en-US">
                <a:solidFill>
                  <a:srgbClr val="898989"/>
                </a:solidFill>
                <a:latin typeface="Calibri" panose="020F0502020204030204" pitchFamily="34" charset="0"/>
              </a:rPr>
              <a:pPr eaLnBrk="1" hangingPunct="1"/>
              <a:t>5</a:t>
            </a:fld>
            <a:endParaRPr lang="en-US">
              <a:solidFill>
                <a:srgbClr val="898989"/>
              </a:solidFill>
              <a:latin typeface="Calibri" panose="020F0502020204030204" pitchFamily="34" charset="0"/>
            </a:endParaRPr>
          </a:p>
        </p:txBody>
      </p:sp>
      <p:sp>
        <p:nvSpPr>
          <p:cNvPr id="31752" name="Rectangle 7"/>
          <p:cNvSpPr>
            <a:spLocks noChangeArrowheads="1"/>
          </p:cNvSpPr>
          <p:nvPr/>
        </p:nvSpPr>
        <p:spPr bwMode="auto">
          <a:xfrm>
            <a:off x="990600" y="6324600"/>
            <a:ext cx="11842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b="1" dirty="0">
                <a:solidFill>
                  <a:srgbClr val="7030A0"/>
                </a:solidFill>
              </a:rPr>
              <a:t>Figure B </a:t>
            </a:r>
          </a:p>
        </p:txBody>
      </p:sp>
      <p:sp>
        <p:nvSpPr>
          <p:cNvPr id="31753" name="Rectangle 9"/>
          <p:cNvSpPr>
            <a:spLocks noChangeArrowheads="1"/>
          </p:cNvSpPr>
          <p:nvPr/>
        </p:nvSpPr>
        <p:spPr bwMode="auto">
          <a:xfrm>
            <a:off x="4114800" y="6236284"/>
            <a:ext cx="1120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b="1" dirty="0">
                <a:solidFill>
                  <a:srgbClr val="00B050"/>
                </a:solidFill>
              </a:rPr>
              <a:t>Figure C</a:t>
            </a:r>
          </a:p>
        </p:txBody>
      </p:sp>
      <p:sp>
        <p:nvSpPr>
          <p:cNvPr id="31754" name="Rectangle 10"/>
          <p:cNvSpPr>
            <a:spLocks noChangeArrowheads="1"/>
          </p:cNvSpPr>
          <p:nvPr/>
        </p:nvSpPr>
        <p:spPr bwMode="auto">
          <a:xfrm>
            <a:off x="6400800" y="6324600"/>
            <a:ext cx="1120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b="1">
                <a:solidFill>
                  <a:srgbClr val="0070C0"/>
                </a:solidFill>
              </a:rPr>
              <a:t>Figure D</a:t>
            </a:r>
          </a:p>
        </p:txBody>
      </p:sp>
      <p:sp>
        <p:nvSpPr>
          <p:cNvPr id="31755" name="Rectangle 11"/>
          <p:cNvSpPr>
            <a:spLocks noChangeArrowheads="1"/>
          </p:cNvSpPr>
          <p:nvPr/>
        </p:nvSpPr>
        <p:spPr bwMode="auto">
          <a:xfrm>
            <a:off x="762000" y="4114800"/>
            <a:ext cx="1231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b="1">
                <a:solidFill>
                  <a:srgbClr val="FF0000"/>
                </a:solidFill>
              </a:rPr>
              <a:t>Figure A  </a:t>
            </a:r>
          </a:p>
        </p:txBody>
      </p:sp>
      <p:pic>
        <p:nvPicPr>
          <p:cNvPr id="4" name="Picture 3"/>
          <p:cNvPicPr>
            <a:picLocks noChangeAspect="1"/>
          </p:cNvPicPr>
          <p:nvPr/>
        </p:nvPicPr>
        <p:blipFill>
          <a:blip r:embed="rId3" cstate="print"/>
          <a:stretch>
            <a:fillRect/>
          </a:stretch>
        </p:blipFill>
        <p:spPr>
          <a:xfrm>
            <a:off x="569807" y="1524000"/>
            <a:ext cx="3813385" cy="2655887"/>
          </a:xfrm>
          <a:prstGeom prst="rect">
            <a:avLst/>
          </a:prstGeom>
        </p:spPr>
      </p:pic>
      <p:pic>
        <p:nvPicPr>
          <p:cNvPr id="6" name="Picture 5"/>
          <p:cNvPicPr>
            <a:picLocks noChangeAspect="1"/>
          </p:cNvPicPr>
          <p:nvPr/>
        </p:nvPicPr>
        <p:blipFill>
          <a:blip r:embed="rId4" cstate="print"/>
          <a:stretch>
            <a:fillRect/>
          </a:stretch>
        </p:blipFill>
        <p:spPr>
          <a:xfrm>
            <a:off x="6263173" y="4484688"/>
            <a:ext cx="2438611" cy="1698626"/>
          </a:xfrm>
          <a:prstGeom prst="rect">
            <a:avLst/>
          </a:prstGeom>
        </p:spPr>
      </p:pic>
      <p:pic>
        <p:nvPicPr>
          <p:cNvPr id="7" name="Picture 6"/>
          <p:cNvPicPr>
            <a:picLocks noChangeAspect="1"/>
          </p:cNvPicPr>
          <p:nvPr/>
        </p:nvPicPr>
        <p:blipFill>
          <a:blip r:embed="rId5" cstate="print"/>
          <a:stretch>
            <a:fillRect/>
          </a:stretch>
        </p:blipFill>
        <p:spPr>
          <a:xfrm>
            <a:off x="3505200" y="4484688"/>
            <a:ext cx="2362200" cy="1698626"/>
          </a:xfrm>
          <a:prstGeom prst="rect">
            <a:avLst/>
          </a:prstGeom>
        </p:spPr>
      </p:pic>
      <p:pic>
        <p:nvPicPr>
          <p:cNvPr id="8" name="Picture 7"/>
          <p:cNvPicPr>
            <a:picLocks noChangeAspect="1"/>
          </p:cNvPicPr>
          <p:nvPr/>
        </p:nvPicPr>
        <p:blipFill>
          <a:blip r:embed="rId6" cstate="print"/>
          <a:stretch>
            <a:fillRect/>
          </a:stretch>
        </p:blipFill>
        <p:spPr>
          <a:xfrm>
            <a:off x="762000" y="4484688"/>
            <a:ext cx="2057400" cy="1698626"/>
          </a:xfrm>
          <a:prstGeom prst="rect">
            <a:avLst/>
          </a:prstGeom>
        </p:spPr>
      </p:pic>
    </p:spTree>
    <p:extLst>
      <p:ext uri="{BB962C8B-B14F-4D97-AF65-F5344CB8AC3E}">
        <p14:creationId xmlns:p14="http://schemas.microsoft.com/office/powerpoint/2010/main" val="28419921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381000" y="61118"/>
            <a:ext cx="8153400" cy="792163"/>
          </a:xfrm>
        </p:spPr>
        <p:txBody>
          <a:bodyPr/>
          <a:lstStyle/>
          <a:p>
            <a:r>
              <a:rPr lang="en-US" sz="2000" b="1" dirty="0" smtClean="0">
                <a:solidFill>
                  <a:srgbClr val="00B050"/>
                </a:solidFill>
                <a:latin typeface="Tahoma" panose="020B0604030504040204" pitchFamily="34" charset="0"/>
                <a:cs typeface="Tahoma" panose="020B0604030504040204" pitchFamily="34" charset="0"/>
              </a:rPr>
              <a:t>  </a:t>
            </a:r>
            <a:br>
              <a:rPr lang="en-US" sz="2000" b="1" dirty="0" smtClean="0">
                <a:solidFill>
                  <a:srgbClr val="00B050"/>
                </a:solidFill>
                <a:latin typeface="Tahoma" panose="020B0604030504040204" pitchFamily="34" charset="0"/>
                <a:cs typeface="Tahoma" panose="020B0604030504040204" pitchFamily="34" charset="0"/>
              </a:rPr>
            </a:br>
            <a:r>
              <a:rPr lang="en-US" sz="2400" b="1" dirty="0" smtClean="0">
                <a:solidFill>
                  <a:srgbClr val="00B050"/>
                </a:solidFill>
                <a:latin typeface="+mn-lt"/>
              </a:rPr>
              <a:t>TYPES </a:t>
            </a:r>
            <a:r>
              <a:rPr lang="en-US" sz="2400" b="1" dirty="0">
                <a:solidFill>
                  <a:srgbClr val="00B050"/>
                </a:solidFill>
                <a:latin typeface="+mn-lt"/>
              </a:rPr>
              <a:t>OF SPREAD F </a:t>
            </a:r>
            <a:r>
              <a:rPr lang="en-US" dirty="0" smtClean="0"/>
              <a:t/>
            </a:r>
            <a:br>
              <a:rPr lang="en-US" dirty="0" smtClean="0"/>
            </a:br>
            <a:endParaRPr lang="en-US" dirty="0" smtClean="0"/>
          </a:p>
        </p:txBody>
      </p:sp>
      <p:sp>
        <p:nvSpPr>
          <p:cNvPr id="20485"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23223A0-318C-4C4A-A855-463E21C5BDF5}" type="slidenum">
              <a:rPr lang="en-US" sz="1200" smtClean="0">
                <a:solidFill>
                  <a:srgbClr val="898989"/>
                </a:solidFill>
              </a:rPr>
              <a:pPr>
                <a:spcBef>
                  <a:spcPct val="0"/>
                </a:spcBef>
                <a:buFontTx/>
                <a:buNone/>
              </a:pPr>
              <a:t>6</a:t>
            </a:fld>
            <a:endParaRPr lang="en-US" sz="1200" smtClean="0">
              <a:solidFill>
                <a:srgbClr val="898989"/>
              </a:solidFill>
            </a:endParaRPr>
          </a:p>
        </p:txBody>
      </p:sp>
      <p:pic>
        <p:nvPicPr>
          <p:cNvPr id="4" name="Content Placeholder 3"/>
          <p:cNvPicPr>
            <a:picLocks noGrp="1" noChangeAspect="1"/>
          </p:cNvPicPr>
          <p:nvPr>
            <p:ph idx="1"/>
          </p:nvPr>
        </p:nvPicPr>
        <p:blipFill>
          <a:blip r:embed="rId3" cstate="print"/>
          <a:stretch>
            <a:fillRect/>
          </a:stretch>
        </p:blipFill>
        <p:spPr>
          <a:xfrm>
            <a:off x="533400" y="782335"/>
            <a:ext cx="1725318" cy="3924989"/>
          </a:xfrm>
          <a:prstGeom prst="rect">
            <a:avLst/>
          </a:prstGeom>
        </p:spPr>
      </p:pic>
      <p:pic>
        <p:nvPicPr>
          <p:cNvPr id="5" name="Picture 4"/>
          <p:cNvPicPr>
            <a:picLocks noChangeAspect="1"/>
          </p:cNvPicPr>
          <p:nvPr/>
        </p:nvPicPr>
        <p:blipFill>
          <a:blip r:embed="rId4" cstate="print"/>
          <a:stretch>
            <a:fillRect/>
          </a:stretch>
        </p:blipFill>
        <p:spPr>
          <a:xfrm>
            <a:off x="2245580" y="763943"/>
            <a:ext cx="4002819" cy="3943382"/>
          </a:xfrm>
          <a:prstGeom prst="rect">
            <a:avLst/>
          </a:prstGeom>
        </p:spPr>
      </p:pic>
      <p:pic>
        <p:nvPicPr>
          <p:cNvPr id="7" name="Picture 6"/>
          <p:cNvPicPr>
            <a:picLocks noChangeAspect="1"/>
          </p:cNvPicPr>
          <p:nvPr/>
        </p:nvPicPr>
        <p:blipFill>
          <a:blip r:embed="rId5" cstate="print"/>
          <a:stretch>
            <a:fillRect/>
          </a:stretch>
        </p:blipFill>
        <p:spPr>
          <a:xfrm>
            <a:off x="6248399" y="806619"/>
            <a:ext cx="2590801" cy="3765381"/>
          </a:xfrm>
          <a:prstGeom prst="rect">
            <a:avLst/>
          </a:prstGeom>
        </p:spPr>
      </p:pic>
      <p:pic>
        <p:nvPicPr>
          <p:cNvPr id="2" name="Picture 1"/>
          <p:cNvPicPr>
            <a:picLocks noChangeAspect="1"/>
          </p:cNvPicPr>
          <p:nvPr/>
        </p:nvPicPr>
        <p:blipFill>
          <a:blip r:embed="rId6" cstate="print"/>
          <a:stretch>
            <a:fillRect/>
          </a:stretch>
        </p:blipFill>
        <p:spPr>
          <a:xfrm>
            <a:off x="533400" y="4921419"/>
            <a:ext cx="8376630" cy="1585962"/>
          </a:xfrm>
          <a:prstGeom prst="rect">
            <a:avLst/>
          </a:prstGeom>
        </p:spPr>
      </p:pic>
    </p:spTree>
    <p:extLst>
      <p:ext uri="{BB962C8B-B14F-4D97-AF65-F5344CB8AC3E}">
        <p14:creationId xmlns:p14="http://schemas.microsoft.com/office/powerpoint/2010/main" val="20788997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152400"/>
            <a:ext cx="8077199" cy="411162"/>
          </a:xfrm>
        </p:spPr>
        <p:txBody>
          <a:bodyPr/>
          <a:lstStyle/>
          <a:p>
            <a:r>
              <a:rPr lang="en-US" sz="2400" b="1" dirty="0" smtClean="0">
                <a:solidFill>
                  <a:srgbClr val="C00000"/>
                </a:solidFill>
              </a:rPr>
              <a:t>DATA AND METHOD</a:t>
            </a:r>
            <a:r>
              <a:rPr lang="en-US" sz="1800" b="1" i="1" dirty="0" smtClean="0"/>
              <a:t> </a:t>
            </a:r>
            <a:br>
              <a:rPr lang="en-US" sz="1800" b="1" i="1" dirty="0" smtClean="0"/>
            </a:br>
            <a:endParaRPr lang="en-US" sz="1800" dirty="0" smtClean="0"/>
          </a:p>
        </p:txBody>
      </p:sp>
      <p:sp>
        <p:nvSpPr>
          <p:cNvPr id="12292"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1AB6533E-CFB6-4F4E-A970-DC773436C866}" type="slidenum">
              <a:rPr lang="en-US" sz="1200" smtClean="0">
                <a:solidFill>
                  <a:srgbClr val="898989"/>
                </a:solidFill>
              </a:rPr>
              <a:pPr>
                <a:spcBef>
                  <a:spcPct val="0"/>
                </a:spcBef>
                <a:buFontTx/>
                <a:buNone/>
              </a:pPr>
              <a:t>7</a:t>
            </a:fld>
            <a:endParaRPr lang="en-US" sz="1200" dirty="0" smtClean="0">
              <a:solidFill>
                <a:srgbClr val="898989"/>
              </a:solidFill>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09600" y="457200"/>
                <a:ext cx="8229600" cy="6264275"/>
              </a:xfrm>
            </p:spPr>
            <p:txBody>
              <a:bodyPr/>
              <a:lstStyle/>
              <a:p>
                <a:pPr marL="0" indent="0" algn="just">
                  <a:buNone/>
                </a:pPr>
                <a:r>
                  <a:rPr lang="en-US" sz="1400" dirty="0" smtClean="0"/>
                  <a:t> </a:t>
                </a:r>
                <a:r>
                  <a:rPr lang="en-US" sz="1400" dirty="0"/>
                  <a:t>The data used for this study were ionograms obtained for the year 2010, a year of low solar activity, from eight digisonde stations within geomagnetic latitude of 3.9°N to </a:t>
                </a:r>
                <a:r>
                  <a:rPr lang="en-US" sz="1400" dirty="0" smtClean="0"/>
                  <a:t>17°S.</a:t>
                </a:r>
                <a:r>
                  <a:rPr lang="en-US" sz="1300" dirty="0" smtClean="0"/>
                  <a:t> </a:t>
                </a:r>
                <a:r>
                  <a:rPr lang="en-US" sz="1300" dirty="0"/>
                  <a:t>The ionograms which are archived in DIDBASE were downloaded online from </a:t>
                </a:r>
                <a:r>
                  <a:rPr lang="en-US" sz="1300" u="sng" dirty="0">
                    <a:hlinkClick r:id="rId3"/>
                  </a:rPr>
                  <a:t>https://lgdc.uml.edu/common/DIDBFastStationList</a:t>
                </a:r>
                <a:r>
                  <a:rPr lang="en-US" sz="1300" dirty="0"/>
                  <a:t>.  The digital ionograms were then examined for spread F</a:t>
                </a:r>
                <a:r>
                  <a:rPr lang="en-US" sz="1300" dirty="0" smtClean="0"/>
                  <a:t>.</a:t>
                </a:r>
              </a:p>
              <a:p>
                <a:pPr lvl="0" algn="just"/>
                <a:r>
                  <a:rPr lang="en-US" sz="1300" dirty="0" smtClean="0"/>
                  <a:t>Recoded  </a:t>
                </a:r>
                <a:r>
                  <a:rPr lang="en-US" sz="1300" dirty="0"/>
                  <a:t>at </a:t>
                </a:r>
                <a:r>
                  <a:rPr lang="en-US" sz="1300" b="1" dirty="0">
                    <a:solidFill>
                      <a:srgbClr val="FF0000"/>
                    </a:solidFill>
                  </a:rPr>
                  <a:t>hourly interval </a:t>
                </a:r>
                <a:r>
                  <a:rPr lang="en-US" sz="1300" b="1" dirty="0" smtClean="0">
                    <a:solidFill>
                      <a:srgbClr val="FF0000"/>
                    </a:solidFill>
                  </a:rPr>
                  <a:t>  for the  occurrence and 15 minute interval for drift velocity</a:t>
                </a:r>
                <a:endParaRPr lang="en-US" sz="1300" dirty="0">
                  <a:solidFill>
                    <a:srgbClr val="FF0000"/>
                  </a:solidFill>
                </a:endParaRPr>
              </a:p>
              <a:p>
                <a:pPr lvl="0" algn="just"/>
                <a:r>
                  <a:rPr lang="en-US" sz="1300" dirty="0"/>
                  <a:t>From </a:t>
                </a:r>
                <a:r>
                  <a:rPr lang="en-US" sz="1300" b="1" dirty="0">
                    <a:solidFill>
                      <a:srgbClr val="FF0000"/>
                    </a:solidFill>
                  </a:rPr>
                  <a:t>00:00-23:00</a:t>
                </a:r>
                <a:r>
                  <a:rPr lang="en-US" sz="1300" dirty="0"/>
                  <a:t> for available  days of  the months  </a:t>
                </a:r>
                <a:r>
                  <a:rPr lang="en-US" sz="1300" b="1" dirty="0">
                    <a:solidFill>
                      <a:srgbClr val="00B050"/>
                    </a:solidFill>
                  </a:rPr>
                  <a:t>(later </a:t>
                </a:r>
                <a:r>
                  <a:rPr lang="en-US" sz="1300" b="1" dirty="0"/>
                  <a:t>converted to local </a:t>
                </a:r>
                <a:r>
                  <a:rPr lang="en-US" sz="1300" b="1" dirty="0" smtClean="0"/>
                  <a:t>time </a:t>
                </a:r>
                <a:r>
                  <a:rPr lang="en-US" sz="1300" b="1" dirty="0" smtClean="0">
                    <a:solidFill>
                      <a:srgbClr val="00B0F0"/>
                    </a:solidFill>
                  </a:rPr>
                  <a:t>(LT) </a:t>
                </a:r>
                <a:endParaRPr lang="en-US" sz="1300" dirty="0">
                  <a:solidFill>
                    <a:srgbClr val="00B0F0"/>
                  </a:solidFill>
                </a:endParaRPr>
              </a:p>
              <a:p>
                <a:pPr lvl="0" algn="just"/>
                <a:r>
                  <a:rPr lang="en-US" sz="1300" b="1" dirty="0"/>
                  <a:t> </a:t>
                </a:r>
                <a:r>
                  <a:rPr lang="en-US" sz="1300" b="1" dirty="0" smtClean="0"/>
                  <a:t>Ionograms  with Spread F occurrences </a:t>
                </a:r>
                <a:r>
                  <a:rPr lang="en-US" sz="1300" b="1" dirty="0">
                    <a:solidFill>
                      <a:srgbClr val="FF0000"/>
                    </a:solidFill>
                  </a:rPr>
                  <a:t>&amp; </a:t>
                </a:r>
                <a:r>
                  <a:rPr lang="en-US" sz="1300" b="1" dirty="0">
                    <a:solidFill>
                      <a:srgbClr val="00B050"/>
                    </a:solidFill>
                  </a:rPr>
                  <a:t>non-occurrences </a:t>
                </a:r>
                <a:r>
                  <a:rPr lang="en-US" sz="1300" b="1" dirty="0">
                    <a:solidFill>
                      <a:srgbClr val="FF0000"/>
                    </a:solidFill>
                  </a:rPr>
                  <a:t> </a:t>
                </a:r>
                <a:r>
                  <a:rPr lang="en-US" sz="1300" b="1" dirty="0" smtClean="0"/>
                  <a:t> </a:t>
                </a:r>
                <a:r>
                  <a:rPr lang="en-US" sz="1300" dirty="0"/>
                  <a:t>were identified </a:t>
                </a:r>
              </a:p>
              <a:p>
                <a:pPr lvl="0" algn="just"/>
                <a:r>
                  <a:rPr lang="en-US" sz="1300" dirty="0"/>
                  <a:t>The Spread </a:t>
                </a:r>
                <a:r>
                  <a:rPr lang="en-US" sz="1300" dirty="0" smtClean="0"/>
                  <a:t>F ionogram </a:t>
                </a:r>
                <a:r>
                  <a:rPr lang="en-US" sz="1300" dirty="0"/>
                  <a:t>identified  </a:t>
                </a:r>
                <a:r>
                  <a:rPr lang="en-US" sz="1300" b="1" dirty="0"/>
                  <a:t>were grouped</a:t>
                </a:r>
                <a:r>
                  <a:rPr lang="en-US" sz="1300" dirty="0"/>
                  <a:t>  into  </a:t>
                </a:r>
              </a:p>
              <a:p>
                <a:r>
                  <a:rPr lang="en-US" sz="1300" dirty="0" smtClean="0"/>
                  <a:t>             </a:t>
                </a:r>
                <a:r>
                  <a:rPr lang="en-US" sz="1300" dirty="0" smtClean="0">
                    <a:solidFill>
                      <a:srgbClr val="00B050"/>
                    </a:solidFill>
                  </a:rPr>
                  <a:t> </a:t>
                </a:r>
                <a:r>
                  <a:rPr lang="en-US" sz="1300" b="1" dirty="0">
                    <a:solidFill>
                      <a:srgbClr val="00B050"/>
                    </a:solidFill>
                  </a:rPr>
                  <a:t>(a)</a:t>
                </a:r>
                <a:r>
                  <a:rPr lang="en-US" sz="1300" dirty="0">
                    <a:solidFill>
                      <a:srgbClr val="00B050"/>
                    </a:solidFill>
                  </a:rPr>
                  <a:t> </a:t>
                </a:r>
                <a:r>
                  <a:rPr lang="en-US" sz="1300" dirty="0"/>
                  <a:t>Range Spread F </a:t>
                </a:r>
                <a:r>
                  <a:rPr lang="en-US" sz="1300" b="1" dirty="0"/>
                  <a:t>      </a:t>
                </a:r>
                <a:r>
                  <a:rPr lang="en-US" sz="1300" b="1" dirty="0" smtClean="0"/>
                  <a:t>             </a:t>
                </a:r>
                <a:r>
                  <a:rPr lang="en-US" sz="1300" b="1" dirty="0" smtClean="0">
                    <a:solidFill>
                      <a:srgbClr val="FF0000"/>
                    </a:solidFill>
                  </a:rPr>
                  <a:t> </a:t>
                </a:r>
                <a:r>
                  <a:rPr lang="en-US" sz="1300" b="1" dirty="0" smtClean="0">
                    <a:solidFill>
                      <a:srgbClr val="00B050"/>
                    </a:solidFill>
                  </a:rPr>
                  <a:t>(b)</a:t>
                </a:r>
                <a:r>
                  <a:rPr lang="en-US" sz="1300" dirty="0" smtClean="0">
                    <a:solidFill>
                      <a:srgbClr val="00B050"/>
                    </a:solidFill>
                  </a:rPr>
                  <a:t> </a:t>
                </a:r>
                <a:r>
                  <a:rPr lang="en-US" sz="1300" dirty="0" smtClean="0"/>
                  <a:t>Frequency Spread F  </a:t>
                </a:r>
                <a:r>
                  <a:rPr lang="en-US" sz="1300" b="1" dirty="0" smtClean="0"/>
                  <a:t>                 </a:t>
                </a:r>
                <a:r>
                  <a:rPr lang="en-US" sz="1300" b="1" dirty="0" smtClean="0">
                    <a:solidFill>
                      <a:srgbClr val="FF0000"/>
                    </a:solidFill>
                  </a:rPr>
                  <a:t> </a:t>
                </a:r>
                <a:r>
                  <a:rPr lang="en-US" sz="1300" b="1" dirty="0">
                    <a:solidFill>
                      <a:srgbClr val="00B050"/>
                    </a:solidFill>
                  </a:rPr>
                  <a:t>(c)</a:t>
                </a:r>
                <a:r>
                  <a:rPr lang="en-US" sz="1300" dirty="0">
                    <a:solidFill>
                      <a:srgbClr val="00B050"/>
                    </a:solidFill>
                  </a:rPr>
                  <a:t> </a:t>
                </a:r>
                <a:r>
                  <a:rPr lang="en-US" sz="1300" dirty="0"/>
                  <a:t>Mixed Spread </a:t>
                </a:r>
                <a:r>
                  <a:rPr lang="en-US" sz="1300" dirty="0" smtClean="0"/>
                  <a:t>F</a:t>
                </a:r>
                <a:endParaRPr lang="en-US" sz="1400" i="1" dirty="0" smtClean="0"/>
              </a:p>
              <a:p>
                <a14:m>
                  <m:oMath xmlns:m="http://schemas.openxmlformats.org/officeDocument/2006/math">
                    <m:r>
                      <a:rPr lang="en-US" sz="1300" b="1" i="1" smtClean="0">
                        <a:solidFill>
                          <a:srgbClr val="7030A0"/>
                        </a:solidFill>
                        <a:latin typeface="Cambria Math" panose="02040503050406030204" pitchFamily="18" charset="0"/>
                      </a:rPr>
                      <m:t>% </m:t>
                    </m:r>
                    <m:r>
                      <a:rPr lang="en-US" sz="1300" b="1" i="1" smtClean="0">
                        <a:solidFill>
                          <a:srgbClr val="7030A0"/>
                        </a:solidFill>
                        <a:latin typeface="Cambria Math" panose="02040503050406030204" pitchFamily="18" charset="0"/>
                      </a:rPr>
                      <m:t>𝒐𝒇</m:t>
                    </m:r>
                    <m:r>
                      <a:rPr lang="en-US" sz="1300" b="1" i="1" smtClean="0">
                        <a:solidFill>
                          <a:srgbClr val="7030A0"/>
                        </a:solidFill>
                        <a:latin typeface="Cambria Math" panose="02040503050406030204" pitchFamily="18" charset="0"/>
                      </a:rPr>
                      <m:t> </m:t>
                    </m:r>
                    <m:r>
                      <a:rPr lang="en-US" sz="1300" b="1" i="1" smtClean="0">
                        <a:solidFill>
                          <a:srgbClr val="7030A0"/>
                        </a:solidFill>
                        <a:latin typeface="Cambria Math" panose="02040503050406030204" pitchFamily="18" charset="0"/>
                      </a:rPr>
                      <m:t>𝒐𝒄𝒄𝒖𝒓𝒓𝒆𝒏𝒄𝒆</m:t>
                    </m:r>
                    <m:r>
                      <a:rPr lang="en-US" sz="1300" b="1" i="1" smtClean="0">
                        <a:solidFill>
                          <a:srgbClr val="7030A0"/>
                        </a:solidFill>
                        <a:latin typeface="Cambria Math" panose="02040503050406030204" pitchFamily="18" charset="0"/>
                      </a:rPr>
                      <m:t> </m:t>
                    </m:r>
                    <m:r>
                      <a:rPr lang="en-US" sz="1300" i="1">
                        <a:latin typeface="Cambria Math" panose="02040503050406030204" pitchFamily="18" charset="0"/>
                      </a:rPr>
                      <m:t>=</m:t>
                    </m:r>
                    <m:f>
                      <m:fPr>
                        <m:ctrlPr>
                          <a:rPr lang="en-US" sz="1300" i="1">
                            <a:latin typeface="Cambria Math" panose="02040503050406030204" pitchFamily="18" charset="0"/>
                          </a:rPr>
                        </m:ctrlPr>
                      </m:fPr>
                      <m:num>
                        <m:r>
                          <a:rPr lang="en-US" sz="1300" i="1">
                            <a:latin typeface="Cambria Math" panose="02040503050406030204" pitchFamily="18" charset="0"/>
                          </a:rPr>
                          <m:t>𝑛𝑢𝑚𝑏𝑒𝑟</m:t>
                        </m:r>
                        <m:r>
                          <a:rPr lang="en-US" sz="1300" i="1">
                            <a:latin typeface="Cambria Math" panose="02040503050406030204" pitchFamily="18" charset="0"/>
                          </a:rPr>
                          <m:t> </m:t>
                        </m:r>
                        <m:r>
                          <a:rPr lang="en-US" sz="1300" i="1">
                            <a:latin typeface="Cambria Math" panose="02040503050406030204" pitchFamily="18" charset="0"/>
                          </a:rPr>
                          <m:t>𝑜𝑓</m:t>
                        </m:r>
                        <m:r>
                          <a:rPr lang="en-US" sz="1300" i="1">
                            <a:latin typeface="Cambria Math" panose="02040503050406030204" pitchFamily="18" charset="0"/>
                          </a:rPr>
                          <m:t> </m:t>
                        </m:r>
                        <m:r>
                          <a:rPr lang="en-US" sz="1300" i="1">
                            <a:latin typeface="Cambria Math" panose="02040503050406030204" pitchFamily="18" charset="0"/>
                          </a:rPr>
                          <m:t>𝑖𝑜𝑛𝑜𝑔𝑟𝑎𝑚𝑠</m:t>
                        </m:r>
                        <m:r>
                          <a:rPr lang="en-US" sz="1300" i="1">
                            <a:latin typeface="Cambria Math" panose="02040503050406030204" pitchFamily="18" charset="0"/>
                          </a:rPr>
                          <m:t> </m:t>
                        </m:r>
                        <m:r>
                          <a:rPr lang="en-US" sz="1300" i="1">
                            <a:latin typeface="Cambria Math" panose="02040503050406030204" pitchFamily="18" charset="0"/>
                          </a:rPr>
                          <m:t>𝑤𝑖𝑡h</m:t>
                        </m:r>
                        <m:r>
                          <a:rPr lang="en-US" sz="1300" i="1">
                            <a:latin typeface="Cambria Math" panose="02040503050406030204" pitchFamily="18" charset="0"/>
                          </a:rPr>
                          <m:t> </m:t>
                        </m:r>
                        <m:r>
                          <a:rPr lang="en-US" sz="1300" i="1">
                            <a:latin typeface="Cambria Math" panose="02040503050406030204" pitchFamily="18" charset="0"/>
                          </a:rPr>
                          <m:t>𝑠𝑝𝑟𝑒𝑎𝑑</m:t>
                        </m:r>
                        <m:r>
                          <a:rPr lang="en-US" sz="1300" i="1">
                            <a:latin typeface="Cambria Math" panose="02040503050406030204" pitchFamily="18" charset="0"/>
                          </a:rPr>
                          <m:t> </m:t>
                        </m:r>
                        <m:r>
                          <a:rPr lang="en-US" sz="1300" i="1">
                            <a:latin typeface="Cambria Math" panose="02040503050406030204" pitchFamily="18" charset="0"/>
                          </a:rPr>
                          <m:t>𝐹</m:t>
                        </m:r>
                      </m:num>
                      <m:den>
                        <m:r>
                          <a:rPr lang="en-US" sz="1300" i="1">
                            <a:latin typeface="Cambria Math" panose="02040503050406030204" pitchFamily="18" charset="0"/>
                          </a:rPr>
                          <m:t>𝑡𝑜𝑡𝑎𝑙</m:t>
                        </m:r>
                        <m:r>
                          <a:rPr lang="en-US" sz="1300" i="1">
                            <a:latin typeface="Cambria Math" panose="02040503050406030204" pitchFamily="18" charset="0"/>
                          </a:rPr>
                          <m:t> </m:t>
                        </m:r>
                        <m:r>
                          <a:rPr lang="en-US" sz="1300" i="1">
                            <a:latin typeface="Cambria Math" panose="02040503050406030204" pitchFamily="18" charset="0"/>
                          </a:rPr>
                          <m:t>𝑛𝑢𝑚𝑏𝑒𝑟</m:t>
                        </m:r>
                        <m:r>
                          <a:rPr lang="en-US" sz="1300" i="1">
                            <a:latin typeface="Cambria Math" panose="02040503050406030204" pitchFamily="18" charset="0"/>
                          </a:rPr>
                          <m:t> </m:t>
                        </m:r>
                        <m:r>
                          <a:rPr lang="en-US" sz="1300" i="1">
                            <a:latin typeface="Cambria Math" panose="02040503050406030204" pitchFamily="18" charset="0"/>
                          </a:rPr>
                          <m:t>𝑜𝑓</m:t>
                        </m:r>
                        <m:r>
                          <a:rPr lang="en-US" sz="1300" i="1">
                            <a:latin typeface="Cambria Math" panose="02040503050406030204" pitchFamily="18" charset="0"/>
                          </a:rPr>
                          <m:t> </m:t>
                        </m:r>
                        <m:r>
                          <a:rPr lang="en-US" sz="1300" i="1">
                            <a:latin typeface="Cambria Math" panose="02040503050406030204" pitchFamily="18" charset="0"/>
                          </a:rPr>
                          <m:t>𝑖𝑜𝑛𝑜𝑔𝑟𝑎𝑚𝑠</m:t>
                        </m:r>
                        <m:r>
                          <a:rPr lang="en-US" sz="1300" i="1">
                            <a:latin typeface="Cambria Math" panose="02040503050406030204" pitchFamily="18" charset="0"/>
                          </a:rPr>
                          <m:t> </m:t>
                        </m:r>
                      </m:den>
                    </m:f>
                    <m:r>
                      <a:rPr lang="en-US" sz="1300" i="1">
                        <a:latin typeface="Cambria Math" panose="02040503050406030204" pitchFamily="18" charset="0"/>
                      </a:rPr>
                      <m:t>𝑥</m:t>
                    </m:r>
                    <m:r>
                      <a:rPr lang="en-US" sz="1300" i="1">
                        <a:latin typeface="Cambria Math" panose="02040503050406030204" pitchFamily="18" charset="0"/>
                      </a:rPr>
                      <m:t>100</m:t>
                    </m:r>
                  </m:oMath>
                </a14:m>
                <a:r>
                  <a:rPr lang="en-US" sz="1300" dirty="0"/>
                  <a:t> </a:t>
                </a:r>
              </a:p>
              <a:p>
                <a:r>
                  <a:rPr lang="en-US" sz="1300" dirty="0"/>
                  <a:t>The</a:t>
                </a:r>
                <a:r>
                  <a:rPr lang="en-US" sz="1300" b="1" dirty="0">
                    <a:solidFill>
                      <a:srgbClr val="7030A0"/>
                    </a:solidFill>
                  </a:rPr>
                  <a:t> vertical drift velocity </a:t>
                </a:r>
                <a:r>
                  <a:rPr lang="en-US" sz="1300" dirty="0"/>
                  <a:t>of F2 layer (h΄F2) was obtained from the rate of change of </a:t>
                </a:r>
                <a:r>
                  <a:rPr lang="en-US" sz="1300" b="1" dirty="0"/>
                  <a:t>h΄F2. That is,  </a:t>
                </a:r>
                <a14:m>
                  <m:oMath xmlns:m="http://schemas.openxmlformats.org/officeDocument/2006/math">
                    <m:r>
                      <a:rPr lang="en-US" sz="1300" b="1" i="1">
                        <a:latin typeface="Cambria Math" panose="02040503050406030204" pitchFamily="18" charset="0"/>
                      </a:rPr>
                      <m:t>∆</m:t>
                    </m:r>
                    <m:r>
                      <a:rPr lang="en-US" sz="1300" b="1" i="1">
                        <a:latin typeface="Cambria Math" panose="02040503050406030204" pitchFamily="18" charset="0"/>
                      </a:rPr>
                      <m:t>𝒉</m:t>
                    </m:r>
                    <m:r>
                      <a:rPr lang="en-US" sz="1300" b="1" i="1" smtClean="0">
                        <a:latin typeface="Cambria Math" panose="02040503050406030204" pitchFamily="18" charset="0"/>
                      </a:rPr>
                      <m:t>/</m:t>
                    </m:r>
                    <m:r>
                      <a:rPr lang="en-US" sz="1300" b="1" i="1">
                        <a:latin typeface="Cambria Math" panose="02040503050406030204" pitchFamily="18" charset="0"/>
                      </a:rPr>
                      <m:t>∆</m:t>
                    </m:r>
                    <m:r>
                      <a:rPr lang="en-US" sz="1300" b="1" i="1">
                        <a:latin typeface="Cambria Math" panose="02040503050406030204" pitchFamily="18" charset="0"/>
                      </a:rPr>
                      <m:t>𝒕</m:t>
                    </m:r>
                    <m:r>
                      <a:rPr lang="en-US" sz="1300" b="1">
                        <a:latin typeface="Cambria Math" panose="02040503050406030204" pitchFamily="18" charset="0"/>
                      </a:rPr>
                      <m:t>=</m:t>
                    </m:r>
                    <m:f>
                      <m:fPr>
                        <m:ctrlPr>
                          <a:rPr lang="en-US" sz="1300" b="1" i="1">
                            <a:latin typeface="Cambria Math" panose="02040503050406030204" pitchFamily="18" charset="0"/>
                          </a:rPr>
                        </m:ctrlPr>
                      </m:fPr>
                      <m:num>
                        <m:r>
                          <a:rPr lang="en-US" sz="1300" b="1">
                            <a:latin typeface="Cambria Math" panose="02040503050406030204" pitchFamily="18" charset="0"/>
                          </a:rPr>
                          <m:t>∆</m:t>
                        </m:r>
                        <m:r>
                          <a:rPr lang="en-US" sz="1300" b="1" i="1">
                            <a:latin typeface="Cambria Math" panose="02040503050406030204" pitchFamily="18" charset="0"/>
                          </a:rPr>
                          <m:t>𝐡</m:t>
                        </m:r>
                        <m:r>
                          <a:rPr lang="en-US" sz="1300" b="1">
                            <a:latin typeface="Cambria Math" panose="02040503050406030204" pitchFamily="18" charset="0"/>
                          </a:rPr>
                          <m:t>΄</m:t>
                        </m:r>
                        <m:r>
                          <a:rPr lang="en-US" sz="1300" b="1" i="1">
                            <a:latin typeface="Cambria Math" panose="02040503050406030204" pitchFamily="18" charset="0"/>
                          </a:rPr>
                          <m:t>𝑭</m:t>
                        </m:r>
                        <m:r>
                          <a:rPr lang="en-US" sz="1300" b="1" i="1">
                            <a:latin typeface="Cambria Math" panose="02040503050406030204" pitchFamily="18" charset="0"/>
                          </a:rPr>
                          <m:t>𝟐</m:t>
                        </m:r>
                      </m:num>
                      <m:den>
                        <m:r>
                          <a:rPr lang="en-US" sz="1300" b="1">
                            <a:latin typeface="Cambria Math" panose="02040503050406030204" pitchFamily="18" charset="0"/>
                          </a:rPr>
                          <m:t>∆</m:t>
                        </m:r>
                        <m:r>
                          <a:rPr lang="en-US" sz="1300" b="1" i="1">
                            <a:latin typeface="Cambria Math" panose="02040503050406030204" pitchFamily="18" charset="0"/>
                          </a:rPr>
                          <m:t>𝑻𝒊𝒎𝒆</m:t>
                        </m:r>
                      </m:den>
                    </m:f>
                  </m:oMath>
                </a14:m>
                <a:endParaRPr lang="en-US" sz="1300" b="1" dirty="0"/>
              </a:p>
              <a:p>
                <a:pPr marL="0" indent="0" algn="just">
                  <a:buNone/>
                </a:pPr>
                <a:endParaRPr lang="en-US" sz="13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09600" y="457200"/>
                <a:ext cx="8229600" cy="6264275"/>
              </a:xfrm>
              <a:blipFill rotWithShape="0">
                <a:blip r:embed="rId4"/>
                <a:stretch>
                  <a:fillRect l="-222" t="-195" r="-222"/>
                </a:stretch>
              </a:blipFill>
            </p:spPr>
            <p:txBody>
              <a:bodyPr/>
              <a:lstStyle/>
              <a:p>
                <a:r>
                  <a:rPr lang="en-US">
                    <a:noFill/>
                  </a:rPr>
                  <a:t> </a:t>
                </a:r>
              </a:p>
            </p:txBody>
          </p:sp>
        </mc:Fallback>
      </mc:AlternateContent>
      <p:pic>
        <p:nvPicPr>
          <p:cNvPr id="2" name="Picture 1"/>
          <p:cNvPicPr>
            <a:picLocks noChangeAspect="1"/>
          </p:cNvPicPr>
          <p:nvPr/>
        </p:nvPicPr>
        <p:blipFill>
          <a:blip r:embed="rId5"/>
          <a:stretch>
            <a:fillRect/>
          </a:stretch>
        </p:blipFill>
        <p:spPr>
          <a:xfrm>
            <a:off x="952500" y="3276600"/>
            <a:ext cx="7543799" cy="3079750"/>
          </a:xfrm>
          <a:prstGeom prst="rect">
            <a:avLst/>
          </a:prstGeom>
        </p:spPr>
      </p:pic>
    </p:spTree>
    <p:extLst>
      <p:ext uri="{BB962C8B-B14F-4D97-AF65-F5344CB8AC3E}">
        <p14:creationId xmlns:p14="http://schemas.microsoft.com/office/powerpoint/2010/main" val="21565784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11123"/>
          </a:xfrm>
        </p:spPr>
        <p:txBody>
          <a:bodyPr/>
          <a:lstStyle/>
          <a:p>
            <a:pPr lvl="0"/>
            <a:r>
              <a:rPr lang="en-US" sz="2000" b="1" dirty="0" smtClean="0">
                <a:solidFill>
                  <a:srgbClr val="C00000"/>
                </a:solidFill>
              </a:rPr>
              <a:t>SPREAD F TIME OF APPEARANCE  AND DISAPPEARANCE</a:t>
            </a:r>
            <a:endParaRPr lang="en-US" sz="2000" b="1" dirty="0">
              <a:solidFill>
                <a:srgbClr val="C00000"/>
              </a:solidFill>
            </a:endParaRPr>
          </a:p>
        </p:txBody>
      </p:sp>
      <p:sp>
        <p:nvSpPr>
          <p:cNvPr id="4" name="Slide Number Placeholder 3"/>
          <p:cNvSpPr>
            <a:spLocks noGrp="1"/>
          </p:cNvSpPr>
          <p:nvPr>
            <p:ph type="sldNum" sz="quarter" idx="12"/>
          </p:nvPr>
        </p:nvSpPr>
        <p:spPr/>
        <p:txBody>
          <a:bodyPr/>
          <a:lstStyle/>
          <a:p>
            <a:pPr>
              <a:defRPr/>
            </a:pPr>
            <a:fld id="{FAF43B3E-118F-4DB1-8864-3A5ADBC22E18}" type="slidenum">
              <a:rPr lang="en-US" smtClean="0"/>
              <a:pPr>
                <a:defRPr/>
              </a:pPr>
              <a:t>8</a:t>
            </a:fld>
            <a:endParaRPr lang="en-US"/>
          </a:p>
        </p:txBody>
      </p:sp>
      <p:pic>
        <p:nvPicPr>
          <p:cNvPr id="8" name="Picture 7"/>
          <p:cNvPicPr>
            <a:picLocks noChangeAspect="1"/>
          </p:cNvPicPr>
          <p:nvPr/>
        </p:nvPicPr>
        <p:blipFill>
          <a:blip r:embed="rId2"/>
          <a:stretch>
            <a:fillRect/>
          </a:stretch>
        </p:blipFill>
        <p:spPr>
          <a:xfrm>
            <a:off x="457200" y="955093"/>
            <a:ext cx="8229600" cy="5001147"/>
          </a:xfrm>
          <a:prstGeom prst="rect">
            <a:avLst/>
          </a:prstGeom>
        </p:spPr>
      </p:pic>
      <p:sp>
        <p:nvSpPr>
          <p:cNvPr id="10" name="Rectangle 9"/>
          <p:cNvSpPr/>
          <p:nvPr/>
        </p:nvSpPr>
        <p:spPr>
          <a:xfrm>
            <a:off x="571500" y="5987018"/>
            <a:ext cx="8115300" cy="323165"/>
          </a:xfrm>
          <a:prstGeom prst="rect">
            <a:avLst/>
          </a:prstGeom>
        </p:spPr>
        <p:txBody>
          <a:bodyPr wrap="square">
            <a:spAutoFit/>
          </a:bodyPr>
          <a:lstStyle/>
          <a:p>
            <a:pPr lvl="0"/>
            <a:r>
              <a:rPr lang="en-GB" sz="1500" b="1" dirty="0">
                <a:solidFill>
                  <a:srgbClr val="FF0000"/>
                </a:solidFill>
              </a:rPr>
              <a:t>Appears between </a:t>
            </a:r>
            <a:r>
              <a:rPr lang="en-GB" sz="1500" b="1" dirty="0" smtClean="0">
                <a:solidFill>
                  <a:srgbClr val="FF0000"/>
                </a:solidFill>
              </a:rPr>
              <a:t>1800LT </a:t>
            </a:r>
            <a:r>
              <a:rPr lang="en-GB" sz="1500" b="1" dirty="0">
                <a:solidFill>
                  <a:srgbClr val="FF0000"/>
                </a:solidFill>
              </a:rPr>
              <a:t>and </a:t>
            </a:r>
            <a:r>
              <a:rPr lang="en-GB" sz="1500" b="1" dirty="0" smtClean="0">
                <a:solidFill>
                  <a:srgbClr val="FF0000"/>
                </a:solidFill>
              </a:rPr>
              <a:t>2200 LT Disappears </a:t>
            </a:r>
            <a:r>
              <a:rPr lang="en-GB" sz="1500" b="1" dirty="0">
                <a:solidFill>
                  <a:srgbClr val="FF0000"/>
                </a:solidFill>
              </a:rPr>
              <a:t>usually after </a:t>
            </a:r>
            <a:r>
              <a:rPr lang="en-GB" sz="1500" b="1" dirty="0" smtClean="0">
                <a:solidFill>
                  <a:srgbClr val="FF0000"/>
                </a:solidFill>
              </a:rPr>
              <a:t>0300LT and 0700 LT</a:t>
            </a:r>
            <a:endParaRPr lang="en-US" sz="15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622706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11123"/>
          </a:xfrm>
        </p:spPr>
        <p:txBody>
          <a:bodyPr/>
          <a:lstStyle/>
          <a:p>
            <a:pPr lvl="0"/>
            <a:r>
              <a:rPr lang="en-US" sz="2000" dirty="0" smtClean="0">
                <a:solidFill>
                  <a:srgbClr val="7030A0"/>
                </a:solidFill>
              </a:rPr>
              <a:t/>
            </a:r>
            <a:br>
              <a:rPr lang="en-US" sz="2000" dirty="0" smtClean="0">
                <a:solidFill>
                  <a:srgbClr val="7030A0"/>
                </a:solidFill>
              </a:rPr>
            </a:br>
            <a:r>
              <a:rPr lang="en-US" sz="2000" b="1" dirty="0" smtClean="0">
                <a:solidFill>
                  <a:srgbClr val="7030A0"/>
                </a:solidFill>
              </a:rPr>
              <a:t>Duration  </a:t>
            </a:r>
            <a:r>
              <a:rPr lang="en-US" sz="2000" b="1" dirty="0">
                <a:solidFill>
                  <a:srgbClr val="7030A0"/>
                </a:solidFill>
              </a:rPr>
              <a:t>of  Equatorial Spread F occurrence </a:t>
            </a:r>
            <a:r>
              <a:rPr lang="en-US" sz="2000" dirty="0">
                <a:solidFill>
                  <a:srgbClr val="7030A0"/>
                </a:solidFill>
              </a:rPr>
              <a:t/>
            </a:r>
            <a:br>
              <a:rPr lang="en-US" sz="2000" dirty="0">
                <a:solidFill>
                  <a:srgbClr val="7030A0"/>
                </a:solidFill>
              </a:rPr>
            </a:br>
            <a:endParaRPr lang="en-US" sz="2000" dirty="0"/>
          </a:p>
        </p:txBody>
      </p:sp>
      <p:sp>
        <p:nvSpPr>
          <p:cNvPr id="4" name="Slide Number Placeholder 3"/>
          <p:cNvSpPr>
            <a:spLocks noGrp="1"/>
          </p:cNvSpPr>
          <p:nvPr>
            <p:ph type="sldNum" sz="quarter" idx="12"/>
          </p:nvPr>
        </p:nvSpPr>
        <p:spPr/>
        <p:txBody>
          <a:bodyPr/>
          <a:lstStyle/>
          <a:p>
            <a:pPr>
              <a:defRPr/>
            </a:pPr>
            <a:fld id="{FAF43B3E-118F-4DB1-8864-3A5ADBC22E18}" type="slidenum">
              <a:rPr lang="en-US" smtClean="0"/>
              <a:pPr>
                <a:defRPr/>
              </a:pPr>
              <a:t>9</a:t>
            </a:fld>
            <a:endParaRPr lang="en-US"/>
          </a:p>
        </p:txBody>
      </p:sp>
      <p:pic>
        <p:nvPicPr>
          <p:cNvPr id="15" name="Picture 14"/>
          <p:cNvPicPr>
            <a:picLocks noChangeAspect="1"/>
          </p:cNvPicPr>
          <p:nvPr/>
        </p:nvPicPr>
        <p:blipFill>
          <a:blip r:embed="rId2" cstate="print"/>
          <a:stretch>
            <a:fillRect/>
          </a:stretch>
        </p:blipFill>
        <p:spPr>
          <a:xfrm>
            <a:off x="1752599" y="3423457"/>
            <a:ext cx="5791201" cy="2736761"/>
          </a:xfrm>
          <a:prstGeom prst="rect">
            <a:avLst/>
          </a:prstGeom>
        </p:spPr>
      </p:pic>
      <p:pic>
        <p:nvPicPr>
          <p:cNvPr id="17" name="Content Placeholder 16"/>
          <p:cNvPicPr>
            <a:picLocks noGrp="1" noChangeAspect="1"/>
          </p:cNvPicPr>
          <p:nvPr>
            <p:ph idx="1"/>
          </p:nvPr>
        </p:nvPicPr>
        <p:blipFill>
          <a:blip r:embed="rId3" cstate="print"/>
          <a:stretch>
            <a:fillRect/>
          </a:stretch>
        </p:blipFill>
        <p:spPr>
          <a:xfrm>
            <a:off x="1752600" y="827116"/>
            <a:ext cx="5791200" cy="2430488"/>
          </a:xfrm>
          <a:prstGeom prst="rect">
            <a:avLst/>
          </a:prstGeom>
        </p:spPr>
      </p:pic>
      <p:sp>
        <p:nvSpPr>
          <p:cNvPr id="6" name="Rectangle 5"/>
          <p:cNvSpPr/>
          <p:nvPr/>
        </p:nvSpPr>
        <p:spPr>
          <a:xfrm>
            <a:off x="571500" y="6160218"/>
            <a:ext cx="8115300" cy="338554"/>
          </a:xfrm>
          <a:prstGeom prst="rect">
            <a:avLst/>
          </a:prstGeom>
        </p:spPr>
        <p:txBody>
          <a:bodyPr wrap="square">
            <a:spAutoFit/>
          </a:bodyPr>
          <a:lstStyle/>
          <a:p>
            <a:pPr algn="just"/>
            <a:r>
              <a:rPr lang="en-GB" sz="1600" b="1" dirty="0"/>
              <a:t>Duration is about </a:t>
            </a:r>
            <a:r>
              <a:rPr lang="en-GB" sz="1600" b="1" dirty="0" smtClean="0"/>
              <a:t>1 -12 hours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796702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1824"/>
            <a:ext cx="8229600" cy="311123"/>
          </a:xfrm>
        </p:spPr>
        <p:txBody>
          <a:bodyPr/>
          <a:lstStyle/>
          <a:p>
            <a:pPr lvl="0"/>
            <a:r>
              <a:rPr lang="en-US" sz="2000" dirty="0" smtClean="0">
                <a:solidFill>
                  <a:srgbClr val="7030A0"/>
                </a:solidFill>
              </a:rPr>
              <a:t/>
            </a:r>
            <a:br>
              <a:rPr lang="en-US" sz="2000" dirty="0" smtClean="0">
                <a:solidFill>
                  <a:srgbClr val="7030A0"/>
                </a:solidFill>
              </a:rPr>
            </a:br>
            <a:r>
              <a:rPr lang="en-US" sz="2000" b="1" dirty="0" smtClean="0">
                <a:solidFill>
                  <a:srgbClr val="7030A0"/>
                </a:solidFill>
              </a:rPr>
              <a:t> </a:t>
            </a:r>
            <a:r>
              <a:rPr lang="en-US" sz="2000" b="1" dirty="0">
                <a:solidFill>
                  <a:srgbClr val="7030A0"/>
                </a:solidFill>
              </a:rPr>
              <a:t>Spread F </a:t>
            </a:r>
            <a:r>
              <a:rPr lang="en-US" sz="2000" b="1" dirty="0" smtClean="0">
                <a:solidFill>
                  <a:srgbClr val="7030A0"/>
                </a:solidFill>
              </a:rPr>
              <a:t>occurrence sample </a:t>
            </a:r>
            <a:r>
              <a:rPr lang="en-US" sz="2000" b="1" dirty="0" smtClean="0">
                <a:solidFill>
                  <a:srgbClr val="00B050"/>
                </a:solidFill>
              </a:rPr>
              <a:t>(ILR) </a:t>
            </a:r>
            <a:r>
              <a:rPr lang="en-US" sz="2000" dirty="0">
                <a:solidFill>
                  <a:srgbClr val="7030A0"/>
                </a:solidFill>
              </a:rPr>
              <a:t/>
            </a:r>
            <a:br>
              <a:rPr lang="en-US" sz="2000" dirty="0">
                <a:solidFill>
                  <a:srgbClr val="7030A0"/>
                </a:solidFill>
              </a:rPr>
            </a:br>
            <a:endParaRPr lang="en-US" sz="2000" dirty="0"/>
          </a:p>
        </p:txBody>
      </p:sp>
      <p:sp>
        <p:nvSpPr>
          <p:cNvPr id="4" name="Slide Number Placeholder 3"/>
          <p:cNvSpPr>
            <a:spLocks noGrp="1"/>
          </p:cNvSpPr>
          <p:nvPr>
            <p:ph type="sldNum" sz="quarter" idx="12"/>
          </p:nvPr>
        </p:nvSpPr>
        <p:spPr/>
        <p:txBody>
          <a:bodyPr/>
          <a:lstStyle/>
          <a:p>
            <a:pPr>
              <a:defRPr/>
            </a:pPr>
            <a:fld id="{FAF43B3E-118F-4DB1-8864-3A5ADBC22E18}" type="slidenum">
              <a:rPr lang="en-US" smtClean="0"/>
              <a:pPr>
                <a:defRPr/>
              </a:pPr>
              <a:t>10</a:t>
            </a:fld>
            <a:endParaRPr lang="en-US"/>
          </a:p>
        </p:txBody>
      </p:sp>
      <p:pic>
        <p:nvPicPr>
          <p:cNvPr id="3" name="Picture 2"/>
          <p:cNvPicPr>
            <a:picLocks noChangeAspect="1"/>
          </p:cNvPicPr>
          <p:nvPr/>
        </p:nvPicPr>
        <p:blipFill>
          <a:blip r:embed="rId2"/>
          <a:stretch>
            <a:fillRect/>
          </a:stretch>
        </p:blipFill>
        <p:spPr>
          <a:xfrm>
            <a:off x="947614" y="533401"/>
            <a:ext cx="7586786" cy="5822950"/>
          </a:xfrm>
          <a:prstGeom prst="rect">
            <a:avLst/>
          </a:prstGeom>
        </p:spPr>
      </p:pic>
    </p:spTree>
    <p:extLst>
      <p:ext uri="{BB962C8B-B14F-4D97-AF65-F5344CB8AC3E}">
        <p14:creationId xmlns:p14="http://schemas.microsoft.com/office/powerpoint/2010/main" val="12280793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433361"/>
          </a:xfrm>
        </p:spPr>
        <p:txBody>
          <a:bodyPr/>
          <a:lstStyle/>
          <a:p>
            <a:pPr lvl="0"/>
            <a:r>
              <a:rPr lang="en-US" sz="2000" b="1" dirty="0">
                <a:solidFill>
                  <a:srgbClr val="7030A0"/>
                </a:solidFill>
              </a:rPr>
              <a:t>Latitudinal </a:t>
            </a:r>
            <a:r>
              <a:rPr lang="en-US" sz="2000" b="1" dirty="0" smtClean="0">
                <a:solidFill>
                  <a:srgbClr val="7030A0"/>
                </a:solidFill>
              </a:rPr>
              <a:t>Variation on Equatorial </a:t>
            </a:r>
            <a:r>
              <a:rPr lang="en-US" sz="2000" b="1" dirty="0">
                <a:solidFill>
                  <a:srgbClr val="7030A0"/>
                </a:solidFill>
              </a:rPr>
              <a:t>Spread F  occurrence</a:t>
            </a:r>
          </a:p>
        </p:txBody>
      </p:sp>
      <p:cxnSp>
        <p:nvCxnSpPr>
          <p:cNvPr id="13" name="Straight Arrow Connector 12"/>
          <p:cNvCxnSpPr/>
          <p:nvPr/>
        </p:nvCxnSpPr>
        <p:spPr>
          <a:xfrm flipV="1">
            <a:off x="466859" y="4038600"/>
            <a:ext cx="0" cy="609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609600" y="1752600"/>
            <a:ext cx="0" cy="533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466859" y="3048000"/>
            <a:ext cx="0" cy="228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453980" y="5097148"/>
            <a:ext cx="0" cy="3365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8" name="Content Placeholder 7"/>
          <p:cNvPicPr>
            <a:picLocks noGrp="1" noChangeAspect="1"/>
          </p:cNvPicPr>
          <p:nvPr>
            <p:ph idx="1"/>
          </p:nvPr>
        </p:nvPicPr>
        <p:blipFill>
          <a:blip r:embed="rId2"/>
          <a:stretch>
            <a:fillRect/>
          </a:stretch>
        </p:blipFill>
        <p:spPr>
          <a:xfrm>
            <a:off x="914400" y="1052032"/>
            <a:ext cx="7543800" cy="4815368"/>
          </a:xfrm>
          <a:prstGeom prst="rect">
            <a:avLst/>
          </a:prstGeom>
        </p:spPr>
      </p:pic>
      <p:sp>
        <p:nvSpPr>
          <p:cNvPr id="9" name="Rectangle 8"/>
          <p:cNvSpPr/>
          <p:nvPr/>
        </p:nvSpPr>
        <p:spPr>
          <a:xfrm>
            <a:off x="571500" y="6160218"/>
            <a:ext cx="8115300" cy="292388"/>
          </a:xfrm>
          <a:prstGeom prst="rect">
            <a:avLst/>
          </a:prstGeom>
        </p:spPr>
        <p:txBody>
          <a:bodyPr wrap="square">
            <a:spAutoFit/>
          </a:bodyPr>
          <a:lstStyle/>
          <a:p>
            <a:pPr algn="just"/>
            <a:r>
              <a:rPr lang="en-US" sz="1300" b="1" dirty="0"/>
              <a:t>Occurrence ranged between </a:t>
            </a:r>
            <a:r>
              <a:rPr lang="en-US" sz="1300" b="1" dirty="0" smtClean="0"/>
              <a:t>0.13%  </a:t>
            </a:r>
            <a:r>
              <a:rPr lang="en-US" sz="1300" b="1" dirty="0"/>
              <a:t>and </a:t>
            </a:r>
            <a:r>
              <a:rPr lang="en-US" sz="1300" b="1" dirty="0" smtClean="0"/>
              <a:t>40%  and </a:t>
            </a:r>
            <a:r>
              <a:rPr lang="en-US" sz="1300" b="1" dirty="0" smtClean="0">
                <a:solidFill>
                  <a:srgbClr val="7030A0"/>
                </a:solidFill>
              </a:rPr>
              <a:t>occurrence increases  with decease in latitude </a:t>
            </a:r>
            <a:endParaRPr lang="en-US" sz="1300" b="1" dirty="0">
              <a:solidFill>
                <a:srgbClr val="7030A0"/>
              </a:solidFill>
            </a:endParaRPr>
          </a:p>
        </p:txBody>
      </p:sp>
    </p:spTree>
    <p:extLst>
      <p:ext uri="{BB962C8B-B14F-4D97-AF65-F5344CB8AC3E}">
        <p14:creationId xmlns:p14="http://schemas.microsoft.com/office/powerpoint/2010/main" val="11159283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z="2400" b="1" dirty="0" smtClean="0">
                <a:solidFill>
                  <a:srgbClr val="00B0F0"/>
                </a:solidFill>
              </a:rPr>
              <a:t>SUMMARY OF THE  OVERALL PERCENTAGE  OF OCCURRENCE </a:t>
            </a:r>
            <a:endParaRPr lang="en-US" sz="2400" b="1" dirty="0">
              <a:solidFill>
                <a:srgbClr val="00B0F0"/>
              </a:solidFill>
            </a:endParaRPr>
          </a:p>
        </p:txBody>
      </p:sp>
      <p:sp>
        <p:nvSpPr>
          <p:cNvPr id="4" name="Slide Number Placeholder 3"/>
          <p:cNvSpPr>
            <a:spLocks noGrp="1"/>
          </p:cNvSpPr>
          <p:nvPr>
            <p:ph type="sldNum" sz="quarter" idx="12"/>
          </p:nvPr>
        </p:nvSpPr>
        <p:spPr/>
        <p:txBody>
          <a:bodyPr/>
          <a:lstStyle/>
          <a:p>
            <a:pPr>
              <a:defRPr/>
            </a:pPr>
            <a:fld id="{FAF43B3E-118F-4DB1-8864-3A5ADBC22E18}" type="slidenum">
              <a:rPr lang="en-US" smtClean="0"/>
              <a:pPr>
                <a:defRPr/>
              </a:pPr>
              <a:t>12</a:t>
            </a:fld>
            <a:endParaRPr lang="en-US"/>
          </a:p>
        </p:txBody>
      </p:sp>
      <p:pic>
        <p:nvPicPr>
          <p:cNvPr id="8" name="Picture 7"/>
          <p:cNvPicPr>
            <a:picLocks noChangeAspect="1"/>
          </p:cNvPicPr>
          <p:nvPr/>
        </p:nvPicPr>
        <p:blipFill>
          <a:blip r:embed="rId2"/>
          <a:stretch>
            <a:fillRect/>
          </a:stretch>
        </p:blipFill>
        <p:spPr>
          <a:xfrm>
            <a:off x="755291" y="1327368"/>
            <a:ext cx="3657600" cy="3615938"/>
          </a:xfrm>
          <a:prstGeom prst="rect">
            <a:avLst/>
          </a:prstGeom>
        </p:spPr>
      </p:pic>
      <p:pic>
        <p:nvPicPr>
          <p:cNvPr id="9" name="Picture 8"/>
          <p:cNvPicPr>
            <a:picLocks noChangeAspect="1"/>
          </p:cNvPicPr>
          <p:nvPr/>
        </p:nvPicPr>
        <p:blipFill>
          <a:blip r:embed="rId3"/>
          <a:stretch>
            <a:fillRect/>
          </a:stretch>
        </p:blipFill>
        <p:spPr>
          <a:xfrm>
            <a:off x="4710272" y="1295400"/>
            <a:ext cx="3679147" cy="3615938"/>
          </a:xfrm>
          <a:prstGeom prst="rect">
            <a:avLst/>
          </a:prstGeom>
        </p:spPr>
      </p:pic>
      <p:sp>
        <p:nvSpPr>
          <p:cNvPr id="10" name="Rectangle 9"/>
          <p:cNvSpPr/>
          <p:nvPr/>
        </p:nvSpPr>
        <p:spPr>
          <a:xfrm>
            <a:off x="371339" y="4895180"/>
            <a:ext cx="8083103" cy="1169551"/>
          </a:xfrm>
          <a:prstGeom prst="rect">
            <a:avLst/>
          </a:prstGeom>
        </p:spPr>
        <p:txBody>
          <a:bodyPr wrap="square">
            <a:spAutoFit/>
          </a:bodyPr>
          <a:lstStyle/>
          <a:p>
            <a:endParaRPr lang="en-US" sz="1400" b="1" dirty="0"/>
          </a:p>
          <a:p>
            <a:r>
              <a:rPr lang="en-US" sz="1400" b="1" dirty="0" smtClean="0"/>
              <a:t>(Table a )Low occurrence during the  June solstice . </a:t>
            </a:r>
            <a:r>
              <a:rPr lang="en-US" sz="1400" b="1" dirty="0" smtClean="0">
                <a:solidFill>
                  <a:srgbClr val="00B0F0"/>
                </a:solidFill>
              </a:rPr>
              <a:t>(Table b) High occurrence in the  stations close to  the magnetic  equator while   low occurrence in the  stations far away from magnetic equator</a:t>
            </a:r>
            <a:endParaRPr lang="en-US" sz="1400" b="1" dirty="0">
              <a:solidFill>
                <a:srgbClr val="00B0F0"/>
              </a:solidFill>
            </a:endParaRPr>
          </a:p>
          <a:p>
            <a:r>
              <a:rPr lang="en-US" sz="1400" b="1" dirty="0" smtClean="0"/>
              <a:t>  </a:t>
            </a:r>
            <a:endParaRPr lang="en-US" sz="1400" b="1" dirty="0"/>
          </a:p>
        </p:txBody>
      </p:sp>
    </p:spTree>
    <p:extLst>
      <p:ext uri="{BB962C8B-B14F-4D97-AF65-F5344CB8AC3E}">
        <p14:creationId xmlns:p14="http://schemas.microsoft.com/office/powerpoint/2010/main" val="20271201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433361"/>
          </a:xfrm>
        </p:spPr>
        <p:txBody>
          <a:bodyPr/>
          <a:lstStyle/>
          <a:p>
            <a:pPr lvl="0"/>
            <a:r>
              <a:rPr lang="en-US" sz="2000" b="1" dirty="0" smtClean="0">
                <a:solidFill>
                  <a:srgbClr val="7030A0"/>
                </a:solidFill>
              </a:rPr>
              <a:t> </a:t>
            </a:r>
            <a:r>
              <a:rPr lang="en-US" sz="2000" b="1" dirty="0">
                <a:solidFill>
                  <a:srgbClr val="7030A0"/>
                </a:solidFill>
              </a:rPr>
              <a:t>S</a:t>
            </a:r>
            <a:r>
              <a:rPr lang="en-US" sz="2000" b="1" dirty="0" smtClean="0">
                <a:solidFill>
                  <a:srgbClr val="7030A0"/>
                </a:solidFill>
              </a:rPr>
              <a:t>easonal Variation on  Equatorial </a:t>
            </a:r>
            <a:r>
              <a:rPr lang="en-US" sz="2000" b="1" dirty="0">
                <a:solidFill>
                  <a:srgbClr val="7030A0"/>
                </a:solidFill>
              </a:rPr>
              <a:t>Spread F  occurrence</a:t>
            </a:r>
          </a:p>
        </p:txBody>
      </p:sp>
      <p:sp>
        <p:nvSpPr>
          <p:cNvPr id="4" name="Slide Number Placeholder 3"/>
          <p:cNvSpPr>
            <a:spLocks noGrp="1"/>
          </p:cNvSpPr>
          <p:nvPr>
            <p:ph type="sldNum" sz="quarter" idx="12"/>
          </p:nvPr>
        </p:nvSpPr>
        <p:spPr/>
        <p:txBody>
          <a:bodyPr/>
          <a:lstStyle/>
          <a:p>
            <a:pPr>
              <a:defRPr/>
            </a:pPr>
            <a:fld id="{FAF43B3E-118F-4DB1-8864-3A5ADBC22E18}" type="slidenum">
              <a:rPr lang="en-US" smtClean="0"/>
              <a:pPr>
                <a:defRPr/>
              </a:pPr>
              <a:t>13</a:t>
            </a:fld>
            <a:endParaRPr lang="en-US"/>
          </a:p>
        </p:txBody>
      </p:sp>
      <p:pic>
        <p:nvPicPr>
          <p:cNvPr id="3" name="Picture 2"/>
          <p:cNvPicPr>
            <a:picLocks noChangeAspect="1"/>
          </p:cNvPicPr>
          <p:nvPr/>
        </p:nvPicPr>
        <p:blipFill>
          <a:blip r:embed="rId2"/>
          <a:stretch>
            <a:fillRect/>
          </a:stretch>
        </p:blipFill>
        <p:spPr>
          <a:xfrm>
            <a:off x="1371600" y="685801"/>
            <a:ext cx="6400800" cy="3047999"/>
          </a:xfrm>
          <a:prstGeom prst="rect">
            <a:avLst/>
          </a:prstGeom>
        </p:spPr>
      </p:pic>
      <p:pic>
        <p:nvPicPr>
          <p:cNvPr id="5" name="Picture 4"/>
          <p:cNvPicPr>
            <a:picLocks noChangeAspect="1"/>
          </p:cNvPicPr>
          <p:nvPr/>
        </p:nvPicPr>
        <p:blipFill>
          <a:blip r:embed="rId3"/>
          <a:stretch>
            <a:fillRect/>
          </a:stretch>
        </p:blipFill>
        <p:spPr>
          <a:xfrm>
            <a:off x="1371600" y="3733801"/>
            <a:ext cx="6400800" cy="2622550"/>
          </a:xfrm>
          <a:prstGeom prst="rect">
            <a:avLst/>
          </a:prstGeom>
        </p:spPr>
      </p:pic>
      <p:sp>
        <p:nvSpPr>
          <p:cNvPr id="8" name="Rectangle 7"/>
          <p:cNvSpPr/>
          <p:nvPr/>
        </p:nvSpPr>
        <p:spPr>
          <a:xfrm>
            <a:off x="1028700" y="6383951"/>
            <a:ext cx="8115300" cy="307777"/>
          </a:xfrm>
          <a:prstGeom prst="rect">
            <a:avLst/>
          </a:prstGeom>
        </p:spPr>
        <p:txBody>
          <a:bodyPr wrap="square">
            <a:spAutoFit/>
          </a:bodyPr>
          <a:lstStyle/>
          <a:p>
            <a:r>
              <a:rPr lang="en-US" sz="1400" b="1" dirty="0"/>
              <a:t>Occurrence during the solstices is less than during the equinoxes. </a:t>
            </a:r>
          </a:p>
        </p:txBody>
      </p:sp>
    </p:spTree>
    <p:extLst>
      <p:ext uri="{BB962C8B-B14F-4D97-AF65-F5344CB8AC3E}">
        <p14:creationId xmlns:p14="http://schemas.microsoft.com/office/powerpoint/2010/main" val="27840666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57200" y="115910"/>
            <a:ext cx="4191000" cy="417490"/>
          </a:xfrm>
        </p:spPr>
        <p:txBody>
          <a:bodyPr/>
          <a:lstStyle/>
          <a:p>
            <a:pPr lvl="1"/>
            <a:r>
              <a:rPr lang="en-US" sz="1600" b="1" dirty="0" smtClean="0"/>
              <a:t/>
            </a:r>
            <a:br>
              <a:rPr lang="en-US" sz="1600" b="1" dirty="0" smtClean="0"/>
            </a:br>
            <a:r>
              <a:rPr lang="en-US" sz="1600" b="1" dirty="0" smtClean="0"/>
              <a:t/>
            </a:r>
            <a:br>
              <a:rPr lang="en-US" sz="1600" b="1" dirty="0" smtClean="0"/>
            </a:br>
            <a:r>
              <a:rPr lang="en-US" sz="1600" b="1" dirty="0" smtClean="0"/>
              <a:t/>
            </a:r>
            <a:br>
              <a:rPr lang="en-US" sz="1600" b="1" dirty="0" smtClean="0"/>
            </a:br>
            <a:r>
              <a:rPr lang="en-US" sz="1800" b="1" dirty="0" smtClean="0">
                <a:solidFill>
                  <a:schemeClr val="tx1">
                    <a:lumMod val="95000"/>
                    <a:lumOff val="5000"/>
                  </a:schemeClr>
                </a:solidFill>
              </a:rPr>
              <a:t>  Variation of </a:t>
            </a:r>
            <a:r>
              <a:rPr lang="en-US" sz="1800" b="1" dirty="0" smtClean="0"/>
              <a:t> </a:t>
            </a:r>
            <a:r>
              <a:rPr lang="en-US" sz="1800" b="1" dirty="0"/>
              <a:t>h΄F2   with Local Time </a:t>
            </a:r>
            <a:r>
              <a:rPr lang="en-US" sz="1800" b="1" dirty="0" smtClean="0"/>
              <a:t> </a:t>
            </a:r>
            <a:r>
              <a:rPr lang="en-US" sz="1800" b="1" dirty="0" smtClean="0">
                <a:solidFill>
                  <a:schemeClr val="tx1">
                    <a:lumMod val="95000"/>
                    <a:lumOff val="5000"/>
                  </a:schemeClr>
                </a:solidFill>
              </a:rPr>
              <a:t>in ILR   SEPT 2010</a:t>
            </a:r>
            <a:r>
              <a:rPr lang="en-US" sz="1600" b="1" dirty="0" smtClean="0"/>
              <a:t/>
            </a:r>
            <a:br>
              <a:rPr lang="en-US" sz="1600" b="1" dirty="0" smtClean="0"/>
            </a:br>
            <a:r>
              <a:rPr lang="en-US" sz="1600" b="1" dirty="0" smtClean="0"/>
              <a:t/>
            </a:r>
            <a:br>
              <a:rPr lang="en-US" sz="1600" b="1" dirty="0" smtClean="0"/>
            </a:br>
            <a:r>
              <a:rPr lang="en-US" sz="1600" b="1" dirty="0" smtClean="0"/>
              <a:t/>
            </a:r>
            <a:br>
              <a:rPr lang="en-US" sz="1600" b="1" dirty="0" smtClean="0"/>
            </a:br>
            <a:endParaRPr lang="en-US" sz="1600" dirty="0"/>
          </a:p>
        </p:txBody>
      </p:sp>
      <p:sp>
        <p:nvSpPr>
          <p:cNvPr id="11" name="Text Placeholder 10"/>
          <p:cNvSpPr>
            <a:spLocks noGrp="1"/>
          </p:cNvSpPr>
          <p:nvPr>
            <p:ph type="body" idx="1"/>
          </p:nvPr>
        </p:nvSpPr>
        <p:spPr>
          <a:xfrm>
            <a:off x="189706" y="427038"/>
            <a:ext cx="4040188" cy="639762"/>
          </a:xfrm>
        </p:spPr>
        <p:txBody>
          <a:bodyPr/>
          <a:lstStyle/>
          <a:p>
            <a:endParaRPr lang="en-US"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3" name="Content Placeholder 2"/>
          <p:cNvSpPr>
            <a:spLocks noGrp="1"/>
          </p:cNvSpPr>
          <p:nvPr>
            <p:ph sz="quarter" idx="4"/>
          </p:nvPr>
        </p:nvSpPr>
        <p:spPr>
          <a:xfrm>
            <a:off x="5602310" y="422998"/>
            <a:ext cx="3418133" cy="5933352"/>
          </a:xfrm>
        </p:spPr>
        <p:txBody>
          <a:bodyPr/>
          <a:lstStyle/>
          <a:p>
            <a:pPr marL="0" indent="0">
              <a:buNone/>
            </a:pPr>
            <a:endParaRPr lang="en-US" sz="1200" b="1" dirty="0" smtClean="0"/>
          </a:p>
          <a:p>
            <a:endParaRPr lang="en-US" sz="1200" b="1" dirty="0"/>
          </a:p>
          <a:p>
            <a:endParaRPr lang="en-US" sz="1200" b="1" dirty="0" smtClean="0"/>
          </a:p>
          <a:p>
            <a:endParaRPr lang="en-US" sz="1200" b="1" dirty="0"/>
          </a:p>
          <a:p>
            <a:endParaRPr lang="en-US" sz="1200" b="1" dirty="0" smtClean="0"/>
          </a:p>
          <a:p>
            <a:endParaRPr lang="en-US" sz="1200" b="1" dirty="0"/>
          </a:p>
          <a:p>
            <a:endParaRPr lang="en-US" sz="1200" b="1" dirty="0" smtClean="0"/>
          </a:p>
          <a:p>
            <a:endParaRPr lang="en-US" sz="1200" b="1" dirty="0" smtClean="0"/>
          </a:p>
          <a:p>
            <a:endParaRPr lang="en-US" sz="1200" b="1" dirty="0"/>
          </a:p>
          <a:p>
            <a:endParaRPr lang="en-US" sz="1200" b="1" dirty="0"/>
          </a:p>
          <a:p>
            <a:endParaRPr lang="en-US" sz="1200" b="1" dirty="0" smtClean="0"/>
          </a:p>
          <a:p>
            <a:endParaRPr lang="en-US" sz="1200" b="1" dirty="0"/>
          </a:p>
          <a:p>
            <a:r>
              <a:rPr lang="en-US" sz="1200" dirty="0" smtClean="0">
                <a:solidFill>
                  <a:srgbClr val="FF0000"/>
                </a:solidFill>
              </a:rPr>
              <a:t>Continuous </a:t>
            </a:r>
            <a:r>
              <a:rPr lang="en-US" sz="1200" dirty="0" smtClean="0"/>
              <a:t>and noticeable   increase in virtual height triggered SF</a:t>
            </a:r>
            <a:endParaRPr lang="en-US" sz="1200" dirty="0"/>
          </a:p>
          <a:p>
            <a:r>
              <a:rPr lang="en-US" sz="1200" dirty="0" smtClean="0"/>
              <a:t>Low  initial virtual height during the occurrence period </a:t>
            </a:r>
            <a:r>
              <a:rPr lang="en-US" sz="1200" dirty="0"/>
              <a:t>requires good/high </a:t>
            </a:r>
            <a:r>
              <a:rPr lang="en-US" sz="1200" dirty="0" smtClean="0"/>
              <a:t>speed or high drift velocity (</a:t>
            </a:r>
            <a:r>
              <a:rPr lang="en-US" sz="1200" b="1" dirty="0" smtClean="0"/>
              <a:t>e.g. figure a)</a:t>
            </a:r>
            <a:r>
              <a:rPr lang="en-US" sz="1200" dirty="0" smtClean="0"/>
              <a:t> </a:t>
            </a:r>
            <a:r>
              <a:rPr lang="en-US" sz="1200" dirty="0"/>
              <a:t>to push it </a:t>
            </a:r>
            <a:r>
              <a:rPr lang="en-US" sz="1200" dirty="0" smtClean="0"/>
              <a:t>to  </a:t>
            </a:r>
            <a:r>
              <a:rPr lang="en-US" sz="1200" dirty="0"/>
              <a:t>height of occurrence</a:t>
            </a:r>
          </a:p>
          <a:p>
            <a:r>
              <a:rPr lang="en-US" sz="1200" dirty="0" smtClean="0"/>
              <a:t>virtual height during time of occurrence is a factor</a:t>
            </a:r>
          </a:p>
          <a:p>
            <a:r>
              <a:rPr lang="en-US" sz="1200" dirty="0"/>
              <a:t>If sufficient height for occurrence has already attained b4 the occurrence period and there is no continuous reduction below HT of occurrence, it can trigger</a:t>
            </a:r>
          </a:p>
          <a:p>
            <a:r>
              <a:rPr lang="en-US" sz="1200" dirty="0" smtClean="0"/>
              <a:t>Increase </a:t>
            </a:r>
            <a:r>
              <a:rPr lang="en-US" sz="1200" dirty="0"/>
              <a:t>in virtual height begins at </a:t>
            </a:r>
            <a:r>
              <a:rPr lang="en-US" sz="1200" b="1" dirty="0">
                <a:solidFill>
                  <a:schemeClr val="tx1">
                    <a:lumMod val="95000"/>
                    <a:lumOff val="5000"/>
                  </a:schemeClr>
                </a:solidFill>
              </a:rPr>
              <a:t>1800LT-1900</a:t>
            </a:r>
            <a:r>
              <a:rPr lang="en-US" sz="1200" dirty="0">
                <a:solidFill>
                  <a:schemeClr val="tx1">
                    <a:lumMod val="95000"/>
                    <a:lumOff val="5000"/>
                  </a:schemeClr>
                </a:solidFill>
              </a:rPr>
              <a:t>LT</a:t>
            </a:r>
            <a:r>
              <a:rPr lang="en-US" sz="1200" dirty="0">
                <a:solidFill>
                  <a:srgbClr val="FF0000"/>
                </a:solidFill>
              </a:rPr>
              <a:t> </a:t>
            </a:r>
            <a:r>
              <a:rPr lang="en-US" sz="1200" dirty="0"/>
              <a:t>and </a:t>
            </a:r>
            <a:r>
              <a:rPr lang="en-US" sz="1200" dirty="0" smtClean="0"/>
              <a:t>triggered between </a:t>
            </a:r>
            <a:r>
              <a:rPr lang="en-US" sz="1200" b="1" dirty="0" smtClean="0">
                <a:solidFill>
                  <a:srgbClr val="7030A0"/>
                </a:solidFill>
              </a:rPr>
              <a:t>2030LT </a:t>
            </a:r>
            <a:r>
              <a:rPr lang="en-US" sz="1200" b="1" dirty="0">
                <a:solidFill>
                  <a:srgbClr val="7030A0"/>
                </a:solidFill>
              </a:rPr>
              <a:t>&amp; 2145LT</a:t>
            </a:r>
          </a:p>
          <a:p>
            <a:r>
              <a:rPr lang="en-US" sz="1200" dirty="0" smtClean="0"/>
              <a:t>Height of occurrence is between </a:t>
            </a:r>
            <a:r>
              <a:rPr lang="en-US" sz="1200" b="1" dirty="0" smtClean="0">
                <a:solidFill>
                  <a:srgbClr val="7030A0"/>
                </a:solidFill>
              </a:rPr>
              <a:t>260KM </a:t>
            </a:r>
            <a:r>
              <a:rPr lang="en-US" sz="1200" b="1" dirty="0">
                <a:solidFill>
                  <a:srgbClr val="7030A0"/>
                </a:solidFill>
              </a:rPr>
              <a:t>AND </a:t>
            </a:r>
            <a:r>
              <a:rPr lang="en-US" sz="1200" b="1" dirty="0" smtClean="0">
                <a:solidFill>
                  <a:srgbClr val="7030A0"/>
                </a:solidFill>
              </a:rPr>
              <a:t>345KM</a:t>
            </a:r>
          </a:p>
          <a:p>
            <a:endParaRPr lang="en-US" sz="1200" b="1" dirty="0" smtClean="0">
              <a:solidFill>
                <a:srgbClr val="FF0000"/>
              </a:solidFill>
            </a:endParaRPr>
          </a:p>
        </p:txBody>
      </p:sp>
      <p:sp>
        <p:nvSpPr>
          <p:cNvPr id="4" name="Slide Number Placeholder 3"/>
          <p:cNvSpPr>
            <a:spLocks noGrp="1"/>
          </p:cNvSpPr>
          <p:nvPr>
            <p:ph type="sldNum" sz="quarter" idx="12"/>
          </p:nvPr>
        </p:nvSpPr>
        <p:spPr/>
        <p:txBody>
          <a:bodyPr/>
          <a:lstStyle/>
          <a:p>
            <a:pPr>
              <a:defRPr/>
            </a:pPr>
            <a:fld id="{FAF43B3E-118F-4DB1-8864-3A5ADBC22E18}" type="slidenum">
              <a:rPr lang="en-US" smtClean="0"/>
              <a:pPr>
                <a:defRPr/>
              </a:pPr>
              <a:t>14</a:t>
            </a:fld>
            <a:endParaRPr lang="en-US" dirty="0"/>
          </a:p>
        </p:txBody>
      </p:sp>
      <p:pic>
        <p:nvPicPr>
          <p:cNvPr id="14" name="Picture 13"/>
          <p:cNvPicPr>
            <a:picLocks noChangeAspect="1"/>
          </p:cNvPicPr>
          <p:nvPr/>
        </p:nvPicPr>
        <p:blipFill>
          <a:blip r:embed="rId3"/>
          <a:stretch>
            <a:fillRect/>
          </a:stretch>
        </p:blipFill>
        <p:spPr>
          <a:xfrm>
            <a:off x="189706" y="746919"/>
            <a:ext cx="5372894" cy="5609431"/>
          </a:xfrm>
          <a:prstGeom prst="rect">
            <a:avLst/>
          </a:prstGeom>
        </p:spPr>
      </p:pic>
      <p:pic>
        <p:nvPicPr>
          <p:cNvPr id="2" name="Picture 1"/>
          <p:cNvPicPr>
            <a:picLocks noChangeAspect="1"/>
          </p:cNvPicPr>
          <p:nvPr/>
        </p:nvPicPr>
        <p:blipFill>
          <a:blip r:embed="rId4"/>
          <a:stretch>
            <a:fillRect/>
          </a:stretch>
        </p:blipFill>
        <p:spPr>
          <a:xfrm>
            <a:off x="5638800" y="324655"/>
            <a:ext cx="3381643" cy="2752032"/>
          </a:xfrm>
          <a:prstGeom prst="rect">
            <a:avLst/>
          </a:prstGeom>
        </p:spPr>
      </p:pic>
    </p:spTree>
    <p:extLst>
      <p:ext uri="{BB962C8B-B14F-4D97-AF65-F5344CB8AC3E}">
        <p14:creationId xmlns:p14="http://schemas.microsoft.com/office/powerpoint/2010/main" val="39085508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609600" y="268261"/>
            <a:ext cx="8077200" cy="533344"/>
          </a:xfrm>
        </p:spPr>
        <p:txBody>
          <a:bodyPr/>
          <a:lstStyle/>
          <a:p>
            <a:pPr lvl="1" algn="l"/>
            <a:r>
              <a:rPr lang="en-US" sz="1600" b="1" dirty="0" smtClean="0"/>
              <a:t/>
            </a:r>
            <a:br>
              <a:rPr lang="en-US" sz="1600" b="1" dirty="0" smtClean="0"/>
            </a:br>
            <a:r>
              <a:rPr lang="en-US" sz="1600" b="1" dirty="0"/>
              <a:t/>
            </a:r>
            <a:br>
              <a:rPr lang="en-US" sz="1600" b="1" dirty="0"/>
            </a:br>
            <a:r>
              <a:rPr lang="en-US" sz="1600" b="1" dirty="0" smtClean="0"/>
              <a:t/>
            </a:r>
            <a:br>
              <a:rPr lang="en-US" sz="1600" b="1" dirty="0" smtClean="0"/>
            </a:br>
            <a:r>
              <a:rPr lang="en-US" sz="1600" b="1" dirty="0"/>
              <a:t/>
            </a:r>
            <a:br>
              <a:rPr lang="en-US" sz="1600" b="1" dirty="0"/>
            </a:br>
            <a:r>
              <a:rPr lang="en-US" sz="1600" b="1" dirty="0" smtClean="0"/>
              <a:t/>
            </a:r>
            <a:br>
              <a:rPr lang="en-US" sz="1600" b="1" dirty="0" smtClean="0"/>
            </a:br>
            <a:r>
              <a:rPr lang="en-US" sz="1600" b="1" dirty="0"/>
              <a:t/>
            </a:r>
            <a:br>
              <a:rPr lang="en-US" sz="1600" b="1" dirty="0"/>
            </a:br>
            <a:r>
              <a:rPr lang="en-US" sz="1600" b="1" dirty="0" smtClean="0"/>
              <a:t/>
            </a:r>
            <a:br>
              <a:rPr lang="en-US" sz="1600" b="1" dirty="0" smtClean="0"/>
            </a:br>
            <a:r>
              <a:rPr lang="en-US" sz="1600" b="1" dirty="0"/>
              <a:t/>
            </a:r>
            <a:br>
              <a:rPr lang="en-US" sz="1600" b="1" dirty="0"/>
            </a:br>
            <a:r>
              <a:rPr lang="en-US" sz="1600" b="1" dirty="0" smtClean="0"/>
              <a:t/>
            </a:r>
            <a:br>
              <a:rPr lang="en-US" sz="1600" b="1" dirty="0" smtClean="0"/>
            </a:br>
            <a:r>
              <a:rPr lang="en-US" sz="1600" b="1" dirty="0" smtClean="0"/>
              <a:t/>
            </a:r>
            <a:br>
              <a:rPr lang="en-US" sz="1600" b="1" dirty="0" smtClean="0"/>
            </a:br>
            <a:r>
              <a:rPr lang="en-US" sz="1600" b="1" dirty="0"/>
              <a:t/>
            </a:r>
            <a:br>
              <a:rPr lang="en-US" sz="1600" b="1" dirty="0"/>
            </a:br>
            <a:r>
              <a:rPr lang="en-US" sz="1600" b="1" dirty="0" smtClean="0"/>
              <a:t/>
            </a:r>
            <a:br>
              <a:rPr lang="en-US" sz="1600" b="1" dirty="0" smtClean="0"/>
            </a:br>
            <a:r>
              <a:rPr lang="en-US" sz="2400" b="1" dirty="0" smtClean="0">
                <a:solidFill>
                  <a:schemeClr val="tx1">
                    <a:lumMod val="95000"/>
                    <a:lumOff val="5000"/>
                  </a:schemeClr>
                </a:solidFill>
              </a:rPr>
              <a:t>Variation of </a:t>
            </a:r>
            <a:r>
              <a:rPr lang="en-US" sz="2400" b="1" dirty="0" smtClean="0"/>
              <a:t> </a:t>
            </a:r>
            <a:r>
              <a:rPr lang="en-US" sz="2400" b="1" dirty="0"/>
              <a:t>h΄F2   with Local Time</a:t>
            </a:r>
            <a:r>
              <a:rPr lang="en-US" sz="2400" b="1" dirty="0">
                <a:solidFill>
                  <a:srgbClr val="7030A0"/>
                </a:solidFill>
              </a:rPr>
              <a:t> </a:t>
            </a:r>
            <a:r>
              <a:rPr lang="en-US" sz="2400" b="1" dirty="0" smtClean="0">
                <a:solidFill>
                  <a:srgbClr val="7030A0"/>
                </a:solidFill>
              </a:rPr>
              <a:t>in </a:t>
            </a:r>
            <a:r>
              <a:rPr lang="en-US" sz="2400" b="1" dirty="0">
                <a:solidFill>
                  <a:srgbClr val="7030A0"/>
                </a:solidFill>
              </a:rPr>
              <a:t>ILR   June 2010</a:t>
            </a:r>
            <a:r>
              <a:rPr lang="en-US" sz="1200" b="1" dirty="0"/>
              <a:t/>
            </a:r>
            <a:br>
              <a:rPr lang="en-US" sz="1200" b="1" dirty="0"/>
            </a:br>
            <a:endParaRPr lang="en-US" sz="1600" dirty="0"/>
          </a:p>
        </p:txBody>
      </p:sp>
      <p:sp>
        <p:nvSpPr>
          <p:cNvPr id="11" name="Text Placeholder 10"/>
          <p:cNvSpPr>
            <a:spLocks noGrp="1"/>
          </p:cNvSpPr>
          <p:nvPr>
            <p:ph type="body" sz="half" idx="2"/>
          </p:nvPr>
        </p:nvSpPr>
        <p:spPr>
          <a:xfrm>
            <a:off x="5181600" y="388910"/>
            <a:ext cx="3810001" cy="5967441"/>
          </a:xfrm>
        </p:spPr>
        <p:txBody>
          <a:bodyPr/>
          <a:lstStyle/>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endParaRPr lang="en-US" sz="1200" dirty="0" smtClean="0"/>
          </a:p>
          <a:p>
            <a:endParaRPr lang="en-US" sz="1200" dirty="0"/>
          </a:p>
          <a:p>
            <a:pPr marL="171450" indent="-171450">
              <a:buFont typeface="Wingdings" panose="05000000000000000000" pitchFamily="2" charset="2"/>
              <a:buChar char="§"/>
            </a:pPr>
            <a:r>
              <a:rPr lang="en-US" sz="1200" dirty="0" smtClean="0">
                <a:solidFill>
                  <a:srgbClr val="FF0000"/>
                </a:solidFill>
              </a:rPr>
              <a:t>Continuou</a:t>
            </a:r>
            <a:r>
              <a:rPr lang="en-US" sz="1200" dirty="0" smtClean="0"/>
              <a:t>s and noticeable   increase in virtual height triggered SF</a:t>
            </a:r>
            <a:endParaRPr lang="en-US" sz="1200" dirty="0"/>
          </a:p>
          <a:p>
            <a:pPr marL="171450" indent="-171450">
              <a:buFont typeface="Wingdings" panose="05000000000000000000" pitchFamily="2" charset="2"/>
              <a:buChar char="§"/>
            </a:pPr>
            <a:r>
              <a:rPr lang="en-US" sz="1200" dirty="0" smtClean="0"/>
              <a:t>Initial virtual height during the occurrence period</a:t>
            </a:r>
          </a:p>
          <a:p>
            <a:pPr marL="171450" indent="-171450">
              <a:buFont typeface="Wingdings" panose="05000000000000000000" pitchFamily="2" charset="2"/>
              <a:buChar char="§"/>
            </a:pPr>
            <a:r>
              <a:rPr lang="en-US" sz="1200" dirty="0"/>
              <a:t>V</a:t>
            </a:r>
            <a:r>
              <a:rPr lang="en-US" sz="1200" dirty="0" smtClean="0"/>
              <a:t>irtual height during time of occurrence</a:t>
            </a:r>
          </a:p>
          <a:p>
            <a:pPr marL="171450" indent="-171450">
              <a:buFont typeface="Wingdings" panose="05000000000000000000" pitchFamily="2" charset="2"/>
              <a:buChar char="§"/>
            </a:pPr>
            <a:r>
              <a:rPr lang="en-US" sz="1200" dirty="0"/>
              <a:t>If sufficient height for occurrence has already attained b4 the occurrence period and there is no continuous reduction below HT of occurrence, it can trigger</a:t>
            </a:r>
          </a:p>
          <a:p>
            <a:pPr marL="171450" indent="-171450">
              <a:buFont typeface="Wingdings" panose="05000000000000000000" pitchFamily="2" charset="2"/>
              <a:buChar char="§"/>
            </a:pPr>
            <a:r>
              <a:rPr lang="en-US" sz="1200" dirty="0" smtClean="0"/>
              <a:t>Increase </a:t>
            </a:r>
            <a:r>
              <a:rPr lang="en-US" sz="1200" dirty="0"/>
              <a:t>in virtual height begins at</a:t>
            </a:r>
            <a:r>
              <a:rPr lang="en-US" sz="1200" b="1" dirty="0"/>
              <a:t> </a:t>
            </a:r>
            <a:r>
              <a:rPr lang="en-US" sz="1200" b="1" dirty="0">
                <a:solidFill>
                  <a:srgbClr val="FF0000"/>
                </a:solidFill>
              </a:rPr>
              <a:t>1900LT-2015LT </a:t>
            </a:r>
            <a:r>
              <a:rPr lang="en-US" sz="1200" dirty="0"/>
              <a:t>and </a:t>
            </a:r>
            <a:r>
              <a:rPr lang="en-US" sz="1200" dirty="0" smtClean="0"/>
              <a:t>triggered between</a:t>
            </a:r>
            <a:r>
              <a:rPr lang="en-US" sz="1200" b="1" dirty="0" smtClean="0"/>
              <a:t> </a:t>
            </a:r>
            <a:r>
              <a:rPr lang="en-US" sz="1200" b="1" dirty="0" smtClean="0">
                <a:solidFill>
                  <a:srgbClr val="FF0000"/>
                </a:solidFill>
              </a:rPr>
              <a:t>2015LT </a:t>
            </a:r>
            <a:r>
              <a:rPr lang="en-US" sz="1200" b="1" dirty="0">
                <a:solidFill>
                  <a:srgbClr val="FF0000"/>
                </a:solidFill>
              </a:rPr>
              <a:t>&amp; 2245LT</a:t>
            </a:r>
            <a:endParaRPr lang="en-US" sz="1200" dirty="0">
              <a:solidFill>
                <a:srgbClr val="FF0000"/>
              </a:solidFill>
            </a:endParaRPr>
          </a:p>
          <a:p>
            <a:pPr marL="171450" indent="-171450">
              <a:buFont typeface="Wingdings" panose="05000000000000000000" pitchFamily="2" charset="2"/>
              <a:buChar char="§"/>
            </a:pPr>
            <a:r>
              <a:rPr lang="en-US" sz="1200" dirty="0" smtClean="0"/>
              <a:t>Height of occurrence is between </a:t>
            </a:r>
            <a:r>
              <a:rPr lang="en-US" sz="1200" b="1" dirty="0" smtClean="0">
                <a:solidFill>
                  <a:srgbClr val="FF0000"/>
                </a:solidFill>
              </a:rPr>
              <a:t>250KM </a:t>
            </a:r>
            <a:r>
              <a:rPr lang="en-US" sz="1200" b="1" dirty="0">
                <a:solidFill>
                  <a:srgbClr val="FF0000"/>
                </a:solidFill>
              </a:rPr>
              <a:t>AND 300KM</a:t>
            </a:r>
            <a:endParaRPr lang="en-US" sz="1200" dirty="0">
              <a:solidFill>
                <a:srgbClr val="FF0000"/>
              </a:solidFill>
            </a:endParaRPr>
          </a:p>
          <a:p>
            <a:pPr marL="171450" indent="-171450">
              <a:buFont typeface="Wingdings" panose="05000000000000000000" pitchFamily="2" charset="2"/>
              <a:buChar char="§"/>
            </a:pPr>
            <a:r>
              <a:rPr lang="en-US" sz="1200" dirty="0" smtClean="0"/>
              <a:t>Low initial virtual height during occurrence hours require good/high speed   to push it to min height of occurrence</a:t>
            </a:r>
          </a:p>
          <a:p>
            <a:pPr marL="171450" indent="-171450">
              <a:buFont typeface="Wingdings" panose="05000000000000000000" pitchFamily="2" charset="2"/>
              <a:buChar char="§"/>
            </a:pPr>
            <a:r>
              <a:rPr lang="en-US" sz="1200" dirty="0" smtClean="0"/>
              <a:t>Continuous decrease in virtual height cannot triggered SF</a:t>
            </a:r>
          </a:p>
          <a:p>
            <a:pPr marL="171450" indent="-171450">
              <a:buFont typeface="Wingdings" panose="05000000000000000000" pitchFamily="2" charset="2"/>
              <a:buChar char="§"/>
            </a:pPr>
            <a:endParaRPr lang="en-US" sz="1200" dirty="0"/>
          </a:p>
        </p:txBody>
      </p:sp>
      <p:sp>
        <p:nvSpPr>
          <p:cNvPr id="4" name="Slide Number Placeholder 3"/>
          <p:cNvSpPr>
            <a:spLocks noGrp="1"/>
          </p:cNvSpPr>
          <p:nvPr>
            <p:ph type="sldNum" sz="quarter" idx="12"/>
          </p:nvPr>
        </p:nvSpPr>
        <p:spPr/>
        <p:txBody>
          <a:bodyPr/>
          <a:lstStyle/>
          <a:p>
            <a:pPr>
              <a:defRPr/>
            </a:pPr>
            <a:fld id="{FAF43B3E-118F-4DB1-8864-3A5ADBC22E18}" type="slidenum">
              <a:rPr lang="en-US" smtClean="0"/>
              <a:pPr>
                <a:defRPr/>
              </a:pPr>
              <a:t>15</a:t>
            </a:fld>
            <a:endParaRPr lang="en-US" dirty="0"/>
          </a:p>
        </p:txBody>
      </p:sp>
      <p:pic>
        <p:nvPicPr>
          <p:cNvPr id="9" name="Picture 8"/>
          <p:cNvPicPr>
            <a:picLocks noChangeAspect="1"/>
          </p:cNvPicPr>
          <p:nvPr/>
        </p:nvPicPr>
        <p:blipFill>
          <a:blip r:embed="rId3"/>
          <a:stretch>
            <a:fillRect/>
          </a:stretch>
        </p:blipFill>
        <p:spPr>
          <a:xfrm>
            <a:off x="401153" y="814484"/>
            <a:ext cx="4711793" cy="5541866"/>
          </a:xfrm>
          <a:prstGeom prst="rect">
            <a:avLst/>
          </a:prstGeom>
        </p:spPr>
      </p:pic>
      <p:pic>
        <p:nvPicPr>
          <p:cNvPr id="2" name="Picture 1"/>
          <p:cNvPicPr>
            <a:picLocks noChangeAspect="1"/>
          </p:cNvPicPr>
          <p:nvPr/>
        </p:nvPicPr>
        <p:blipFill>
          <a:blip r:embed="rId4"/>
          <a:stretch>
            <a:fillRect/>
          </a:stretch>
        </p:blipFill>
        <p:spPr>
          <a:xfrm>
            <a:off x="5353530" y="1143000"/>
            <a:ext cx="3638072" cy="1904466"/>
          </a:xfrm>
          <a:prstGeom prst="rect">
            <a:avLst/>
          </a:prstGeom>
        </p:spPr>
      </p:pic>
    </p:spTree>
    <p:extLst>
      <p:ext uri="{BB962C8B-B14F-4D97-AF65-F5344CB8AC3E}">
        <p14:creationId xmlns:p14="http://schemas.microsoft.com/office/powerpoint/2010/main" val="1654375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14032"/>
            <a:ext cx="6324600" cy="381000"/>
          </a:xfrm>
        </p:spPr>
        <p:txBody>
          <a:bodyPr/>
          <a:lstStyle/>
          <a:p>
            <a:r>
              <a:rPr lang="en-US" dirty="0" smtClean="0">
                <a:solidFill>
                  <a:schemeClr val="tx1">
                    <a:lumMod val="95000"/>
                    <a:lumOff val="5000"/>
                  </a:schemeClr>
                </a:solidFill>
              </a:rPr>
              <a:t/>
            </a:r>
            <a:br>
              <a:rPr lang="en-US" dirty="0" smtClean="0">
                <a:solidFill>
                  <a:schemeClr val="tx1">
                    <a:lumMod val="95000"/>
                    <a:lumOff val="5000"/>
                  </a:schemeClr>
                </a:solidFill>
              </a:rPr>
            </a:br>
            <a:r>
              <a:rPr lang="en-US" dirty="0">
                <a:solidFill>
                  <a:schemeClr val="tx1">
                    <a:lumMod val="95000"/>
                    <a:lumOff val="5000"/>
                  </a:schemeClr>
                </a:solidFill>
              </a:rPr>
              <a:t/>
            </a:r>
            <a:br>
              <a:rPr lang="en-US" dirty="0">
                <a:solidFill>
                  <a:schemeClr val="tx1">
                    <a:lumMod val="95000"/>
                    <a:lumOff val="5000"/>
                  </a:schemeClr>
                </a:solidFill>
              </a:rPr>
            </a:br>
            <a:r>
              <a:rPr lang="en-US" dirty="0" smtClean="0">
                <a:solidFill>
                  <a:schemeClr val="tx1">
                    <a:lumMod val="95000"/>
                    <a:lumOff val="5000"/>
                  </a:schemeClr>
                </a:solidFill>
              </a:rPr>
              <a:t/>
            </a:r>
            <a:br>
              <a:rPr lang="en-US" dirty="0" smtClean="0">
                <a:solidFill>
                  <a:schemeClr val="tx1">
                    <a:lumMod val="95000"/>
                    <a:lumOff val="5000"/>
                  </a:schemeClr>
                </a:solidFill>
              </a:rPr>
            </a:br>
            <a:r>
              <a:rPr lang="en-US" dirty="0">
                <a:solidFill>
                  <a:schemeClr val="tx1">
                    <a:lumMod val="95000"/>
                    <a:lumOff val="5000"/>
                  </a:schemeClr>
                </a:solidFill>
              </a:rPr>
              <a:t/>
            </a:r>
            <a:br>
              <a:rPr lang="en-US" dirty="0">
                <a:solidFill>
                  <a:schemeClr val="tx1">
                    <a:lumMod val="95000"/>
                    <a:lumOff val="5000"/>
                  </a:schemeClr>
                </a:solidFill>
              </a:rPr>
            </a:br>
            <a:r>
              <a:rPr lang="en-US" dirty="0" smtClean="0">
                <a:solidFill>
                  <a:schemeClr val="tx1">
                    <a:lumMod val="95000"/>
                    <a:lumOff val="5000"/>
                  </a:schemeClr>
                </a:solidFill>
              </a:rPr>
              <a:t/>
            </a:r>
            <a:br>
              <a:rPr lang="en-US" dirty="0" smtClean="0">
                <a:solidFill>
                  <a:schemeClr val="tx1">
                    <a:lumMod val="95000"/>
                    <a:lumOff val="5000"/>
                  </a:schemeClr>
                </a:solidFill>
              </a:rPr>
            </a:br>
            <a:r>
              <a:rPr lang="en-US" dirty="0">
                <a:solidFill>
                  <a:schemeClr val="tx1">
                    <a:lumMod val="95000"/>
                    <a:lumOff val="5000"/>
                  </a:schemeClr>
                </a:solidFill>
              </a:rPr>
              <a:t/>
            </a:r>
            <a:br>
              <a:rPr lang="en-US" dirty="0">
                <a:solidFill>
                  <a:schemeClr val="tx1">
                    <a:lumMod val="95000"/>
                    <a:lumOff val="5000"/>
                  </a:schemeClr>
                </a:solidFill>
              </a:rPr>
            </a:br>
            <a:r>
              <a:rPr lang="en-US" dirty="0" smtClean="0">
                <a:solidFill>
                  <a:schemeClr val="tx1">
                    <a:lumMod val="95000"/>
                    <a:lumOff val="5000"/>
                  </a:schemeClr>
                </a:solidFill>
              </a:rPr>
              <a:t/>
            </a:r>
            <a:br>
              <a:rPr lang="en-US" dirty="0" smtClean="0">
                <a:solidFill>
                  <a:schemeClr val="tx1">
                    <a:lumMod val="95000"/>
                    <a:lumOff val="5000"/>
                  </a:schemeClr>
                </a:solidFill>
              </a:rPr>
            </a:br>
            <a:r>
              <a:rPr lang="en-US" dirty="0">
                <a:solidFill>
                  <a:schemeClr val="tx1">
                    <a:lumMod val="95000"/>
                    <a:lumOff val="5000"/>
                  </a:schemeClr>
                </a:solidFill>
              </a:rPr>
              <a:t>Variation </a:t>
            </a:r>
            <a:r>
              <a:rPr lang="en-US" dirty="0" smtClean="0">
                <a:solidFill>
                  <a:schemeClr val="tx1">
                    <a:lumMod val="95000"/>
                    <a:lumOff val="5000"/>
                  </a:schemeClr>
                </a:solidFill>
              </a:rPr>
              <a:t>of </a:t>
            </a:r>
            <a:r>
              <a:rPr lang="en-US" dirty="0" smtClean="0"/>
              <a:t> </a:t>
            </a:r>
            <a:r>
              <a:rPr lang="en-US" dirty="0"/>
              <a:t>h΄F2   with Local Time</a:t>
            </a:r>
            <a:r>
              <a:rPr lang="en-US" dirty="0">
                <a:solidFill>
                  <a:srgbClr val="7030A0"/>
                </a:solidFill>
              </a:rPr>
              <a:t> </a:t>
            </a:r>
            <a:r>
              <a:rPr lang="en-US" dirty="0" smtClean="0">
                <a:solidFill>
                  <a:srgbClr val="7030A0"/>
                </a:solidFill>
              </a:rPr>
              <a:t>in </a:t>
            </a:r>
            <a:r>
              <a:rPr lang="en-US" dirty="0">
                <a:solidFill>
                  <a:srgbClr val="7030A0"/>
                </a:solidFill>
              </a:rPr>
              <a:t>KWJ   SEPT., 2010</a:t>
            </a:r>
            <a:endParaRPr lang="en-US" dirty="0"/>
          </a:p>
        </p:txBody>
      </p:sp>
      <p:sp>
        <p:nvSpPr>
          <p:cNvPr id="5" name="Slide Number Placeholder 4"/>
          <p:cNvSpPr>
            <a:spLocks noGrp="1"/>
          </p:cNvSpPr>
          <p:nvPr>
            <p:ph type="sldNum" sz="quarter" idx="12"/>
          </p:nvPr>
        </p:nvSpPr>
        <p:spPr/>
        <p:txBody>
          <a:bodyPr/>
          <a:lstStyle/>
          <a:p>
            <a:pPr>
              <a:defRPr/>
            </a:pPr>
            <a:fld id="{0F465ECA-6E43-43CE-A4DE-3C13EE48BE9C}" type="slidenum">
              <a:rPr lang="en-US" smtClean="0"/>
              <a:pPr>
                <a:defRPr/>
              </a:pPr>
              <a:t>16</a:t>
            </a:fld>
            <a:endParaRPr lang="en-US"/>
          </a:p>
        </p:txBody>
      </p:sp>
      <p:sp>
        <p:nvSpPr>
          <p:cNvPr id="7" name="Text Placeholder 3"/>
          <p:cNvSpPr>
            <a:spLocks noGrp="1"/>
          </p:cNvSpPr>
          <p:nvPr>
            <p:ph type="body" sz="half" idx="2"/>
          </p:nvPr>
        </p:nvSpPr>
        <p:spPr>
          <a:xfrm>
            <a:off x="5486400" y="3657599"/>
            <a:ext cx="3505201" cy="3063875"/>
          </a:xfrm>
        </p:spPr>
        <p:txBody>
          <a:bodyPr/>
          <a:lstStyle/>
          <a:p>
            <a:pPr marL="171450" indent="-171450">
              <a:buFont typeface="Wingdings" panose="05000000000000000000" pitchFamily="2" charset="2"/>
              <a:buChar char="§"/>
            </a:pPr>
            <a:r>
              <a:rPr lang="en-US" sz="1100" dirty="0" smtClean="0">
                <a:solidFill>
                  <a:srgbClr val="FF0000"/>
                </a:solidFill>
              </a:rPr>
              <a:t>Continuou</a:t>
            </a:r>
            <a:r>
              <a:rPr lang="en-US" sz="1100" dirty="0" smtClean="0"/>
              <a:t>s </a:t>
            </a:r>
            <a:r>
              <a:rPr lang="en-US" sz="1100" dirty="0"/>
              <a:t>and noticeable   increase in virtual height </a:t>
            </a:r>
            <a:r>
              <a:rPr lang="en-US" sz="1100" dirty="0" smtClean="0"/>
              <a:t>will triggered SF</a:t>
            </a:r>
            <a:r>
              <a:rPr lang="en-US" sz="1100" dirty="0"/>
              <a:t/>
            </a:r>
            <a:br>
              <a:rPr lang="en-US" sz="1100" dirty="0"/>
            </a:br>
            <a:r>
              <a:rPr lang="en-US" sz="1100" dirty="0" smtClean="0"/>
              <a:t>Initial </a:t>
            </a:r>
            <a:r>
              <a:rPr lang="en-US" sz="1100" dirty="0"/>
              <a:t>virtual height during the occurrence period</a:t>
            </a:r>
          </a:p>
          <a:p>
            <a:pPr marL="171450" indent="-171450">
              <a:buFont typeface="Wingdings" panose="05000000000000000000" pitchFamily="2" charset="2"/>
              <a:buChar char="§"/>
            </a:pPr>
            <a:r>
              <a:rPr lang="en-US" sz="1100" dirty="0"/>
              <a:t>Virtual height during time of occurrence</a:t>
            </a:r>
          </a:p>
          <a:p>
            <a:pPr marL="171450" indent="-171450">
              <a:buFont typeface="Wingdings" panose="05000000000000000000" pitchFamily="2" charset="2"/>
              <a:buChar char="§"/>
            </a:pPr>
            <a:r>
              <a:rPr lang="en-US" sz="1100" dirty="0"/>
              <a:t>Increase in virtual height begins at </a:t>
            </a:r>
            <a:r>
              <a:rPr lang="en-US" sz="1100" b="1" dirty="0" smtClean="0">
                <a:solidFill>
                  <a:srgbClr val="FF0000"/>
                </a:solidFill>
              </a:rPr>
              <a:t>1800LT-1945LT</a:t>
            </a:r>
            <a:r>
              <a:rPr lang="en-US" sz="1100" dirty="0" smtClean="0"/>
              <a:t> </a:t>
            </a:r>
            <a:r>
              <a:rPr lang="en-US" sz="1100" dirty="0"/>
              <a:t>and triggered between </a:t>
            </a:r>
            <a:r>
              <a:rPr lang="en-US" sz="1100" b="1" dirty="0">
                <a:solidFill>
                  <a:srgbClr val="7030A0"/>
                </a:solidFill>
              </a:rPr>
              <a:t>1945LT &amp; </a:t>
            </a:r>
            <a:r>
              <a:rPr lang="en-US" sz="1100" b="1" dirty="0" smtClean="0">
                <a:solidFill>
                  <a:srgbClr val="7030A0"/>
                </a:solidFill>
              </a:rPr>
              <a:t>2300LT</a:t>
            </a:r>
            <a:endParaRPr lang="en-US" sz="1100" b="1" dirty="0">
              <a:solidFill>
                <a:srgbClr val="7030A0"/>
              </a:solidFill>
            </a:endParaRPr>
          </a:p>
          <a:p>
            <a:pPr marL="171450" indent="-171450">
              <a:buFont typeface="Wingdings" panose="05000000000000000000" pitchFamily="2" charset="2"/>
              <a:buChar char="§"/>
            </a:pPr>
            <a:r>
              <a:rPr lang="en-US" sz="1100" dirty="0"/>
              <a:t>Height of occurrence is between </a:t>
            </a:r>
            <a:r>
              <a:rPr lang="en-US" sz="1100" b="1" dirty="0">
                <a:solidFill>
                  <a:srgbClr val="FF0000"/>
                </a:solidFill>
              </a:rPr>
              <a:t>270KM AND </a:t>
            </a:r>
            <a:r>
              <a:rPr lang="en-US" sz="1100" b="1" dirty="0" smtClean="0">
                <a:solidFill>
                  <a:srgbClr val="FF0000"/>
                </a:solidFill>
              </a:rPr>
              <a:t>350KM</a:t>
            </a:r>
            <a:endParaRPr lang="en-US" sz="1100" b="1" dirty="0">
              <a:solidFill>
                <a:srgbClr val="FF0000"/>
              </a:solidFill>
            </a:endParaRPr>
          </a:p>
          <a:p>
            <a:pPr marL="171450" indent="-171450">
              <a:buFont typeface="Wingdings" panose="05000000000000000000" pitchFamily="2" charset="2"/>
              <a:buChar char="§"/>
            </a:pPr>
            <a:r>
              <a:rPr lang="en-US" sz="1100" dirty="0" smtClean="0"/>
              <a:t>Low </a:t>
            </a:r>
            <a:r>
              <a:rPr lang="en-US" sz="1100" dirty="0"/>
              <a:t>initial virtual height during occurrence hours require good/high speed   to push it to min height of </a:t>
            </a:r>
            <a:r>
              <a:rPr lang="en-US" sz="1100" dirty="0" smtClean="0"/>
              <a:t>occurrence</a:t>
            </a:r>
          </a:p>
          <a:p>
            <a:pPr marL="171450" indent="-171450">
              <a:buFont typeface="Wingdings" panose="05000000000000000000" pitchFamily="2" charset="2"/>
              <a:buChar char="§"/>
            </a:pPr>
            <a:r>
              <a:rPr lang="en-US" sz="1100" dirty="0" smtClean="0"/>
              <a:t>It does not occurs on </a:t>
            </a:r>
            <a:r>
              <a:rPr lang="en-US" sz="1100" b="1" dirty="0">
                <a:solidFill>
                  <a:srgbClr val="7030A0"/>
                </a:solidFill>
              </a:rPr>
              <a:t>6-Sep-10 </a:t>
            </a:r>
            <a:r>
              <a:rPr lang="en-US" sz="1100" b="1" dirty="0" smtClean="0">
                <a:solidFill>
                  <a:srgbClr val="7030A0"/>
                </a:solidFill>
              </a:rPr>
              <a:t> </a:t>
            </a:r>
            <a:r>
              <a:rPr lang="en-US" sz="1100" dirty="0" smtClean="0"/>
              <a:t>because it does not meet the height of occurrence</a:t>
            </a:r>
            <a:endParaRPr lang="en-US" sz="1100" dirty="0"/>
          </a:p>
        </p:txBody>
      </p:sp>
      <p:pic>
        <p:nvPicPr>
          <p:cNvPr id="8" name="Picture 7"/>
          <p:cNvPicPr>
            <a:picLocks noChangeAspect="1"/>
          </p:cNvPicPr>
          <p:nvPr/>
        </p:nvPicPr>
        <p:blipFill>
          <a:blip r:embed="rId3"/>
          <a:stretch>
            <a:fillRect/>
          </a:stretch>
        </p:blipFill>
        <p:spPr>
          <a:xfrm>
            <a:off x="5486400" y="835521"/>
            <a:ext cx="3657600" cy="2621297"/>
          </a:xfrm>
          <a:prstGeom prst="rect">
            <a:avLst/>
          </a:prstGeom>
        </p:spPr>
      </p:pic>
      <p:pic>
        <p:nvPicPr>
          <p:cNvPr id="3" name="Picture 2"/>
          <p:cNvPicPr>
            <a:picLocks noChangeAspect="1"/>
          </p:cNvPicPr>
          <p:nvPr/>
        </p:nvPicPr>
        <p:blipFill>
          <a:blip r:embed="rId4"/>
          <a:stretch>
            <a:fillRect/>
          </a:stretch>
        </p:blipFill>
        <p:spPr>
          <a:xfrm>
            <a:off x="152400" y="626068"/>
            <a:ext cx="5181600" cy="5927132"/>
          </a:xfrm>
          <a:prstGeom prst="rect">
            <a:avLst/>
          </a:prstGeom>
        </p:spPr>
      </p:pic>
    </p:spTree>
    <p:extLst>
      <p:ext uri="{BB962C8B-B14F-4D97-AF65-F5344CB8AC3E}">
        <p14:creationId xmlns:p14="http://schemas.microsoft.com/office/powerpoint/2010/main" val="36478119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idx="4294967295"/>
          </p:nvPr>
        </p:nvSpPr>
        <p:spPr>
          <a:xfrm>
            <a:off x="987425" y="228600"/>
            <a:ext cx="8156575" cy="525463"/>
          </a:xfrm>
        </p:spPr>
        <p:txBody>
          <a:bodyPr/>
          <a:lstStyle/>
          <a:p>
            <a:pPr lvl="1" algn="l"/>
            <a:r>
              <a:rPr lang="en-US" sz="1600" b="1" dirty="0" smtClean="0"/>
              <a:t/>
            </a:r>
            <a:br>
              <a:rPr lang="en-US" sz="1600" b="1" dirty="0" smtClean="0"/>
            </a:br>
            <a:r>
              <a:rPr lang="en-US" sz="2400" b="1" dirty="0">
                <a:solidFill>
                  <a:schemeClr val="tx1">
                    <a:lumMod val="95000"/>
                    <a:lumOff val="5000"/>
                  </a:schemeClr>
                </a:solidFill>
              </a:rPr>
              <a:t>Variation </a:t>
            </a:r>
            <a:r>
              <a:rPr lang="en-US" sz="2400" b="1" dirty="0" smtClean="0">
                <a:solidFill>
                  <a:schemeClr val="tx1">
                    <a:lumMod val="95000"/>
                    <a:lumOff val="5000"/>
                  </a:schemeClr>
                </a:solidFill>
              </a:rPr>
              <a:t>of </a:t>
            </a:r>
            <a:r>
              <a:rPr lang="en-US" sz="2400" b="1" dirty="0" smtClean="0"/>
              <a:t> </a:t>
            </a:r>
            <a:r>
              <a:rPr lang="en-US" sz="2400" b="1" dirty="0"/>
              <a:t>h΄F2   with Local Time</a:t>
            </a:r>
            <a:r>
              <a:rPr lang="en-US" sz="2400" b="1" dirty="0" smtClean="0">
                <a:solidFill>
                  <a:srgbClr val="7030A0"/>
                </a:solidFill>
              </a:rPr>
              <a:t> in KWJ  JUNE, 	 2010</a:t>
            </a:r>
            <a:r>
              <a:rPr lang="en-US" sz="1600" b="1" dirty="0"/>
              <a:t/>
            </a:r>
            <a:br>
              <a:rPr lang="en-US" sz="1600" b="1" dirty="0"/>
            </a:br>
            <a:endParaRPr lang="en-US" sz="1600" dirty="0"/>
          </a:p>
        </p:txBody>
      </p:sp>
      <p:sp>
        <p:nvSpPr>
          <p:cNvPr id="11" name="Text Placeholder 10"/>
          <p:cNvSpPr>
            <a:spLocks noGrp="1"/>
          </p:cNvSpPr>
          <p:nvPr>
            <p:ph type="body" sz="half" idx="4294967295"/>
          </p:nvPr>
        </p:nvSpPr>
        <p:spPr>
          <a:xfrm>
            <a:off x="4876800" y="754034"/>
            <a:ext cx="4038600" cy="5602316"/>
          </a:xfrm>
        </p:spPr>
        <p:txBody>
          <a:bodyPr/>
          <a:lstStyle/>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r>
              <a:rPr lang="en-US" sz="1200" dirty="0" smtClean="0">
                <a:solidFill>
                  <a:srgbClr val="FF0000"/>
                </a:solidFill>
              </a:rPr>
              <a:t>Co</a:t>
            </a:r>
            <a:r>
              <a:rPr lang="en-US" sz="1200" dirty="0" smtClean="0"/>
              <a:t>ntinuous and noticeable   increase in virtual height triggered SF</a:t>
            </a:r>
          </a:p>
          <a:p>
            <a:r>
              <a:rPr lang="en-US" sz="1200" dirty="0" smtClean="0"/>
              <a:t>Initial virtual height during the occurrence period</a:t>
            </a:r>
          </a:p>
          <a:p>
            <a:r>
              <a:rPr lang="en-US" sz="1200" dirty="0" smtClean="0"/>
              <a:t>Virtual height during time of occurrence</a:t>
            </a:r>
          </a:p>
          <a:p>
            <a:r>
              <a:rPr lang="en-US" sz="1200" dirty="0" smtClean="0"/>
              <a:t>Increase in virtual height begins at</a:t>
            </a:r>
            <a:r>
              <a:rPr lang="en-US" sz="1200" b="1" dirty="0" smtClean="0"/>
              <a:t> </a:t>
            </a:r>
            <a:r>
              <a:rPr lang="en-US" sz="1200" b="1" dirty="0" smtClean="0">
                <a:solidFill>
                  <a:srgbClr val="FF0000"/>
                </a:solidFill>
              </a:rPr>
              <a:t>1800LT-2030LT</a:t>
            </a:r>
            <a:r>
              <a:rPr lang="en-US" sz="1200" b="1" dirty="0" smtClean="0"/>
              <a:t> </a:t>
            </a:r>
            <a:r>
              <a:rPr lang="en-US" sz="1200" dirty="0" smtClean="0"/>
              <a:t>and triggered between</a:t>
            </a:r>
            <a:r>
              <a:rPr lang="en-US" sz="1200" b="1" dirty="0" smtClean="0"/>
              <a:t> </a:t>
            </a:r>
            <a:r>
              <a:rPr lang="en-US" sz="1200" b="1" dirty="0" smtClean="0">
                <a:solidFill>
                  <a:srgbClr val="FF0000"/>
                </a:solidFill>
              </a:rPr>
              <a:t>2030LT &amp; 2400LT</a:t>
            </a:r>
            <a:endParaRPr lang="en-US" sz="1200" dirty="0" smtClean="0">
              <a:solidFill>
                <a:srgbClr val="FF0000"/>
              </a:solidFill>
            </a:endParaRPr>
          </a:p>
          <a:p>
            <a:r>
              <a:rPr lang="en-US" sz="1200" dirty="0" smtClean="0"/>
              <a:t>Height </a:t>
            </a:r>
            <a:r>
              <a:rPr lang="en-US" sz="1200" dirty="0"/>
              <a:t>of occurrence is between </a:t>
            </a:r>
            <a:r>
              <a:rPr lang="en-US" sz="1200" b="1" dirty="0">
                <a:solidFill>
                  <a:srgbClr val="FF0000"/>
                </a:solidFill>
              </a:rPr>
              <a:t>270KM AND 327KM</a:t>
            </a:r>
            <a:endParaRPr lang="en-US" sz="1200" dirty="0">
              <a:solidFill>
                <a:srgbClr val="FF0000"/>
              </a:solidFill>
            </a:endParaRPr>
          </a:p>
          <a:p>
            <a:r>
              <a:rPr lang="en-US" sz="1200" dirty="0" smtClean="0"/>
              <a:t>Low </a:t>
            </a:r>
            <a:r>
              <a:rPr lang="en-US" sz="1200" dirty="0"/>
              <a:t>initial virtual height during occurrence hours require good/high speed   to push it to min height of occurrence</a:t>
            </a:r>
          </a:p>
          <a:p>
            <a:pPr marL="0" indent="0">
              <a:buNone/>
            </a:pPr>
            <a:endParaRPr lang="en-US" sz="1200" dirty="0"/>
          </a:p>
          <a:p>
            <a:endParaRPr lang="en-US" sz="1200" dirty="0" smtClean="0"/>
          </a:p>
        </p:txBody>
      </p:sp>
      <p:pic>
        <p:nvPicPr>
          <p:cNvPr id="4" name="Picture 3"/>
          <p:cNvPicPr>
            <a:picLocks noChangeAspect="1"/>
          </p:cNvPicPr>
          <p:nvPr/>
        </p:nvPicPr>
        <p:blipFill>
          <a:blip r:embed="rId3"/>
          <a:stretch>
            <a:fillRect/>
          </a:stretch>
        </p:blipFill>
        <p:spPr>
          <a:xfrm>
            <a:off x="228600" y="864709"/>
            <a:ext cx="4648200" cy="5491641"/>
          </a:xfrm>
          <a:prstGeom prst="rect">
            <a:avLst/>
          </a:prstGeom>
        </p:spPr>
      </p:pic>
      <p:pic>
        <p:nvPicPr>
          <p:cNvPr id="2" name="Picture 1"/>
          <p:cNvPicPr>
            <a:picLocks noChangeAspect="1"/>
          </p:cNvPicPr>
          <p:nvPr/>
        </p:nvPicPr>
        <p:blipFill>
          <a:blip r:embed="rId4"/>
          <a:stretch>
            <a:fillRect/>
          </a:stretch>
        </p:blipFill>
        <p:spPr>
          <a:xfrm>
            <a:off x="5105400" y="909814"/>
            <a:ext cx="3810000" cy="2734219"/>
          </a:xfrm>
          <a:prstGeom prst="rect">
            <a:avLst/>
          </a:prstGeom>
        </p:spPr>
      </p:pic>
    </p:spTree>
    <p:extLst>
      <p:ext uri="{BB962C8B-B14F-4D97-AF65-F5344CB8AC3E}">
        <p14:creationId xmlns:p14="http://schemas.microsoft.com/office/powerpoint/2010/main" val="17175726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990600" y="228600"/>
            <a:ext cx="7620000" cy="5867400"/>
          </a:xfrm>
          <a:prstGeom prst="rect">
            <a:avLst/>
          </a:prstGeom>
        </p:spPr>
      </p:pic>
    </p:spTree>
    <p:extLst>
      <p:ext uri="{BB962C8B-B14F-4D97-AF65-F5344CB8AC3E}">
        <p14:creationId xmlns:p14="http://schemas.microsoft.com/office/powerpoint/2010/main" val="8725978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idx="4294967295"/>
          </p:nvPr>
        </p:nvSpPr>
        <p:spPr>
          <a:xfrm>
            <a:off x="987425" y="153812"/>
            <a:ext cx="8156575" cy="358372"/>
          </a:xfrm>
        </p:spPr>
        <p:txBody>
          <a:bodyPr/>
          <a:lstStyle/>
          <a:p>
            <a:pPr lvl="1"/>
            <a:r>
              <a:rPr lang="en-US" sz="1600" b="1" dirty="0" smtClean="0"/>
              <a:t/>
            </a:r>
            <a:br>
              <a:rPr lang="en-US" sz="1600" b="1" dirty="0" smtClean="0"/>
            </a:br>
            <a:r>
              <a:rPr lang="en-US" sz="1600" b="1" dirty="0" smtClean="0">
                <a:solidFill>
                  <a:srgbClr val="7030A0"/>
                </a:solidFill>
              </a:rPr>
              <a:t> </a:t>
            </a:r>
            <a:r>
              <a:rPr lang="en-US" sz="1600" b="1" dirty="0">
                <a:solidFill>
                  <a:srgbClr val="7030A0"/>
                </a:solidFill>
              </a:rPr>
              <a:t>VERTICAL DRIFT </a:t>
            </a:r>
            <a:r>
              <a:rPr lang="en-US" sz="1600" b="1" dirty="0" smtClean="0">
                <a:solidFill>
                  <a:srgbClr val="7030A0"/>
                </a:solidFill>
              </a:rPr>
              <a:t>VELOCITY </a:t>
            </a:r>
            <a:r>
              <a:rPr lang="en-US" sz="1600" b="1" dirty="0"/>
              <a:t/>
            </a:r>
            <a:br>
              <a:rPr lang="en-US" sz="1600" b="1" dirty="0"/>
            </a:br>
            <a:endParaRPr lang="en-US" sz="1600" dirty="0"/>
          </a:p>
        </p:txBody>
      </p:sp>
      <p:sp>
        <p:nvSpPr>
          <p:cNvPr id="11" name="Text Placeholder 10"/>
          <p:cNvSpPr>
            <a:spLocks noGrp="1"/>
          </p:cNvSpPr>
          <p:nvPr>
            <p:ph type="body" sz="half" idx="4294967295"/>
          </p:nvPr>
        </p:nvSpPr>
        <p:spPr>
          <a:xfrm>
            <a:off x="5703686" y="754034"/>
            <a:ext cx="3211713" cy="4884766"/>
          </a:xfrm>
        </p:spPr>
        <p:txBody>
          <a:bodyPr/>
          <a:lstStyle/>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pPr marL="0" indent="0">
              <a:buNone/>
            </a:pPr>
            <a:endParaRPr lang="en-US" sz="1200" dirty="0"/>
          </a:p>
          <a:p>
            <a:endParaRPr lang="en-US" sz="1200" dirty="0" smtClean="0"/>
          </a:p>
        </p:txBody>
      </p:sp>
      <p:pic>
        <p:nvPicPr>
          <p:cNvPr id="6" name="Picture 5"/>
          <p:cNvPicPr>
            <a:picLocks noChangeAspect="1"/>
          </p:cNvPicPr>
          <p:nvPr/>
        </p:nvPicPr>
        <p:blipFill>
          <a:blip r:embed="rId3"/>
          <a:stretch>
            <a:fillRect/>
          </a:stretch>
        </p:blipFill>
        <p:spPr>
          <a:xfrm>
            <a:off x="5770640" y="2527851"/>
            <a:ext cx="3221497" cy="2440313"/>
          </a:xfrm>
          <a:prstGeom prst="rect">
            <a:avLst/>
          </a:prstGeom>
        </p:spPr>
      </p:pic>
      <p:pic>
        <p:nvPicPr>
          <p:cNvPr id="7" name="Picture 6"/>
          <p:cNvPicPr>
            <a:picLocks noChangeAspect="1"/>
          </p:cNvPicPr>
          <p:nvPr/>
        </p:nvPicPr>
        <p:blipFill>
          <a:blip r:embed="rId4"/>
          <a:stretch>
            <a:fillRect/>
          </a:stretch>
        </p:blipFill>
        <p:spPr>
          <a:xfrm>
            <a:off x="5770640" y="817882"/>
            <a:ext cx="3221497" cy="1468118"/>
          </a:xfrm>
          <a:prstGeom prst="rect">
            <a:avLst/>
          </a:prstGeom>
        </p:spPr>
      </p:pic>
      <p:sp>
        <p:nvSpPr>
          <p:cNvPr id="8" name="Rectangle 7"/>
          <p:cNvSpPr/>
          <p:nvPr/>
        </p:nvSpPr>
        <p:spPr>
          <a:xfrm>
            <a:off x="457200" y="6182700"/>
            <a:ext cx="8001000" cy="369332"/>
          </a:xfrm>
          <a:prstGeom prst="rect">
            <a:avLst/>
          </a:prstGeom>
        </p:spPr>
        <p:txBody>
          <a:bodyPr wrap="square">
            <a:spAutoFit/>
          </a:bodyPr>
          <a:lstStyle/>
          <a:p>
            <a:r>
              <a:rPr lang="en-US" sz="1200" dirty="0" smtClean="0">
                <a:solidFill>
                  <a:srgbClr val="0D0D0D"/>
                </a:solidFill>
                <a:latin typeface="Times New Roman" panose="02020603050405020304" pitchFamily="18" charset="0"/>
                <a:ea typeface="Calibri" panose="020F0502020204030204" pitchFamily="34" charset="0"/>
              </a:rPr>
              <a:t> </a:t>
            </a:r>
            <a:r>
              <a:rPr lang="en-US" sz="1400" dirty="0" smtClean="0"/>
              <a:t>Variation </a:t>
            </a:r>
            <a:r>
              <a:rPr lang="en-US" sz="1400" dirty="0"/>
              <a:t>of h</a:t>
            </a:r>
            <a:r>
              <a:rPr lang="el-GR" sz="1400" dirty="0"/>
              <a:t>΄</a:t>
            </a:r>
            <a:r>
              <a:rPr lang="en-US" sz="1400" dirty="0"/>
              <a:t>F2 </a:t>
            </a:r>
            <a:r>
              <a:rPr lang="en-US" sz="1400" dirty="0" smtClean="0"/>
              <a:t>with LT </a:t>
            </a:r>
            <a:r>
              <a:rPr lang="en-US" sz="1400" b="1" dirty="0" smtClean="0"/>
              <a:t> </a:t>
            </a:r>
            <a:r>
              <a:rPr lang="en-US" b="1" dirty="0">
                <a:solidFill>
                  <a:srgbClr val="00B0F0"/>
                </a:solidFill>
              </a:rPr>
              <a:t>(Left panel</a:t>
            </a:r>
            <a:r>
              <a:rPr lang="en-US" b="1" dirty="0" smtClean="0">
                <a:solidFill>
                  <a:srgbClr val="00B0F0"/>
                </a:solidFill>
              </a:rPr>
              <a:t>)  </a:t>
            </a:r>
            <a:r>
              <a:rPr lang="en-US" sz="1400" dirty="0"/>
              <a:t>Vertical drift velocity </a:t>
            </a:r>
            <a:r>
              <a:rPr lang="en-US" sz="1400" dirty="0" smtClean="0"/>
              <a:t> </a:t>
            </a:r>
            <a:r>
              <a:rPr lang="en-US" b="1" dirty="0"/>
              <a:t>(Right </a:t>
            </a:r>
            <a:r>
              <a:rPr lang="en-US" b="1" dirty="0" smtClean="0"/>
              <a:t>panel)</a:t>
            </a:r>
            <a:endParaRPr lang="en-US" dirty="0"/>
          </a:p>
        </p:txBody>
      </p:sp>
      <p:pic>
        <p:nvPicPr>
          <p:cNvPr id="3" name="Picture 2"/>
          <p:cNvPicPr>
            <a:picLocks noChangeAspect="1"/>
          </p:cNvPicPr>
          <p:nvPr/>
        </p:nvPicPr>
        <p:blipFill>
          <a:blip r:embed="rId5"/>
          <a:stretch>
            <a:fillRect/>
          </a:stretch>
        </p:blipFill>
        <p:spPr>
          <a:xfrm>
            <a:off x="283831" y="492865"/>
            <a:ext cx="5419855" cy="5689835"/>
          </a:xfrm>
          <a:prstGeom prst="rect">
            <a:avLst/>
          </a:prstGeom>
        </p:spPr>
      </p:pic>
    </p:spTree>
    <p:extLst>
      <p:ext uri="{BB962C8B-B14F-4D97-AF65-F5344CB8AC3E}">
        <p14:creationId xmlns:p14="http://schemas.microsoft.com/office/powerpoint/2010/main" val="8546316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433361"/>
          </a:xfrm>
        </p:spPr>
        <p:txBody>
          <a:bodyPr/>
          <a:lstStyle/>
          <a:p>
            <a:r>
              <a:rPr lang="en-US" sz="3200" b="1" dirty="0" smtClean="0">
                <a:solidFill>
                  <a:srgbClr val="7030A0"/>
                </a:solidFill>
              </a:rPr>
              <a:t>CONCLUSION </a:t>
            </a:r>
            <a:endParaRPr lang="en-US" sz="3200" b="1" dirty="0">
              <a:solidFill>
                <a:srgbClr val="7030A0"/>
              </a:solidFill>
            </a:endParaRPr>
          </a:p>
        </p:txBody>
      </p:sp>
      <p:sp>
        <p:nvSpPr>
          <p:cNvPr id="4" name="Slide Number Placeholder 3"/>
          <p:cNvSpPr>
            <a:spLocks noGrp="1"/>
          </p:cNvSpPr>
          <p:nvPr>
            <p:ph type="sldNum" sz="quarter" idx="12"/>
          </p:nvPr>
        </p:nvSpPr>
        <p:spPr/>
        <p:txBody>
          <a:bodyPr/>
          <a:lstStyle/>
          <a:p>
            <a:pPr>
              <a:defRPr/>
            </a:pPr>
            <a:fld id="{FAF43B3E-118F-4DB1-8864-3A5ADBC22E18}" type="slidenum">
              <a:rPr lang="en-US" smtClean="0"/>
              <a:pPr>
                <a:defRPr/>
              </a:pPr>
              <a:t>20</a:t>
            </a:fld>
            <a:endParaRPr lang="en-US"/>
          </a:p>
        </p:txBody>
      </p:sp>
      <p:sp>
        <p:nvSpPr>
          <p:cNvPr id="5" name="Content Placeholder 4"/>
          <p:cNvSpPr>
            <a:spLocks noGrp="1"/>
          </p:cNvSpPr>
          <p:nvPr>
            <p:ph idx="1"/>
          </p:nvPr>
        </p:nvSpPr>
        <p:spPr>
          <a:xfrm>
            <a:off x="381000" y="585761"/>
            <a:ext cx="8305800" cy="6135714"/>
          </a:xfrm>
        </p:spPr>
        <p:txBody>
          <a:bodyPr/>
          <a:lstStyle/>
          <a:p>
            <a:pPr lvl="0" algn="just">
              <a:buFont typeface="Wingdings" panose="05000000000000000000" pitchFamily="2" charset="2"/>
              <a:buChar char="v"/>
            </a:pPr>
            <a:r>
              <a:rPr lang="en-US" sz="1900" dirty="0">
                <a:solidFill>
                  <a:srgbClr val="00B050"/>
                </a:solidFill>
              </a:rPr>
              <a:t>Occurrence frequency varied between 0.13% and 40.71%. </a:t>
            </a:r>
            <a:endParaRPr lang="en-US" sz="1900" dirty="0" smtClean="0">
              <a:solidFill>
                <a:srgbClr val="00B050"/>
              </a:solidFill>
            </a:endParaRPr>
          </a:p>
          <a:p>
            <a:pPr lvl="0" algn="just">
              <a:buFont typeface="Wingdings" panose="05000000000000000000" pitchFamily="2" charset="2"/>
              <a:buChar char="v"/>
            </a:pPr>
            <a:endParaRPr lang="en-US" sz="1900" dirty="0">
              <a:solidFill>
                <a:srgbClr val="00B050"/>
              </a:solidFill>
            </a:endParaRPr>
          </a:p>
          <a:p>
            <a:pPr lvl="0" algn="just">
              <a:buFont typeface="Wingdings" panose="05000000000000000000" pitchFamily="2" charset="2"/>
              <a:buChar char="v"/>
            </a:pPr>
            <a:r>
              <a:rPr lang="en-US" sz="1900" dirty="0">
                <a:solidFill>
                  <a:srgbClr val="00B050"/>
                </a:solidFill>
              </a:rPr>
              <a:t> Spread F occurs within 1900LT and 0600LT and is triggered when the virtual height of F layer is within 250km and 370km. </a:t>
            </a:r>
            <a:endParaRPr lang="en-US" sz="1900" dirty="0" smtClean="0">
              <a:solidFill>
                <a:srgbClr val="00B050"/>
              </a:solidFill>
            </a:endParaRPr>
          </a:p>
          <a:p>
            <a:pPr lvl="0" algn="just">
              <a:buFont typeface="Wingdings" panose="05000000000000000000" pitchFamily="2" charset="2"/>
              <a:buChar char="v"/>
            </a:pPr>
            <a:endParaRPr lang="en-US" sz="1900" dirty="0">
              <a:solidFill>
                <a:srgbClr val="00B050"/>
              </a:solidFill>
            </a:endParaRPr>
          </a:p>
          <a:p>
            <a:pPr lvl="0" algn="just">
              <a:buFont typeface="Wingdings" panose="05000000000000000000" pitchFamily="2" charset="2"/>
              <a:buChar char="v"/>
            </a:pPr>
            <a:r>
              <a:rPr lang="en-US" sz="1900" dirty="0">
                <a:solidFill>
                  <a:srgbClr val="00B050"/>
                </a:solidFill>
              </a:rPr>
              <a:t>Spread F occurred when there is continuous and a noticeable rise in virtual height and the height of the F2 layer is at least 250km. The average drift </a:t>
            </a:r>
            <a:r>
              <a:rPr lang="en-US" sz="1900" dirty="0" smtClean="0">
                <a:solidFill>
                  <a:srgbClr val="00B050"/>
                </a:solidFill>
              </a:rPr>
              <a:t>velocity around the time of occurrence </a:t>
            </a:r>
            <a:r>
              <a:rPr lang="en-US" sz="1900" dirty="0">
                <a:solidFill>
                  <a:srgbClr val="00B050"/>
                </a:solidFill>
              </a:rPr>
              <a:t>is within </a:t>
            </a:r>
            <a:r>
              <a:rPr lang="en-US" sz="1900" dirty="0" smtClean="0">
                <a:solidFill>
                  <a:srgbClr val="00B050"/>
                </a:solidFill>
              </a:rPr>
              <a:t>3 </a:t>
            </a:r>
            <a:r>
              <a:rPr lang="en-US" sz="1900" dirty="0">
                <a:solidFill>
                  <a:srgbClr val="00B050"/>
                </a:solidFill>
              </a:rPr>
              <a:t>m/s to 40 m/s during the equinoxes period and </a:t>
            </a:r>
            <a:r>
              <a:rPr lang="en-US" sz="1900" dirty="0" smtClean="0">
                <a:solidFill>
                  <a:srgbClr val="00B050"/>
                </a:solidFill>
              </a:rPr>
              <a:t>3 </a:t>
            </a:r>
            <a:r>
              <a:rPr lang="en-US" sz="1900" dirty="0">
                <a:solidFill>
                  <a:srgbClr val="00B050"/>
                </a:solidFill>
              </a:rPr>
              <a:t>m/s to </a:t>
            </a:r>
            <a:r>
              <a:rPr lang="en-US" sz="1900" dirty="0" smtClean="0">
                <a:solidFill>
                  <a:srgbClr val="00B050"/>
                </a:solidFill>
              </a:rPr>
              <a:t>18 </a:t>
            </a:r>
            <a:r>
              <a:rPr lang="en-US" sz="1900" dirty="0">
                <a:solidFill>
                  <a:srgbClr val="00B050"/>
                </a:solidFill>
              </a:rPr>
              <a:t>m/s during the solstices period; and </a:t>
            </a:r>
            <a:endParaRPr lang="en-US" sz="1900" dirty="0" smtClean="0">
              <a:solidFill>
                <a:srgbClr val="00B050"/>
              </a:solidFill>
            </a:endParaRPr>
          </a:p>
          <a:p>
            <a:pPr marL="0" lvl="0" indent="0" algn="just">
              <a:buNone/>
            </a:pPr>
            <a:endParaRPr lang="en-US" sz="1900" dirty="0">
              <a:solidFill>
                <a:srgbClr val="00B050"/>
              </a:solidFill>
            </a:endParaRPr>
          </a:p>
          <a:p>
            <a:pPr lvl="0" algn="just">
              <a:buFont typeface="Wingdings" panose="05000000000000000000" pitchFamily="2" charset="2"/>
              <a:buChar char="v"/>
            </a:pPr>
            <a:r>
              <a:rPr lang="en-US" sz="1900" dirty="0">
                <a:solidFill>
                  <a:srgbClr val="00B050"/>
                </a:solidFill>
              </a:rPr>
              <a:t>Occurrence frequency increases with the decrease in latitude</a:t>
            </a:r>
            <a:r>
              <a:rPr lang="en-US" sz="1900" dirty="0" smtClean="0">
                <a:solidFill>
                  <a:srgbClr val="00B050"/>
                </a:solidFill>
              </a:rPr>
              <a:t>.</a:t>
            </a:r>
          </a:p>
          <a:p>
            <a:pPr marL="0" lvl="0" indent="0" algn="just">
              <a:buNone/>
            </a:pPr>
            <a:endParaRPr lang="en-US" sz="1900" dirty="0" smtClean="0">
              <a:solidFill>
                <a:srgbClr val="00B050"/>
              </a:solidFill>
            </a:endParaRPr>
          </a:p>
          <a:p>
            <a:pPr marL="0" indent="0" algn="just">
              <a:buNone/>
            </a:pPr>
            <a:r>
              <a:rPr lang="en-US" sz="1900" dirty="0" smtClean="0">
                <a:solidFill>
                  <a:srgbClr val="00B050"/>
                </a:solidFill>
              </a:rPr>
              <a:t> The </a:t>
            </a:r>
            <a:r>
              <a:rPr lang="en-US" sz="1900" dirty="0">
                <a:solidFill>
                  <a:srgbClr val="00B050"/>
                </a:solidFill>
              </a:rPr>
              <a:t>study concluded that spread F is a nighttime phenomenon and that the occurrence frequency varies with time, season and latitude. </a:t>
            </a:r>
            <a:endParaRPr lang="en-US" sz="1600" dirty="0"/>
          </a:p>
          <a:p>
            <a:pPr>
              <a:buFont typeface="Wingdings" panose="05000000000000000000" pitchFamily="2" charset="2"/>
              <a:buChar char="v"/>
            </a:pPr>
            <a:endParaRPr lang="en-US" sz="1400" dirty="0" smtClean="0"/>
          </a:p>
          <a:p>
            <a:pPr marL="0" indent="0">
              <a:buNone/>
            </a:pPr>
            <a:endParaRPr lang="en-US" sz="1400" dirty="0"/>
          </a:p>
          <a:p>
            <a:pPr>
              <a:buFont typeface="Wingdings" panose="05000000000000000000" pitchFamily="2" charset="2"/>
              <a:buChar char="v"/>
            </a:pPr>
            <a:endParaRPr lang="en-US" sz="1400" b="1" dirty="0"/>
          </a:p>
          <a:p>
            <a:pPr marL="0" indent="0">
              <a:buNone/>
            </a:pPr>
            <a:endParaRPr lang="en-US" dirty="0"/>
          </a:p>
        </p:txBody>
      </p:sp>
    </p:spTree>
    <p:extLst>
      <p:ext uri="{BB962C8B-B14F-4D97-AF65-F5344CB8AC3E}">
        <p14:creationId xmlns:p14="http://schemas.microsoft.com/office/powerpoint/2010/main" val="26757718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670550"/>
          </a:xfrm>
        </p:spPr>
        <p:txBody>
          <a:bodyPr/>
          <a:lstStyle/>
          <a:p>
            <a:pPr marL="0" indent="0" algn="ctr">
              <a:buNone/>
            </a:pPr>
            <a:r>
              <a:rPr lang="en-US" sz="8800" dirty="0" smtClean="0">
                <a:latin typeface="Algerian" panose="04020705040A02060702" pitchFamily="82" charset="0"/>
                <a:ea typeface="SimSun-ExtB" panose="02010609060101010101" pitchFamily="49" charset="-122"/>
              </a:rPr>
              <a:t>THANKS  AND GOD BLESS YOU </a:t>
            </a:r>
            <a:r>
              <a:rPr lang="en-US" sz="8800" dirty="0">
                <a:latin typeface="Algerian" panose="04020705040A02060702" pitchFamily="82" charset="0"/>
              </a:rPr>
              <a:t>for Listening</a:t>
            </a:r>
            <a:endParaRPr lang="en-US" sz="8800" dirty="0">
              <a:latin typeface="Algerian" panose="04020705040A02060702" pitchFamily="82" charset="0"/>
              <a:ea typeface="SimSun-ExtB" panose="02010609060101010101" pitchFamily="49" charset="-122"/>
            </a:endParaRPr>
          </a:p>
        </p:txBody>
      </p:sp>
      <p:sp>
        <p:nvSpPr>
          <p:cNvPr id="4" name="Slide Number Placeholder 3"/>
          <p:cNvSpPr>
            <a:spLocks noGrp="1"/>
          </p:cNvSpPr>
          <p:nvPr>
            <p:ph type="sldNum" sz="quarter" idx="12"/>
          </p:nvPr>
        </p:nvSpPr>
        <p:spPr/>
        <p:txBody>
          <a:bodyPr/>
          <a:lstStyle/>
          <a:p>
            <a:pPr>
              <a:defRPr/>
            </a:pPr>
            <a:fld id="{FAF43B3E-118F-4DB1-8864-3A5ADBC22E18}" type="slidenum">
              <a:rPr lang="en-US" smtClean="0"/>
              <a:pPr>
                <a:defRPr/>
              </a:pPr>
              <a:t>21</a:t>
            </a:fld>
            <a:endParaRPr lang="en-US"/>
          </a:p>
        </p:txBody>
      </p:sp>
    </p:spTree>
    <p:extLst>
      <p:ext uri="{BB962C8B-B14F-4D97-AF65-F5344CB8AC3E}">
        <p14:creationId xmlns:p14="http://schemas.microsoft.com/office/powerpoint/2010/main" val="9020661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25311</TotalTime>
  <Words>1307</Words>
  <Application>Microsoft Office PowerPoint</Application>
  <PresentationFormat>On-screen Show (4:3)</PresentationFormat>
  <Paragraphs>245</Paragraphs>
  <Slides>21</Slides>
  <Notes>13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SimSun-ExtB</vt:lpstr>
      <vt:lpstr>Algerian</vt:lpstr>
      <vt:lpstr>Arial</vt:lpstr>
      <vt:lpstr>Calibri</vt:lpstr>
      <vt:lpstr>Cambria Math</vt:lpstr>
      <vt:lpstr>Tahoma</vt:lpstr>
      <vt:lpstr>Times New Roman</vt:lpstr>
      <vt:lpstr>Wingdings</vt:lpstr>
      <vt:lpstr>Office Theme</vt:lpstr>
      <vt:lpstr>                 Equatorial Spread F Occurrence and Vertical Drift Velocity of the F2 Layer Around The Time Occurrence    </vt:lpstr>
      <vt:lpstr> OUTLINE</vt:lpstr>
      <vt:lpstr>THE IONOSPHERE</vt:lpstr>
      <vt:lpstr>THE CAUSE OF SPREAD F</vt:lpstr>
      <vt:lpstr>     EXAMPLE  AND DESCRIPTION OF THE EQUIPMENT USED  (A) The Digisonde portable sounder (DPS) (B) Transmitting antenna (C) Receiving antenna (D) Global Positioning System  - (Source: Digisonde, Physics Dept., University of Ilorin)    </vt:lpstr>
      <vt:lpstr>   TYPES OF SPREAD F  </vt:lpstr>
      <vt:lpstr>DATA AND METHOD  </vt:lpstr>
      <vt:lpstr>SPREAD F TIME OF APPEARANCE  AND DISAPPEARANCE</vt:lpstr>
      <vt:lpstr> Duration  of  Equatorial Spread F occurrence  </vt:lpstr>
      <vt:lpstr>  Spread F occurrence sample (ILR)  </vt:lpstr>
      <vt:lpstr>Latitudinal Variation on Equatorial Spread F  occurrence</vt:lpstr>
      <vt:lpstr>SUMMARY OF THE  OVERALL PERCENTAGE  OF OCCURRENCE </vt:lpstr>
      <vt:lpstr> Seasonal Variation on  Equatorial Spread F  occurrence</vt:lpstr>
      <vt:lpstr>     Variation of  h΄F2   with Local Time  in ILR   SEPT 2010   </vt:lpstr>
      <vt:lpstr>            Variation of  h΄F2   with Local Time in ILR   June 2010 </vt:lpstr>
      <vt:lpstr>       Variation of  h΄F2   with Local Time in KWJ   SEPT., 2010</vt:lpstr>
      <vt:lpstr> Variation of  h΄F2   with Local Time in KWJ  JUNE,   2010 </vt:lpstr>
      <vt:lpstr>PowerPoint Presentation</vt:lpstr>
      <vt:lpstr>  VERTICAL DRIFT VELOCITY  </vt:lpstr>
      <vt:lpstr>CONCLUSION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gagunbiade</dc:creator>
  <cp:lastModifiedBy>GBOYEGA OBALOLA</cp:lastModifiedBy>
  <cp:revision>3471</cp:revision>
  <dcterms:created xsi:type="dcterms:W3CDTF">2011-06-12T15:37:31Z</dcterms:created>
  <dcterms:modified xsi:type="dcterms:W3CDTF">2019-09-10T14:48:05Z</dcterms:modified>
</cp:coreProperties>
</file>