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24" r:id="rId1"/>
  </p:sldMasterIdLst>
  <p:notesMasterIdLst>
    <p:notesMasterId r:id="rId28"/>
  </p:notesMasterIdLst>
  <p:handoutMasterIdLst>
    <p:handoutMasterId r:id="rId29"/>
  </p:handoutMasterIdLst>
  <p:sldIdLst>
    <p:sldId id="297" r:id="rId2"/>
    <p:sldId id="258" r:id="rId3"/>
    <p:sldId id="296" r:id="rId4"/>
    <p:sldId id="269" r:id="rId5"/>
    <p:sldId id="270" r:id="rId6"/>
    <p:sldId id="271" r:id="rId7"/>
    <p:sldId id="273" r:id="rId8"/>
    <p:sldId id="274" r:id="rId9"/>
    <p:sldId id="275" r:id="rId10"/>
    <p:sldId id="276" r:id="rId11"/>
    <p:sldId id="300" r:id="rId12"/>
    <p:sldId id="277" r:id="rId13"/>
    <p:sldId id="302" r:id="rId14"/>
    <p:sldId id="278" r:id="rId15"/>
    <p:sldId id="303" r:id="rId16"/>
    <p:sldId id="279" r:id="rId17"/>
    <p:sldId id="288" r:id="rId18"/>
    <p:sldId id="289" r:id="rId19"/>
    <p:sldId id="308" r:id="rId20"/>
    <p:sldId id="309" r:id="rId21"/>
    <p:sldId id="310" r:id="rId22"/>
    <p:sldId id="305" r:id="rId23"/>
    <p:sldId id="290" r:id="rId24"/>
    <p:sldId id="293" r:id="rId25"/>
    <p:sldId id="295" r:id="rId26"/>
    <p:sldId id="299"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52" autoAdjust="0"/>
    <p:restoredTop sz="94660"/>
  </p:normalViewPr>
  <p:slideViewPr>
    <p:cSldViewPr snapToGrid="0">
      <p:cViewPr varScale="1">
        <p:scale>
          <a:sx n="69" d="100"/>
          <a:sy n="69" d="100"/>
        </p:scale>
        <p:origin x="556"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GB" smtClean="0"/>
              <a:t>International colloquim on equatorial and low- latitude ionosphere, Lagos, 2019</a:t>
            </a:r>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2BBFC2E-B360-450D-B3AD-F841BE93FBFC}" type="datetimeFigureOut">
              <a:rPr lang="en-GB" smtClean="0"/>
              <a:t>12/09/2019</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8FD0455-82D0-4198-AD1F-ECFFBF0D30B8}" type="slidenum">
              <a:rPr lang="en-GB" smtClean="0"/>
              <a:t>‹#›</a:t>
            </a:fld>
            <a:endParaRPr lang="en-GB"/>
          </a:p>
        </p:txBody>
      </p:sp>
    </p:spTree>
    <p:extLst>
      <p:ext uri="{BB962C8B-B14F-4D97-AF65-F5344CB8AC3E}">
        <p14:creationId xmlns:p14="http://schemas.microsoft.com/office/powerpoint/2010/main" val="1717409452"/>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GB" smtClean="0"/>
              <a:t>International colloquim on equatorial and low- latitude ionosphere, Lagos, 2019</a:t>
            </a:r>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25546B-CAEF-45F5-AA0C-777DA191E092}" type="datetimeFigureOut">
              <a:rPr lang="en-GB" smtClean="0"/>
              <a:t>12/09/2019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38CF32-11A6-49ED-822A-E5934A1E8737}" type="slidenum">
              <a:rPr lang="en-GB" smtClean="0"/>
              <a:t>‹#›</a:t>
            </a:fld>
            <a:endParaRPr lang="en-GB"/>
          </a:p>
        </p:txBody>
      </p:sp>
    </p:spTree>
    <p:extLst>
      <p:ext uri="{BB962C8B-B14F-4D97-AF65-F5344CB8AC3E}">
        <p14:creationId xmlns:p14="http://schemas.microsoft.com/office/powerpoint/2010/main" val="1009391730"/>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smtClean="0"/>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5D9E4552-568F-4E3D-B2E3-78B90C64EDFE}" type="datetime1">
              <a:rPr lang="en-US" smtClean="0"/>
              <a:t>9/12/2019</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r>
              <a:rPr lang="en-GB" smtClean="0"/>
              <a:t>International colloquim on equatorial and low- latitude ionosphere, Lagos, 2019</a:t>
            </a:r>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6D22F896-40B5-4ADD-8801-0D06FADFA095}" type="slidenum">
              <a:rPr lang="en-US" smtClean="0"/>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08948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DB26DB8-5DFD-4697-A780-F180C9D295FB}" type="datetime1">
              <a:rPr lang="en-US" smtClean="0"/>
              <a:t>9/12/2019</a:t>
            </a:fld>
            <a:endParaRPr lang="en-US" dirty="0"/>
          </a:p>
        </p:txBody>
      </p:sp>
      <p:sp>
        <p:nvSpPr>
          <p:cNvPr id="5" name="Footer Placeholder 4"/>
          <p:cNvSpPr>
            <a:spLocks noGrp="1"/>
          </p:cNvSpPr>
          <p:nvPr>
            <p:ph type="ftr" sz="quarter" idx="11"/>
          </p:nvPr>
        </p:nvSpPr>
        <p:spPr/>
        <p:txBody>
          <a:bodyPr/>
          <a:lstStyle/>
          <a:p>
            <a:r>
              <a:rPr lang="en-GB" smtClean="0"/>
              <a:t>International colloquim on equatorial and low- latitude ionosphere, Lagos, 2019</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87925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050412F9-A2B8-4E69-A285-32767D5FC24B}" type="datetime1">
              <a:rPr lang="en-US" smtClean="0"/>
              <a:t>9/12/2019</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r>
              <a:rPr lang="en-GB" smtClean="0"/>
              <a:t>International colloquim on equatorial and low- latitude ionosphere, Lagos, 2019</a:t>
            </a:r>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6D22F896-40B5-4ADD-8801-0D06FADFA095}" type="slidenum">
              <a:rPr lang="en-US" smtClean="0"/>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304746745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6E5DA4-A1F3-4D5A-AD3B-18F4A984E83D}" type="datetime1">
              <a:rPr lang="en-US" smtClean="0"/>
              <a:t>9/12/2019</a:t>
            </a:fld>
            <a:endParaRPr lang="en-US" dirty="0"/>
          </a:p>
        </p:txBody>
      </p:sp>
      <p:sp>
        <p:nvSpPr>
          <p:cNvPr id="6" name="Footer Placeholder 5"/>
          <p:cNvSpPr>
            <a:spLocks noGrp="1"/>
          </p:cNvSpPr>
          <p:nvPr>
            <p:ph type="ftr" sz="quarter" idx="11"/>
          </p:nvPr>
        </p:nvSpPr>
        <p:spPr/>
        <p:txBody>
          <a:bodyPr/>
          <a:lstStyle/>
          <a:p>
            <a:r>
              <a:rPr lang="en-GB" smtClean="0"/>
              <a:t>International colloquim on equatorial and low- latitude ionosphere, Lagos, 2019</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29278179"/>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AA01AB5-8C0C-4B1B-9B6B-86CC9E097C6C}" type="datetime1">
              <a:rPr lang="en-US" smtClean="0"/>
              <a:t>9/12/2019</a:t>
            </a:fld>
            <a:endParaRPr lang="en-US" dirty="0"/>
          </a:p>
        </p:txBody>
      </p:sp>
      <p:sp>
        <p:nvSpPr>
          <p:cNvPr id="8" name="Footer Placeholder 7"/>
          <p:cNvSpPr>
            <a:spLocks noGrp="1"/>
          </p:cNvSpPr>
          <p:nvPr>
            <p:ph type="ftr" sz="quarter" idx="11"/>
          </p:nvPr>
        </p:nvSpPr>
        <p:spPr/>
        <p:txBody>
          <a:bodyPr/>
          <a:lstStyle/>
          <a:p>
            <a:r>
              <a:rPr lang="en-GB" smtClean="0"/>
              <a:t>International colloquim on equatorial and low- latitude ionosphere, Lagos, 2019</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58583145"/>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794C17F-F54C-455B-8CBB-E62EE19AE852}" type="datetime1">
              <a:rPr lang="en-US" smtClean="0"/>
              <a:t>9/12/2019</a:t>
            </a:fld>
            <a:endParaRPr lang="en-US" dirty="0"/>
          </a:p>
        </p:txBody>
      </p:sp>
      <p:sp>
        <p:nvSpPr>
          <p:cNvPr id="4" name="Footer Placeholder 3"/>
          <p:cNvSpPr>
            <a:spLocks noGrp="1"/>
          </p:cNvSpPr>
          <p:nvPr>
            <p:ph type="ftr" sz="quarter" idx="11"/>
          </p:nvPr>
        </p:nvSpPr>
        <p:spPr/>
        <p:txBody>
          <a:bodyPr/>
          <a:lstStyle/>
          <a:p>
            <a:r>
              <a:rPr lang="en-GB" smtClean="0"/>
              <a:t>International colloquim on equatorial and low- latitude ionosphere, Lagos, 2019</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17273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A34EA8-F971-4203-A23D-04E67D1617C6}" type="datetime1">
              <a:rPr lang="en-US" smtClean="0"/>
              <a:t>9/12/2019</a:t>
            </a:fld>
            <a:endParaRPr lang="en-US" dirty="0"/>
          </a:p>
        </p:txBody>
      </p:sp>
      <p:sp>
        <p:nvSpPr>
          <p:cNvPr id="3" name="Footer Placeholder 2"/>
          <p:cNvSpPr>
            <a:spLocks noGrp="1"/>
          </p:cNvSpPr>
          <p:nvPr>
            <p:ph type="ftr" sz="quarter" idx="11"/>
          </p:nvPr>
        </p:nvSpPr>
        <p:spPr/>
        <p:txBody>
          <a:bodyPr/>
          <a:lstStyle/>
          <a:p>
            <a:r>
              <a:rPr lang="en-GB" smtClean="0"/>
              <a:t>International colloquim on equatorial and low- latitude ionosphere, Lagos, 2019</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78836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65051" y="6375679"/>
            <a:ext cx="1233355" cy="348462"/>
          </a:xfrm>
        </p:spPr>
        <p:txBody>
          <a:bodyPr/>
          <a:lstStyle/>
          <a:p>
            <a:fld id="{18A034D1-8A48-4E15-9B68-D5C1AE4F0DB2}" type="datetime1">
              <a:rPr lang="en-US" smtClean="0"/>
              <a:t>9/12/2019</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r>
              <a:rPr lang="en-GB" smtClean="0"/>
              <a:t>International colloquim on equatorial and low- latitude ionosphere, Lagos, 2019</a:t>
            </a:r>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6D22F896-40B5-4ADD-8801-0D06FADFA095}" type="slidenum">
              <a:rPr lang="en-US" smtClean="0"/>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358624877"/>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65950" y="6375679"/>
            <a:ext cx="1232456" cy="348462"/>
          </a:xfrm>
        </p:spPr>
        <p:txBody>
          <a:bodyPr/>
          <a:lstStyle/>
          <a:p>
            <a:fld id="{FE52C1A1-9F85-49A0-87BA-098FCEC7FF22}" type="datetime1">
              <a:rPr lang="en-US" smtClean="0"/>
              <a:t>9/12/2019</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r>
              <a:rPr lang="en-GB" smtClean="0"/>
              <a:t>International colloquim on equatorial and low- latitude ionosphere, Lagos, 2019</a:t>
            </a:r>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09790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44204C-A6DD-4954-8143-2340A09313E1}" type="datetime1">
              <a:rPr lang="en-US" smtClean="0"/>
              <a:t>9/12/2019</a:t>
            </a:fld>
            <a:endParaRPr lang="en-US" dirty="0"/>
          </a:p>
        </p:txBody>
      </p:sp>
      <p:sp>
        <p:nvSpPr>
          <p:cNvPr id="5" name="Footer Placeholder 4"/>
          <p:cNvSpPr>
            <a:spLocks noGrp="1"/>
          </p:cNvSpPr>
          <p:nvPr>
            <p:ph type="ftr" sz="quarter" idx="11"/>
          </p:nvPr>
        </p:nvSpPr>
        <p:spPr/>
        <p:txBody>
          <a:bodyPr/>
          <a:lstStyle/>
          <a:p>
            <a:r>
              <a:rPr lang="en-GB" smtClean="0"/>
              <a:t>International colloquim on equatorial and low- latitude ionosphere, Lagos, 2019</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2185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B64A859-7BBA-4B0D-B5B2-069E47FD383E}" type="datetime1">
              <a:rPr lang="en-US" smtClean="0"/>
              <a:t>9/12/2019</a:t>
            </a:fld>
            <a:endParaRPr lang="en-US" dirty="0"/>
          </a:p>
        </p:txBody>
      </p:sp>
      <p:sp>
        <p:nvSpPr>
          <p:cNvPr id="5" name="Footer Placeholder 4"/>
          <p:cNvSpPr>
            <a:spLocks noGrp="1"/>
          </p:cNvSpPr>
          <p:nvPr>
            <p:ph type="ftr" sz="quarter" idx="11"/>
          </p:nvPr>
        </p:nvSpPr>
        <p:spPr/>
        <p:txBody>
          <a:bodyPr/>
          <a:lstStyle/>
          <a:p>
            <a:r>
              <a:rPr lang="en-GB" smtClean="0"/>
              <a:t>International colloquim on equatorial and low- latitude ionosphere, Lagos, 2019</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83767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207891A3-1EC5-4439-AEA0-97F54EA552F2}" type="datetime1">
              <a:rPr lang="en-US" smtClean="0"/>
              <a:t>9/12/2019</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r>
              <a:rPr lang="en-GB" smtClean="0"/>
              <a:t>International colloquim on equatorial and low- latitude ionosphere, Lagos, 2019</a:t>
            </a:r>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6D22F896-40B5-4ADD-8801-0D06FADFA095}" type="slidenum">
              <a:rPr lang="en-US" smtClean="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10804484"/>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hf sldNum="0" hdr="0" dt="0"/>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garner.uscd.edu/" TargetMode="External"/><Relationship Id="rId2" Type="http://schemas.openxmlformats.org/officeDocument/2006/relationships/hyperlink" Target="http://spidr.ngdc.noaa.gov/spidr" TargetMode="External"/><Relationship Id="rId1" Type="http://schemas.openxmlformats.org/officeDocument/2006/relationships/slideLayout" Target="../slideLayouts/slideLayout2.xml"/><Relationship Id="rId4" Type="http://schemas.openxmlformats.org/officeDocument/2006/relationships/hyperlink" Target="https://omniweb.gsfc.nasa.gov/form/dx1.html"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3322621"/>
          </a:xfrm>
        </p:spPr>
        <p:txBody>
          <a:bodyPr>
            <a:noAutofit/>
          </a:bodyPr>
          <a:lstStyle/>
          <a:p>
            <a:r>
              <a:rPr lang="en-US" sz="3600" b="1" dirty="0">
                <a:solidFill>
                  <a:schemeClr val="accent5">
                    <a:lumMod val="75000"/>
                  </a:schemeClr>
                </a:solidFill>
              </a:rPr>
              <a:t>Estimation of ionospheric critical plasma frequencies from GNSS-TEC measurements using artificial neural networks</a:t>
            </a:r>
            <a:endParaRPr lang="en-GB" sz="3600" dirty="0">
              <a:solidFill>
                <a:schemeClr val="accent5">
                  <a:lumMod val="75000"/>
                </a:schemeClr>
              </a:solidFill>
            </a:endParaRPr>
          </a:p>
        </p:txBody>
      </p:sp>
      <p:sp>
        <p:nvSpPr>
          <p:cNvPr id="3" name="Text Placeholder 2"/>
          <p:cNvSpPr>
            <a:spLocks noGrp="1"/>
          </p:cNvSpPr>
          <p:nvPr>
            <p:ph type="body" idx="1"/>
          </p:nvPr>
        </p:nvSpPr>
        <p:spPr/>
        <p:txBody>
          <a:bodyPr>
            <a:normAutofit/>
          </a:bodyPr>
          <a:lstStyle/>
          <a:p>
            <a:r>
              <a:rPr lang="en-GB" sz="2800" dirty="0" smtClean="0"/>
              <a:t>OTUGO VIVIAN</a:t>
            </a:r>
            <a:endParaRPr lang="en-GB" sz="2800" dirty="0"/>
          </a:p>
        </p:txBody>
      </p:sp>
      <p:sp>
        <p:nvSpPr>
          <p:cNvPr id="4" name="Footer Placeholder 3"/>
          <p:cNvSpPr>
            <a:spLocks noGrp="1"/>
          </p:cNvSpPr>
          <p:nvPr>
            <p:ph type="ftr" sz="quarter" idx="11"/>
          </p:nvPr>
        </p:nvSpPr>
        <p:spPr/>
        <p:txBody>
          <a:bodyPr/>
          <a:lstStyle/>
          <a:p>
            <a:r>
              <a:rPr lang="en-GB" smtClean="0"/>
              <a:t>International colloquim on equatorial and low- latitude ionosphere, Lagos, 2019</a:t>
            </a:r>
            <a:endParaRPr lang="en-US" dirty="0"/>
          </a:p>
        </p:txBody>
      </p:sp>
    </p:spTree>
    <p:extLst>
      <p:ext uri="{BB962C8B-B14F-4D97-AF65-F5344CB8AC3E}">
        <p14:creationId xmlns:p14="http://schemas.microsoft.com/office/powerpoint/2010/main" val="25514183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804520"/>
            <a:ext cx="9603275" cy="534754"/>
          </a:xfrm>
        </p:spPr>
        <p:txBody>
          <a:bodyPr>
            <a:normAutofit fontScale="90000"/>
          </a:bodyPr>
          <a:lstStyle/>
          <a:p>
            <a:r>
              <a:rPr lang="en-GB" dirty="0" smtClean="0"/>
              <a:t>OUTLINE CONTD</a:t>
            </a:r>
            <a:endParaRPr lang="en-GB" dirty="0"/>
          </a:p>
        </p:txBody>
      </p:sp>
      <p:sp>
        <p:nvSpPr>
          <p:cNvPr id="3" name="Content Placeholder 2"/>
          <p:cNvSpPr>
            <a:spLocks noGrp="1"/>
          </p:cNvSpPr>
          <p:nvPr>
            <p:ph idx="1"/>
          </p:nvPr>
        </p:nvSpPr>
        <p:spPr>
          <a:xfrm>
            <a:off x="1451579" y="1838036"/>
            <a:ext cx="9603275" cy="4027055"/>
          </a:xfrm>
        </p:spPr>
        <p:txBody>
          <a:bodyPr>
            <a:normAutofit/>
          </a:bodyPr>
          <a:lstStyle/>
          <a:p>
            <a:r>
              <a:rPr lang="en-GB" dirty="0" smtClean="0"/>
              <a:t>PROBLEM STATEMENT</a:t>
            </a:r>
          </a:p>
          <a:p>
            <a:r>
              <a:rPr lang="en-GB" dirty="0" smtClean="0"/>
              <a:t>REVIEW OF PAST WORK ON IONOSPHERIC MODELLING</a:t>
            </a:r>
          </a:p>
          <a:p>
            <a:r>
              <a:rPr lang="en-GB" dirty="0" smtClean="0"/>
              <a:t>DATA AND METHODS</a:t>
            </a:r>
          </a:p>
          <a:p>
            <a:r>
              <a:rPr lang="en-GB" dirty="0" smtClean="0"/>
              <a:t>NEURAL NETWORK TRAINING</a:t>
            </a:r>
          </a:p>
          <a:p>
            <a:r>
              <a:rPr lang="en-GB" dirty="0" smtClean="0"/>
              <a:t> INPUTS FOR THE NEURAL NETWORK</a:t>
            </a:r>
          </a:p>
          <a:p>
            <a:r>
              <a:rPr lang="en-GB" dirty="0" smtClean="0"/>
              <a:t>RESULTS AND DISCUSSION</a:t>
            </a:r>
          </a:p>
          <a:p>
            <a:pPr lvl="1"/>
            <a:r>
              <a:rPr lang="en-GB" dirty="0" smtClean="0"/>
              <a:t>SINGLE STATION</a:t>
            </a:r>
          </a:p>
          <a:p>
            <a:pPr lvl="1"/>
            <a:r>
              <a:rPr lang="en-GB" dirty="0" smtClean="0"/>
              <a:t>NNT2F2 MODEL</a:t>
            </a:r>
          </a:p>
          <a:p>
            <a:pPr lvl="1"/>
            <a:r>
              <a:rPr lang="en-GB" dirty="0" smtClean="0"/>
              <a:t>DISCUSION AND CONCLUSION</a:t>
            </a:r>
          </a:p>
          <a:p>
            <a:endParaRPr lang="en-GB" dirty="0" smtClean="0"/>
          </a:p>
        </p:txBody>
      </p:sp>
      <p:sp>
        <p:nvSpPr>
          <p:cNvPr id="4" name="Footer Placeholder 3"/>
          <p:cNvSpPr>
            <a:spLocks noGrp="1"/>
          </p:cNvSpPr>
          <p:nvPr>
            <p:ph type="ftr" sz="quarter" idx="11"/>
          </p:nvPr>
        </p:nvSpPr>
        <p:spPr/>
        <p:txBody>
          <a:bodyPr/>
          <a:lstStyle/>
          <a:p>
            <a:r>
              <a:rPr lang="en-GB" smtClean="0"/>
              <a:t>International colloquim on equatorial and low- latitude ionosphere, Lagos, 2019</a:t>
            </a:r>
            <a:endParaRPr lang="en-US" dirty="0"/>
          </a:p>
        </p:txBody>
      </p:sp>
    </p:spTree>
    <p:extLst>
      <p:ext uri="{BB962C8B-B14F-4D97-AF65-F5344CB8AC3E}">
        <p14:creationId xmlns:p14="http://schemas.microsoft.com/office/powerpoint/2010/main" val="22517512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804519"/>
            <a:ext cx="9603275" cy="673299"/>
          </a:xfrm>
        </p:spPr>
        <p:txBody>
          <a:bodyPr>
            <a:normAutofit fontScale="90000"/>
          </a:bodyPr>
          <a:lstStyle/>
          <a:p>
            <a:r>
              <a:rPr lang="en-GB" dirty="0" smtClean="0"/>
              <a:t>.</a:t>
            </a:r>
            <a:endParaRPr lang="en-GB" dirty="0"/>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3277439" y="2286000"/>
            <a:ext cx="6126071" cy="3594100"/>
          </a:xfrm>
          <a:prstGeom prst="rect">
            <a:avLst/>
          </a:prstGeom>
          <a:noFill/>
          <a:ln>
            <a:noFill/>
          </a:ln>
        </p:spPr>
      </p:pic>
      <p:sp>
        <p:nvSpPr>
          <p:cNvPr id="3" name="Footer Placeholder 2"/>
          <p:cNvSpPr>
            <a:spLocks noGrp="1"/>
          </p:cNvSpPr>
          <p:nvPr>
            <p:ph type="ftr" sz="quarter" idx="11"/>
          </p:nvPr>
        </p:nvSpPr>
        <p:spPr/>
        <p:txBody>
          <a:bodyPr/>
          <a:lstStyle/>
          <a:p>
            <a:r>
              <a:rPr lang="en-GB" smtClean="0"/>
              <a:t>International colloquim on equatorial and low- latitude ionosphere, Lagos, 2019</a:t>
            </a:r>
            <a:endParaRPr lang="en-US" dirty="0"/>
          </a:p>
        </p:txBody>
      </p:sp>
    </p:spTree>
    <p:extLst>
      <p:ext uri="{BB962C8B-B14F-4D97-AF65-F5344CB8AC3E}">
        <p14:creationId xmlns:p14="http://schemas.microsoft.com/office/powerpoint/2010/main" val="28125090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PROBLEM STATEMENT</a:t>
            </a:r>
            <a:endParaRPr lang="en-GB" dirty="0"/>
          </a:p>
        </p:txBody>
      </p:sp>
      <p:sp>
        <p:nvSpPr>
          <p:cNvPr id="3" name="Content Placeholder 2"/>
          <p:cNvSpPr>
            <a:spLocks noGrp="1"/>
          </p:cNvSpPr>
          <p:nvPr>
            <p:ph idx="1"/>
          </p:nvPr>
        </p:nvSpPr>
        <p:spPr/>
        <p:txBody>
          <a:bodyPr>
            <a:normAutofit/>
          </a:bodyPr>
          <a:lstStyle/>
          <a:p>
            <a:r>
              <a:rPr lang="en-GB" sz="2800" dirty="0" smtClean="0"/>
              <a:t>What is Ionospheric </a:t>
            </a:r>
            <a:r>
              <a:rPr lang="en-GB" sz="2800" dirty="0"/>
              <a:t>Critical Frequency of the F2 layer (</a:t>
            </a:r>
            <a:r>
              <a:rPr lang="en-GB" sz="2800" i="1" dirty="0"/>
              <a:t>f</a:t>
            </a:r>
            <a:r>
              <a:rPr lang="en-GB" sz="2800" baseline="-25000" dirty="0"/>
              <a:t>0</a:t>
            </a:r>
            <a:r>
              <a:rPr lang="en-GB" sz="2800" dirty="0"/>
              <a:t>F2</a:t>
            </a:r>
            <a:r>
              <a:rPr lang="en-GB" sz="2800" dirty="0" smtClean="0"/>
              <a:t>)?</a:t>
            </a:r>
          </a:p>
          <a:p>
            <a:r>
              <a:rPr lang="en-GB" sz="2800" dirty="0" smtClean="0"/>
              <a:t>What is the relevance?</a:t>
            </a:r>
          </a:p>
          <a:p>
            <a:r>
              <a:rPr lang="en-GB" sz="2800" dirty="0" smtClean="0"/>
              <a:t>How can it be measured</a:t>
            </a:r>
            <a:r>
              <a:rPr lang="en-GB" sz="2800" i="1" dirty="0" smtClean="0"/>
              <a:t>?</a:t>
            </a:r>
          </a:p>
          <a:p>
            <a:r>
              <a:rPr lang="en-GB" sz="2800" dirty="0" smtClean="0"/>
              <a:t>Is the equipment readily available?</a:t>
            </a:r>
          </a:p>
          <a:p>
            <a:r>
              <a:rPr lang="en-GB" sz="2800" dirty="0" smtClean="0"/>
              <a:t>What is the alternative way?</a:t>
            </a:r>
          </a:p>
        </p:txBody>
      </p:sp>
      <p:sp>
        <p:nvSpPr>
          <p:cNvPr id="4" name="Footer Placeholder 3"/>
          <p:cNvSpPr>
            <a:spLocks noGrp="1"/>
          </p:cNvSpPr>
          <p:nvPr>
            <p:ph type="ftr" sz="quarter" idx="11"/>
          </p:nvPr>
        </p:nvSpPr>
        <p:spPr/>
        <p:txBody>
          <a:bodyPr/>
          <a:lstStyle/>
          <a:p>
            <a:r>
              <a:rPr lang="en-GB" smtClean="0"/>
              <a:t>International colloquim on equatorial and low- latitude ionosphere, Lagos, 2019</a:t>
            </a:r>
            <a:endParaRPr lang="en-US" dirty="0"/>
          </a:p>
        </p:txBody>
      </p:sp>
    </p:spTree>
    <p:extLst>
      <p:ext uri="{BB962C8B-B14F-4D97-AF65-F5344CB8AC3E}">
        <p14:creationId xmlns:p14="http://schemas.microsoft.com/office/powerpoint/2010/main" val="10163609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Previous research</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251678" y="1542473"/>
                <a:ext cx="10178322" cy="5144654"/>
              </a:xfrm>
            </p:spPr>
            <p:txBody>
              <a:bodyPr>
                <a:normAutofit/>
              </a:bodyPr>
              <a:lstStyle/>
              <a:p>
                <a:endParaRPr lang="en-GB" dirty="0" smtClean="0"/>
              </a:p>
              <a:p>
                <a:r>
                  <a:rPr lang="en-GB" dirty="0"/>
                  <a:t>P</a:t>
                </a:r>
                <a:r>
                  <a:rPr lang="en-GB" dirty="0" smtClean="0"/>
                  <a:t>ast </a:t>
                </a:r>
                <a:r>
                  <a:rPr lang="en-GB" dirty="0"/>
                  <a:t>studies have </a:t>
                </a:r>
                <a:r>
                  <a:rPr lang="en-GB" dirty="0" smtClean="0"/>
                  <a:t>established </a:t>
                </a:r>
                <a:r>
                  <a:rPr lang="en-GB" dirty="0"/>
                  <a:t>a correlation between </a:t>
                </a:r>
                <a:r>
                  <a:rPr lang="en-GB" i="1" dirty="0"/>
                  <a:t>f</a:t>
                </a:r>
                <a:r>
                  <a:rPr lang="en-GB" i="1" baseline="-25000" dirty="0"/>
                  <a:t>0</a:t>
                </a:r>
                <a:r>
                  <a:rPr lang="en-GB" dirty="0"/>
                  <a:t>F2 and TEC (</a:t>
                </a:r>
                <a:r>
                  <a:rPr lang="en-GB" dirty="0" err="1"/>
                  <a:t>Spalla</a:t>
                </a:r>
                <a:r>
                  <a:rPr lang="en-GB" dirty="0"/>
                  <a:t> and Cirallo,1994, </a:t>
                </a:r>
                <a:r>
                  <a:rPr lang="en-GB" dirty="0" err="1"/>
                  <a:t>Malteseva</a:t>
                </a:r>
                <a:r>
                  <a:rPr lang="en-GB" dirty="0"/>
                  <a:t> and </a:t>
                </a:r>
                <a:r>
                  <a:rPr lang="en-GB" dirty="0" err="1"/>
                  <a:t>Mozhaseva</a:t>
                </a:r>
                <a:r>
                  <a:rPr lang="en-GB" dirty="0" smtClean="0"/>
                  <a:t>, 2016</a:t>
                </a:r>
                <a:r>
                  <a:rPr lang="en-GB" dirty="0"/>
                  <a:t>, </a:t>
                </a:r>
                <a:r>
                  <a:rPr lang="en-GB" dirty="0" smtClean="0"/>
                  <a:t> </a:t>
                </a:r>
                <a:r>
                  <a:rPr lang="en-GB" dirty="0" err="1" smtClean="0"/>
                  <a:t>Wijaya</a:t>
                </a:r>
                <a:r>
                  <a:rPr lang="en-GB" dirty="0" smtClean="0"/>
                  <a:t> </a:t>
                </a:r>
                <a:r>
                  <a:rPr lang="en-GB" dirty="0"/>
                  <a:t>et al, 2017). </a:t>
                </a:r>
                <a:endParaRPr lang="en-GB" dirty="0" smtClean="0"/>
              </a:p>
              <a:p>
                <a:r>
                  <a:rPr lang="en-GB" dirty="0"/>
                  <a:t>The International Reference Ionosphere (IRI) model, a recognized and recommended model has been widely applied for the prediction of ionospheric </a:t>
                </a:r>
                <a:r>
                  <a:rPr lang="en-GB" dirty="0" smtClean="0"/>
                  <a:t>parameters. However</a:t>
                </a:r>
                <a:r>
                  <a:rPr lang="en-GB" dirty="0"/>
                  <a:t>, this model is deficient in its inability to predict ionospheric data precisely; during both disturbed and quiet conditions (</a:t>
                </a:r>
                <a:r>
                  <a:rPr lang="en-GB" dirty="0" err="1"/>
                  <a:t>Okoh</a:t>
                </a:r>
                <a:r>
                  <a:rPr lang="en-GB" dirty="0"/>
                  <a:t> et al., 2012, </a:t>
                </a:r>
                <a:r>
                  <a:rPr lang="en-GB" dirty="0" err="1"/>
                  <a:t>Bilitza</a:t>
                </a:r>
                <a:r>
                  <a:rPr lang="en-GB" dirty="0"/>
                  <a:t> et al., 2011, </a:t>
                </a:r>
                <a:r>
                  <a:rPr lang="en-GB" dirty="0" err="1"/>
                  <a:t>Nakura</a:t>
                </a:r>
                <a:r>
                  <a:rPr lang="en-GB" dirty="0"/>
                  <a:t> et al.,2007</a:t>
                </a:r>
                <a:r>
                  <a:rPr lang="en-GB" dirty="0" smtClean="0"/>
                  <a:t>).</a:t>
                </a:r>
              </a:p>
              <a:p>
                <a:r>
                  <a:rPr lang="en-US" dirty="0"/>
                  <a:t>Earlier research by </a:t>
                </a:r>
                <a:r>
                  <a:rPr lang="en-US" dirty="0" err="1"/>
                  <a:t>Spalla</a:t>
                </a:r>
                <a:r>
                  <a:rPr lang="en-US" dirty="0"/>
                  <a:t> and </a:t>
                </a:r>
                <a:r>
                  <a:rPr lang="en-US" dirty="0" err="1"/>
                  <a:t>Cairolo</a:t>
                </a:r>
                <a:r>
                  <a:rPr lang="en-US" dirty="0"/>
                  <a:t> (1994) proposed a very straight forward model described in equation (1). </a:t>
                </a:r>
                <a:endParaRPr lang="en-GB" dirty="0"/>
              </a:p>
              <a:p>
                <a:pPr marL="0" indent="0">
                  <a:buNone/>
                </a:pPr>
                <a:r>
                  <a:rPr lang="en-GB" dirty="0" smtClean="0"/>
                  <a:t>		</a:t>
                </a:r>
                <a14:m>
                  <m:oMath xmlns:m="http://schemas.openxmlformats.org/officeDocument/2006/math">
                    <m:r>
                      <a:rPr lang="en-GB" i="1">
                        <a:latin typeface="Cambria Math" panose="02040503050406030204" pitchFamily="18" charset="0"/>
                      </a:rPr>
                      <m:t>(</m:t>
                    </m:r>
                    <m:sSup>
                      <m:sSupPr>
                        <m:ctrlPr>
                          <a:rPr lang="en-GB" i="1">
                            <a:latin typeface="Cambria Math" panose="02040503050406030204" pitchFamily="18" charset="0"/>
                          </a:rPr>
                        </m:ctrlPr>
                      </m:sSupPr>
                      <m:e>
                        <m:sSub>
                          <m:sSubPr>
                            <m:ctrlPr>
                              <a:rPr lang="en-GB" i="1">
                                <a:latin typeface="Cambria Math" panose="02040503050406030204" pitchFamily="18" charset="0"/>
                              </a:rPr>
                            </m:ctrlPr>
                          </m:sSubPr>
                          <m:e>
                            <m:r>
                              <a:rPr lang="en-GB" i="1">
                                <a:latin typeface="Cambria Math" panose="02040503050406030204" pitchFamily="18" charset="0"/>
                              </a:rPr>
                              <m:t>𝑓</m:t>
                            </m:r>
                          </m:e>
                          <m:sub>
                            <m:r>
                              <a:rPr lang="en-GB" i="1">
                                <a:latin typeface="Cambria Math" panose="02040503050406030204" pitchFamily="18" charset="0"/>
                              </a:rPr>
                              <m:t>0</m:t>
                            </m:r>
                          </m:sub>
                        </m:sSub>
                        <m:r>
                          <a:rPr lang="en-GB" i="1">
                            <a:latin typeface="Cambria Math" panose="02040503050406030204" pitchFamily="18" charset="0"/>
                          </a:rPr>
                          <m:t>𝐹</m:t>
                        </m:r>
                        <m:r>
                          <a:rPr lang="en-GB" i="1">
                            <a:latin typeface="Cambria Math" panose="02040503050406030204" pitchFamily="18" charset="0"/>
                          </a:rPr>
                          <m:t>2)</m:t>
                        </m:r>
                      </m:e>
                      <m:sup>
                        <m:r>
                          <a:rPr lang="en-GB" i="1">
                            <a:latin typeface="Cambria Math" panose="02040503050406030204" pitchFamily="18" charset="0"/>
                          </a:rPr>
                          <m:t>2</m:t>
                        </m:r>
                      </m:sup>
                    </m:sSup>
                    <m:r>
                      <a:rPr lang="en-GB" i="1">
                        <a:latin typeface="Cambria Math" panose="02040503050406030204" pitchFamily="18" charset="0"/>
                      </a:rPr>
                      <m:t>=3.51 </m:t>
                    </m:r>
                    <m:r>
                      <a:rPr lang="en-GB" i="1">
                        <a:latin typeface="Cambria Math" panose="02040503050406030204" pitchFamily="18" charset="0"/>
                      </a:rPr>
                      <m:t>𝑇𝐸𝐶</m:t>
                    </m:r>
                  </m:oMath>
                </a14:m>
                <a:r>
                  <a:rPr lang="en-GB" dirty="0"/>
                  <a:t>                                                            (1)</a:t>
                </a:r>
              </a:p>
              <a:p>
                <a:r>
                  <a:rPr lang="en-US" dirty="0"/>
                  <a:t>However, this model can only give a coarse approximation of </a:t>
                </a:r>
                <a:r>
                  <a:rPr lang="en-US" i="1" dirty="0"/>
                  <a:t>f</a:t>
                </a:r>
                <a:r>
                  <a:rPr lang="en-US" baseline="-25000" dirty="0"/>
                  <a:t>0</a:t>
                </a:r>
                <a:r>
                  <a:rPr lang="en-US" dirty="0"/>
                  <a:t>F2 median values (</a:t>
                </a:r>
                <a:r>
                  <a:rPr lang="en-US" dirty="0" err="1"/>
                  <a:t>Sessanga</a:t>
                </a:r>
                <a:r>
                  <a:rPr lang="en-US" dirty="0"/>
                  <a:t> et al., 2014). </a:t>
                </a:r>
                <a:endParaRPr lang="en-GB" dirty="0"/>
              </a:p>
              <a:p>
                <a:endParaRPr lang="en-GB" dirty="0"/>
              </a:p>
              <a:p>
                <a:endParaRPr lang="en-GB" dirty="0"/>
              </a:p>
              <a:p>
                <a:endParaRPr lang="en-GB" dirty="0" smtClean="0"/>
              </a:p>
              <a:p>
                <a:endParaRPr lang="en-GB" dirty="0"/>
              </a:p>
              <a:p>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251678" y="1542473"/>
                <a:ext cx="10178322" cy="5144654"/>
              </a:xfrm>
              <a:blipFill>
                <a:blip r:embed="rId2"/>
                <a:stretch>
                  <a:fillRect l="-539"/>
                </a:stretch>
              </a:blipFill>
            </p:spPr>
            <p:txBody>
              <a:bodyPr/>
              <a:lstStyle/>
              <a:p>
                <a:r>
                  <a:rPr lang="en-GB">
                    <a:noFill/>
                  </a:rPr>
                  <a:t> </a:t>
                </a:r>
              </a:p>
            </p:txBody>
          </p:sp>
        </mc:Fallback>
      </mc:AlternateContent>
      <p:sp>
        <p:nvSpPr>
          <p:cNvPr id="4" name="Footer Placeholder 3"/>
          <p:cNvSpPr>
            <a:spLocks noGrp="1"/>
          </p:cNvSpPr>
          <p:nvPr>
            <p:ph type="ftr" sz="quarter" idx="11"/>
          </p:nvPr>
        </p:nvSpPr>
        <p:spPr/>
        <p:txBody>
          <a:bodyPr/>
          <a:lstStyle/>
          <a:p>
            <a:r>
              <a:rPr lang="en-GB" smtClean="0"/>
              <a:t>International colloquim on equatorial and low- latitude ionosphere, Lagos, 2019</a:t>
            </a:r>
            <a:endParaRPr lang="en-US" dirty="0"/>
          </a:p>
        </p:txBody>
      </p:sp>
    </p:spTree>
    <p:extLst>
      <p:ext uri="{BB962C8B-B14F-4D97-AF65-F5344CB8AC3E}">
        <p14:creationId xmlns:p14="http://schemas.microsoft.com/office/powerpoint/2010/main" val="23850026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Previous research</a:t>
            </a:r>
            <a:endParaRPr lang="en-GB" dirty="0"/>
          </a:p>
        </p:txBody>
      </p:sp>
      <p:sp>
        <p:nvSpPr>
          <p:cNvPr id="3" name="Content Placeholder 2"/>
          <p:cNvSpPr>
            <a:spLocks noGrp="1"/>
          </p:cNvSpPr>
          <p:nvPr>
            <p:ph idx="1"/>
          </p:nvPr>
        </p:nvSpPr>
        <p:spPr>
          <a:xfrm>
            <a:off x="1251678" y="1551709"/>
            <a:ext cx="10178322" cy="4858327"/>
          </a:xfrm>
        </p:spPr>
        <p:txBody>
          <a:bodyPr>
            <a:normAutofit/>
          </a:bodyPr>
          <a:lstStyle/>
          <a:p>
            <a:endParaRPr lang="en-GB" dirty="0" smtClean="0"/>
          </a:p>
          <a:p>
            <a:r>
              <a:rPr lang="en-GB" dirty="0" err="1"/>
              <a:t>Ssessenga</a:t>
            </a:r>
            <a:r>
              <a:rPr lang="en-GB" dirty="0"/>
              <a:t> et al (2014), estimated the critical frequency </a:t>
            </a:r>
            <a:r>
              <a:rPr lang="en-GB" i="1" dirty="0"/>
              <a:t>f</a:t>
            </a:r>
            <a:r>
              <a:rPr lang="en-GB" baseline="-25000" dirty="0"/>
              <a:t>0</a:t>
            </a:r>
            <a:r>
              <a:rPr lang="en-GB" dirty="0"/>
              <a:t>F2 values using Regression method, however; their study covered only stations in South Africa.</a:t>
            </a:r>
          </a:p>
          <a:p>
            <a:r>
              <a:rPr lang="en-GB" dirty="0"/>
              <a:t>A recent work by </a:t>
            </a:r>
            <a:r>
              <a:rPr lang="en-GB" dirty="0" err="1"/>
              <a:t>Athieno</a:t>
            </a:r>
            <a:r>
              <a:rPr lang="en-GB" dirty="0"/>
              <a:t> et al;2017 developed  a neural network model for a single station using f0f2 </a:t>
            </a:r>
            <a:r>
              <a:rPr lang="en-GB" dirty="0" smtClean="0"/>
              <a:t>data.</a:t>
            </a:r>
            <a:endParaRPr lang="en-GB" dirty="0"/>
          </a:p>
          <a:p>
            <a:r>
              <a:rPr lang="en-GB" dirty="0" smtClean="0"/>
              <a:t>We  used 52- pair ionosonde- GNSS data spanning from 2000 -2016 (17 years) to develop a neural network based model( NNT2F2 model) that can estimate f0F2 from GNSS –TEC measurements.</a:t>
            </a:r>
          </a:p>
          <a:p>
            <a:r>
              <a:rPr lang="en-GB" dirty="0" smtClean="0"/>
              <a:t>NNT2F2 model offers a computer program, that can be used with a GNSS receiver to estimate f0F2 values at any location in the world.</a:t>
            </a:r>
            <a:endParaRPr lang="en-GB" dirty="0"/>
          </a:p>
          <a:p>
            <a:endParaRPr lang="en-GB" dirty="0"/>
          </a:p>
        </p:txBody>
      </p:sp>
      <p:sp>
        <p:nvSpPr>
          <p:cNvPr id="4" name="Footer Placeholder 3"/>
          <p:cNvSpPr>
            <a:spLocks noGrp="1"/>
          </p:cNvSpPr>
          <p:nvPr>
            <p:ph type="ftr" sz="quarter" idx="11"/>
          </p:nvPr>
        </p:nvSpPr>
        <p:spPr/>
        <p:txBody>
          <a:bodyPr/>
          <a:lstStyle/>
          <a:p>
            <a:r>
              <a:rPr lang="en-GB" smtClean="0"/>
              <a:t>International colloquim on equatorial and low- latitude ionosphere, Lagos, 2019</a:t>
            </a:r>
            <a:endParaRPr lang="en-US" dirty="0"/>
          </a:p>
        </p:txBody>
      </p:sp>
    </p:spTree>
    <p:extLst>
      <p:ext uri="{BB962C8B-B14F-4D97-AF65-F5344CB8AC3E}">
        <p14:creationId xmlns:p14="http://schemas.microsoft.com/office/powerpoint/2010/main" val="22591982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Sources of data</a:t>
            </a:r>
            <a:endParaRPr lang="en-GB" dirty="0"/>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v"/>
            </a:pPr>
            <a:r>
              <a:rPr lang="en-GB" b="1" i="1" dirty="0"/>
              <a:t>f</a:t>
            </a:r>
            <a:r>
              <a:rPr lang="en-GB" b="1" baseline="-25000" dirty="0"/>
              <a:t>0</a:t>
            </a:r>
            <a:r>
              <a:rPr lang="en-GB" b="1" dirty="0"/>
              <a:t>F2 data:</a:t>
            </a:r>
            <a:r>
              <a:rPr lang="en-GB" dirty="0"/>
              <a:t> Ionosonde observations of </a:t>
            </a:r>
            <a:r>
              <a:rPr lang="en-GB" i="1" dirty="0"/>
              <a:t>f</a:t>
            </a:r>
            <a:r>
              <a:rPr lang="en-GB" baseline="-25000" dirty="0"/>
              <a:t>0</a:t>
            </a:r>
            <a:r>
              <a:rPr lang="en-GB" dirty="0"/>
              <a:t>F2 values were obtained from the archives of the Space Physics Interactive Data Resources (SPIDR, </a:t>
            </a:r>
            <a:r>
              <a:rPr lang="en-GB" u="sng" dirty="0">
                <a:hlinkClick r:id="rId2"/>
              </a:rPr>
              <a:t>http://spidr.ngdc.noaa.gov/spidr</a:t>
            </a:r>
            <a:r>
              <a:rPr lang="en-GB" dirty="0"/>
              <a:t>), and from the South African National Space Agency (SANSA) Space Science. </a:t>
            </a:r>
          </a:p>
          <a:p>
            <a:pPr>
              <a:buFont typeface="Wingdings" panose="05000000000000000000" pitchFamily="2" charset="2"/>
              <a:buChar char="v"/>
            </a:pPr>
            <a:r>
              <a:rPr lang="en-GB" b="1" dirty="0"/>
              <a:t>TEC data</a:t>
            </a:r>
            <a:r>
              <a:rPr lang="en-GB" dirty="0"/>
              <a:t>: GNSS data were obtained online from data archives of the University of California, San Diego (</a:t>
            </a:r>
            <a:r>
              <a:rPr lang="en-GB" u="sng" dirty="0">
                <a:hlinkClick r:id="rId3"/>
              </a:rPr>
              <a:t>www.garner.uscd.edu</a:t>
            </a:r>
            <a:r>
              <a:rPr lang="en-GB" dirty="0"/>
              <a:t>), and from the South African network of continuously operating GNSS base stations (TRIGNET, http://www.trignet.co.za). </a:t>
            </a:r>
            <a:endParaRPr lang="en-GB" dirty="0" smtClean="0"/>
          </a:p>
          <a:p>
            <a:pPr>
              <a:buFont typeface="Wingdings" panose="05000000000000000000" pitchFamily="2" charset="2"/>
              <a:buChar char="v"/>
            </a:pPr>
            <a:r>
              <a:rPr lang="en-GB" b="1" dirty="0" smtClean="0"/>
              <a:t>Sunspot and </a:t>
            </a:r>
            <a:r>
              <a:rPr lang="en-GB" b="1" dirty="0" err="1" smtClean="0"/>
              <a:t>Dst</a:t>
            </a:r>
            <a:r>
              <a:rPr lang="en-GB" b="1" dirty="0" smtClean="0"/>
              <a:t> data</a:t>
            </a:r>
            <a:r>
              <a:rPr lang="en-GB" dirty="0" smtClean="0"/>
              <a:t>: We </a:t>
            </a:r>
            <a:r>
              <a:rPr lang="en-GB" dirty="0"/>
              <a:t>also obtained the hourly values of both the sunspot values and </a:t>
            </a:r>
            <a:r>
              <a:rPr lang="en-GB" dirty="0" err="1"/>
              <a:t>Dst</a:t>
            </a:r>
            <a:r>
              <a:rPr lang="en-GB" dirty="0"/>
              <a:t> (Disturbance storm Time) indices from the Space Physics Data Facility of the Goddard Space Flight </a:t>
            </a:r>
            <a:r>
              <a:rPr lang="en-GB" dirty="0" err="1"/>
              <a:t>Center</a:t>
            </a:r>
            <a:r>
              <a:rPr lang="en-GB" dirty="0"/>
              <a:t>, National Space Administration’s </a:t>
            </a:r>
            <a:r>
              <a:rPr lang="en-GB" dirty="0" err="1"/>
              <a:t>omniweb</a:t>
            </a:r>
            <a:r>
              <a:rPr lang="en-GB" dirty="0"/>
              <a:t> (</a:t>
            </a:r>
            <a:r>
              <a:rPr lang="en-GB" u="sng" dirty="0">
                <a:hlinkClick r:id="rId4"/>
              </a:rPr>
              <a:t>https://omniweb.gsfc.nasa.gov/form/dx1.html</a:t>
            </a:r>
            <a:r>
              <a:rPr lang="en-GB" dirty="0"/>
              <a:t>)</a:t>
            </a:r>
          </a:p>
          <a:p>
            <a:endParaRPr lang="en-GB" dirty="0"/>
          </a:p>
          <a:p>
            <a:endParaRPr lang="en-GB" dirty="0"/>
          </a:p>
          <a:p>
            <a:endParaRPr lang="en-GB" dirty="0"/>
          </a:p>
        </p:txBody>
      </p:sp>
      <p:sp>
        <p:nvSpPr>
          <p:cNvPr id="4" name="Footer Placeholder 3"/>
          <p:cNvSpPr>
            <a:spLocks noGrp="1"/>
          </p:cNvSpPr>
          <p:nvPr>
            <p:ph type="ftr" sz="quarter" idx="11"/>
          </p:nvPr>
        </p:nvSpPr>
        <p:spPr/>
        <p:txBody>
          <a:bodyPr/>
          <a:lstStyle/>
          <a:p>
            <a:r>
              <a:rPr lang="en-GB" smtClean="0"/>
              <a:t>International colloquim on equatorial and low- latitude ionosphere, Lagos, 2019</a:t>
            </a:r>
            <a:endParaRPr lang="en-US" dirty="0"/>
          </a:p>
        </p:txBody>
      </p:sp>
    </p:spTree>
    <p:extLst>
      <p:ext uri="{BB962C8B-B14F-4D97-AF65-F5344CB8AC3E}">
        <p14:creationId xmlns:p14="http://schemas.microsoft.com/office/powerpoint/2010/main" val="20908795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508000"/>
            <a:ext cx="9603275" cy="1136074"/>
          </a:xfrm>
        </p:spPr>
        <p:txBody>
          <a:bodyPr>
            <a:normAutofit fontScale="90000"/>
          </a:bodyPr>
          <a:lstStyle/>
          <a:p>
            <a:r>
              <a:rPr lang="en-GB" sz="2700" dirty="0"/>
              <a:t>Locations of ionosonde and GNSS receiver stations used in this </a:t>
            </a:r>
            <a:r>
              <a:rPr lang="en-GB" sz="2700" dirty="0" smtClean="0"/>
              <a:t>work</a:t>
            </a:r>
            <a:r>
              <a:rPr lang="en-GB" dirty="0"/>
              <a:t>.</a:t>
            </a:r>
          </a:p>
        </p:txBody>
      </p:sp>
      <p:pic>
        <p:nvPicPr>
          <p:cNvPr id="4" name="Content Placeholder 3"/>
          <p:cNvPicPr>
            <a:picLocks noGrp="1"/>
          </p:cNvPicPr>
          <p:nvPr>
            <p:ph idx="1"/>
          </p:nvPr>
        </p:nvPicPr>
        <p:blipFill>
          <a:blip r:embed="rId2"/>
          <a:srcRect/>
          <a:stretch>
            <a:fillRect/>
          </a:stretch>
        </p:blipFill>
        <p:spPr bwMode="auto">
          <a:xfrm>
            <a:off x="1136073" y="1745672"/>
            <a:ext cx="9402617" cy="4119419"/>
          </a:xfrm>
          <a:prstGeom prst="rect">
            <a:avLst/>
          </a:prstGeom>
          <a:noFill/>
          <a:ln w="9525">
            <a:noFill/>
            <a:miter lim="800000"/>
            <a:headEnd/>
            <a:tailEnd/>
          </a:ln>
        </p:spPr>
      </p:pic>
      <p:sp>
        <p:nvSpPr>
          <p:cNvPr id="3" name="Footer Placeholder 2"/>
          <p:cNvSpPr>
            <a:spLocks noGrp="1"/>
          </p:cNvSpPr>
          <p:nvPr>
            <p:ph type="ftr" sz="quarter" idx="11"/>
          </p:nvPr>
        </p:nvSpPr>
        <p:spPr/>
        <p:txBody>
          <a:bodyPr/>
          <a:lstStyle/>
          <a:p>
            <a:r>
              <a:rPr lang="en-GB" smtClean="0"/>
              <a:t>International colloquim on equatorial and low- latitude ionosphere, Lagos, 2019</a:t>
            </a:r>
            <a:endParaRPr lang="en-US" dirty="0"/>
          </a:p>
        </p:txBody>
      </p:sp>
    </p:spTree>
    <p:extLst>
      <p:ext uri="{BB962C8B-B14F-4D97-AF65-F5344CB8AC3E}">
        <p14:creationId xmlns:p14="http://schemas.microsoft.com/office/powerpoint/2010/main" val="19635601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METHOD OF ANALYSIS</a:t>
            </a:r>
            <a:r>
              <a:rPr lang="en-GB" dirty="0"/>
              <a:t/>
            </a:r>
            <a:br>
              <a:rPr lang="en-GB" dirty="0"/>
            </a:br>
            <a:endParaRPr lang="en-GB" dirty="0"/>
          </a:p>
        </p:txBody>
      </p:sp>
      <p:sp>
        <p:nvSpPr>
          <p:cNvPr id="3" name="Content Placeholder 2"/>
          <p:cNvSpPr>
            <a:spLocks noGrp="1"/>
          </p:cNvSpPr>
          <p:nvPr>
            <p:ph idx="1"/>
          </p:nvPr>
        </p:nvSpPr>
        <p:spPr>
          <a:xfrm>
            <a:off x="1251678" y="1754909"/>
            <a:ext cx="10178322" cy="4599709"/>
          </a:xfrm>
        </p:spPr>
        <p:txBody>
          <a:bodyPr>
            <a:normAutofit/>
          </a:bodyPr>
          <a:lstStyle/>
          <a:p>
            <a:r>
              <a:rPr lang="en-GB" sz="2400" dirty="0"/>
              <a:t>Artificial Neural network (‘neural network’ for short) is an inter connected assembly of simple processing elements, units or neurons; which is based on the neural configuration of the brain (Gurney; 2004, </a:t>
            </a:r>
            <a:r>
              <a:rPr lang="en-GB" sz="2400" dirty="0" err="1"/>
              <a:t>Kohli</a:t>
            </a:r>
            <a:r>
              <a:rPr lang="en-GB" sz="2400" dirty="0"/>
              <a:t> et al; 2014). </a:t>
            </a:r>
          </a:p>
          <a:p>
            <a:r>
              <a:rPr lang="en-GB" sz="2400" dirty="0"/>
              <a:t>Neural network trained with adequate historic data has been established to be an ideal method for the prediction of non- linear ionospheric parameters (</a:t>
            </a:r>
            <a:r>
              <a:rPr lang="en-GB" sz="2400" dirty="0" err="1"/>
              <a:t>Mckinnell</a:t>
            </a:r>
            <a:r>
              <a:rPr lang="en-GB" sz="2400" dirty="0"/>
              <a:t> and Poole; 2004, </a:t>
            </a:r>
            <a:r>
              <a:rPr lang="en-GB" sz="2400" dirty="0" err="1"/>
              <a:t>Habarulema</a:t>
            </a:r>
            <a:r>
              <a:rPr lang="en-GB" sz="2400" dirty="0"/>
              <a:t> et al.,2007, (e.g. </a:t>
            </a:r>
            <a:r>
              <a:rPr lang="en-GB" sz="2400" dirty="0" err="1"/>
              <a:t>Habarulema</a:t>
            </a:r>
            <a:r>
              <a:rPr lang="en-GB" sz="2400" dirty="0"/>
              <a:t> et al., 2009b, </a:t>
            </a:r>
            <a:r>
              <a:rPr lang="en-GB" sz="2400" dirty="0" err="1"/>
              <a:t>Maruyam</a:t>
            </a:r>
            <a:r>
              <a:rPr lang="en-GB" sz="2400" dirty="0"/>
              <a:t>, 2007, </a:t>
            </a:r>
            <a:r>
              <a:rPr lang="en-GB" sz="2400" dirty="0" err="1"/>
              <a:t>Pietrella</a:t>
            </a:r>
            <a:r>
              <a:rPr lang="en-GB" sz="2400" dirty="0"/>
              <a:t> and </a:t>
            </a:r>
            <a:r>
              <a:rPr lang="en-GB" sz="2400" dirty="0" err="1"/>
              <a:t>Petronne</a:t>
            </a:r>
            <a:r>
              <a:rPr lang="en-GB" sz="2400" dirty="0"/>
              <a:t>; 2008, </a:t>
            </a:r>
            <a:r>
              <a:rPr lang="en-GB" sz="2400" dirty="0" err="1"/>
              <a:t>Athieno</a:t>
            </a:r>
            <a:r>
              <a:rPr lang="en-GB" sz="2400" dirty="0"/>
              <a:t> et al.,2017).</a:t>
            </a:r>
          </a:p>
          <a:p>
            <a:r>
              <a:rPr lang="en-GB" sz="2400" dirty="0"/>
              <a:t>Neural networks are </a:t>
            </a:r>
            <a:r>
              <a:rPr lang="en-GB" sz="2400" dirty="0" err="1"/>
              <a:t>are</a:t>
            </a:r>
            <a:r>
              <a:rPr lang="en-GB" sz="2400" dirty="0"/>
              <a:t> sufficiently fast for real time processing (</a:t>
            </a:r>
            <a:r>
              <a:rPr lang="en-GB" sz="2400" dirty="0" err="1"/>
              <a:t>Wintoft</a:t>
            </a:r>
            <a:r>
              <a:rPr lang="en-GB" sz="2400" dirty="0"/>
              <a:t> and </a:t>
            </a:r>
            <a:r>
              <a:rPr lang="en-GB" sz="2400" dirty="0" err="1"/>
              <a:t>Cander</a:t>
            </a:r>
            <a:r>
              <a:rPr lang="en-GB" sz="2400" dirty="0"/>
              <a:t>, 2000) </a:t>
            </a:r>
          </a:p>
          <a:p>
            <a:pPr marL="0" indent="0">
              <a:buNone/>
            </a:pPr>
            <a:endParaRPr lang="en-GB" sz="2400" dirty="0"/>
          </a:p>
          <a:p>
            <a:endParaRPr lang="en-GB" dirty="0" smtClean="0"/>
          </a:p>
        </p:txBody>
      </p:sp>
      <p:sp>
        <p:nvSpPr>
          <p:cNvPr id="4" name="Footer Placeholder 3"/>
          <p:cNvSpPr>
            <a:spLocks noGrp="1"/>
          </p:cNvSpPr>
          <p:nvPr>
            <p:ph type="ftr" sz="quarter" idx="11"/>
          </p:nvPr>
        </p:nvSpPr>
        <p:spPr/>
        <p:txBody>
          <a:bodyPr/>
          <a:lstStyle/>
          <a:p>
            <a:r>
              <a:rPr lang="en-GB" smtClean="0"/>
              <a:t>International colloquim on equatorial and low- latitude ionosphere, Lagos, 2019</a:t>
            </a:r>
            <a:endParaRPr lang="en-US" dirty="0"/>
          </a:p>
        </p:txBody>
      </p:sp>
    </p:spTree>
    <p:extLst>
      <p:ext uri="{BB962C8B-B14F-4D97-AF65-F5344CB8AC3E}">
        <p14:creationId xmlns:p14="http://schemas.microsoft.com/office/powerpoint/2010/main" val="29484387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Neural network training</a:t>
            </a:r>
            <a:endParaRPr lang="en-GB" dirty="0"/>
          </a:p>
        </p:txBody>
      </p:sp>
      <p:sp>
        <p:nvSpPr>
          <p:cNvPr id="3" name="Content Placeholder 2"/>
          <p:cNvSpPr>
            <a:spLocks noGrp="1"/>
          </p:cNvSpPr>
          <p:nvPr>
            <p:ph idx="1"/>
          </p:nvPr>
        </p:nvSpPr>
        <p:spPr>
          <a:xfrm>
            <a:off x="1251678" y="1874517"/>
            <a:ext cx="10178322" cy="4005075"/>
          </a:xfrm>
        </p:spPr>
        <p:txBody>
          <a:bodyPr>
            <a:normAutofit/>
          </a:bodyPr>
          <a:lstStyle/>
          <a:p>
            <a:endParaRPr lang="en-US" dirty="0" smtClean="0"/>
          </a:p>
          <a:p>
            <a:r>
              <a:rPr lang="en-GB" sz="2100" dirty="0"/>
              <a:t>Neural networks can be trained using different algorithms. </a:t>
            </a:r>
          </a:p>
          <a:p>
            <a:r>
              <a:rPr lang="en-GB" sz="2100" dirty="0"/>
              <a:t>We used the </a:t>
            </a:r>
            <a:r>
              <a:rPr lang="en-GB" sz="2100" dirty="0" err="1"/>
              <a:t>Levenberg</a:t>
            </a:r>
            <a:r>
              <a:rPr lang="en-GB" sz="2100" dirty="0"/>
              <a:t>-Marquardt (LM) algorithm.</a:t>
            </a:r>
            <a:r>
              <a:rPr lang="en-US" sz="2100" dirty="0"/>
              <a:t> The LM algorithm is designed to minimize the sum of square error functions that arise during neural network training</a:t>
            </a:r>
            <a:endParaRPr lang="en-GB" sz="2100" dirty="0"/>
          </a:p>
          <a:p>
            <a:r>
              <a:rPr lang="en-GB" sz="2100" dirty="0"/>
              <a:t>Prior to training, the entire available data was randomly split into three sets: </a:t>
            </a:r>
          </a:p>
          <a:p>
            <a:pPr lvl="1"/>
            <a:r>
              <a:rPr lang="en-GB" sz="1900" dirty="0"/>
              <a:t>70% for training, </a:t>
            </a:r>
          </a:p>
          <a:p>
            <a:pPr lvl="1"/>
            <a:r>
              <a:rPr lang="en-GB" sz="1900" dirty="0"/>
              <a:t>15% for validation,</a:t>
            </a:r>
          </a:p>
          <a:p>
            <a:pPr lvl="1"/>
            <a:r>
              <a:rPr lang="en-GB" sz="1900" dirty="0"/>
              <a:t> and 15% for </a:t>
            </a:r>
            <a:r>
              <a:rPr lang="en-GB" sz="1900" dirty="0" smtClean="0"/>
              <a:t>testing </a:t>
            </a:r>
            <a:r>
              <a:rPr lang="en-US" dirty="0"/>
              <a:t>t</a:t>
            </a:r>
            <a:r>
              <a:rPr lang="en-US" dirty="0" smtClean="0"/>
              <a:t>he </a:t>
            </a:r>
            <a:r>
              <a:rPr lang="en-US" dirty="0"/>
              <a:t>neural networks implemented in this work constitute an input layer, a hidden layer, and an output </a:t>
            </a:r>
            <a:r>
              <a:rPr lang="en-US" dirty="0" smtClean="0"/>
              <a:t>layer</a:t>
            </a:r>
          </a:p>
          <a:p>
            <a:endParaRPr lang="en-GB" dirty="0"/>
          </a:p>
        </p:txBody>
      </p:sp>
      <p:sp>
        <p:nvSpPr>
          <p:cNvPr id="4" name="Footer Placeholder 3"/>
          <p:cNvSpPr>
            <a:spLocks noGrp="1"/>
          </p:cNvSpPr>
          <p:nvPr>
            <p:ph type="ftr" sz="quarter" idx="11"/>
          </p:nvPr>
        </p:nvSpPr>
        <p:spPr/>
        <p:txBody>
          <a:bodyPr/>
          <a:lstStyle/>
          <a:p>
            <a:r>
              <a:rPr lang="en-GB" smtClean="0"/>
              <a:t>International colloquim on equatorial and low- latitude ionosphere, Lagos, 2019</a:t>
            </a:r>
            <a:endParaRPr lang="en-US" dirty="0"/>
          </a:p>
        </p:txBody>
      </p:sp>
    </p:spTree>
    <p:extLst>
      <p:ext uri="{BB962C8B-B14F-4D97-AF65-F5344CB8AC3E}">
        <p14:creationId xmlns:p14="http://schemas.microsoft.com/office/powerpoint/2010/main" val="36385558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NEURAL NETWORK TRAINING</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251678" y="1874517"/>
                <a:ext cx="10178322" cy="4005075"/>
              </a:xfrm>
            </p:spPr>
            <p:txBody>
              <a:bodyPr>
                <a:normAutofit/>
              </a:bodyPr>
              <a:lstStyle/>
              <a:p>
                <a:pPr marL="457200" lvl="1" indent="0">
                  <a:buNone/>
                </a:pPr>
                <a:endParaRPr lang="en-GB" dirty="0"/>
              </a:p>
              <a:p>
                <a:r>
                  <a:rPr lang="en-US" dirty="0"/>
                  <a:t>The neural networks </a:t>
                </a:r>
                <a:r>
                  <a:rPr lang="en-US" dirty="0" smtClean="0"/>
                  <a:t>constitute of </a:t>
                </a:r>
                <a:r>
                  <a:rPr lang="en-US" dirty="0"/>
                  <a:t>an input layer, a hidden layer, and an output </a:t>
                </a:r>
                <a:r>
                  <a:rPr lang="en-US" dirty="0" smtClean="0"/>
                  <a:t>layer</a:t>
                </a:r>
                <a:endParaRPr lang="en-GB" i="1" dirty="0" smtClean="0">
                  <a:latin typeface="Cambria Math" panose="02040503050406030204" pitchFamily="18" charset="0"/>
                </a:endParaRPr>
              </a:p>
              <a:p>
                <a:pPr marL="457200" lvl="1" indent="0">
                  <a:buNone/>
                </a:pPr>
                <a14:m>
                  <m:oMath xmlns:m="http://schemas.openxmlformats.org/officeDocument/2006/math">
                    <m:sSub>
                      <m:sSubPr>
                        <m:ctrlPr>
                          <a:rPr lang="en-GB" i="1">
                            <a:latin typeface="Cambria Math" panose="02040503050406030204" pitchFamily="18" charset="0"/>
                          </a:rPr>
                        </m:ctrlPr>
                      </m:sSubPr>
                      <m:e>
                        <m:r>
                          <a:rPr lang="en-US" i="1">
                            <a:latin typeface="Cambria Math" panose="02040503050406030204" pitchFamily="18" charset="0"/>
                          </a:rPr>
                          <m:t>𝐻</m:t>
                        </m:r>
                      </m:e>
                      <m:sub>
                        <m:r>
                          <a:rPr lang="en-US" i="1">
                            <a:latin typeface="Cambria Math" panose="02040503050406030204" pitchFamily="18" charset="0"/>
                          </a:rPr>
                          <m:t>𝑚</m:t>
                        </m:r>
                      </m:sub>
                    </m:sSub>
                    <m:r>
                      <a:rPr lang="en-US" i="1">
                        <a:latin typeface="Cambria Math" panose="02040503050406030204" pitchFamily="18" charset="0"/>
                      </a:rPr>
                      <m:t>=</m:t>
                    </m:r>
                    <m:r>
                      <m:rPr>
                        <m:sty m:val="p"/>
                      </m:rPr>
                      <a:rPr lang="en-US">
                        <a:latin typeface="Cambria Math" panose="02040503050406030204" pitchFamily="18" charset="0"/>
                      </a:rPr>
                      <m:t>tanh</m:t>
                    </m:r>
                    <m:r>
                      <a:rPr lang="en-US">
                        <a:latin typeface="Cambria Math" panose="02040503050406030204" pitchFamily="18" charset="0"/>
                      </a:rPr>
                      <m:t>⁡</m:t>
                    </m:r>
                    <m:r>
                      <a:rPr lang="en-US" i="1">
                        <a:latin typeface="Cambria Math" panose="02040503050406030204" pitchFamily="18" charset="0"/>
                      </a:rPr>
                      <m:t>(</m:t>
                    </m:r>
                    <m:sSub>
                      <m:sSubPr>
                        <m:ctrlPr>
                          <a:rPr lang="en-GB" i="1">
                            <a:latin typeface="Cambria Math" panose="02040503050406030204" pitchFamily="18" charset="0"/>
                          </a:rPr>
                        </m:ctrlPr>
                      </m:sSubPr>
                      <m:e>
                        <m:r>
                          <a:rPr lang="en-US" i="1">
                            <a:latin typeface="Cambria Math" panose="02040503050406030204" pitchFamily="18" charset="0"/>
                          </a:rPr>
                          <m:t>𝐼</m:t>
                        </m:r>
                      </m:e>
                      <m:sub>
                        <m:r>
                          <a:rPr lang="en-US" i="1">
                            <a:latin typeface="Cambria Math" panose="02040503050406030204" pitchFamily="18" charset="0"/>
                          </a:rPr>
                          <m:t>𝑤𝑚</m:t>
                        </m:r>
                      </m:sub>
                    </m:sSub>
                    <m:r>
                      <a:rPr lang="en-US" i="1">
                        <a:latin typeface="Cambria Math" panose="02040503050406030204" pitchFamily="18" charset="0"/>
                      </a:rPr>
                      <m:t>×</m:t>
                    </m:r>
                    <m:sSub>
                      <m:sSubPr>
                        <m:ctrlPr>
                          <a:rPr lang="en-GB" i="1">
                            <a:latin typeface="Cambria Math" panose="02040503050406030204" pitchFamily="18" charset="0"/>
                          </a:rPr>
                        </m:ctrlPr>
                      </m:sSubPr>
                      <m:e>
                        <m:r>
                          <a:rPr lang="en-US" i="1">
                            <a:latin typeface="Cambria Math" panose="02040503050406030204" pitchFamily="18" charset="0"/>
                          </a:rPr>
                          <m:t>𝐼</m:t>
                        </m:r>
                      </m:e>
                      <m:sub>
                        <m:r>
                          <a:rPr lang="en-US" i="1">
                            <a:latin typeface="Cambria Math" panose="02040503050406030204" pitchFamily="18" charset="0"/>
                          </a:rPr>
                          <m:t>𝑚</m:t>
                        </m:r>
                      </m:sub>
                    </m:sSub>
                    <m:r>
                      <a:rPr lang="en-US" i="1">
                        <a:latin typeface="Cambria Math" panose="02040503050406030204" pitchFamily="18" charset="0"/>
                      </a:rPr>
                      <m:t>+</m:t>
                    </m:r>
                    <m:sSub>
                      <m:sSubPr>
                        <m:ctrlPr>
                          <a:rPr lang="en-GB" i="1">
                            <a:latin typeface="Cambria Math" panose="02040503050406030204" pitchFamily="18" charset="0"/>
                          </a:rPr>
                        </m:ctrlPr>
                      </m:sSubPr>
                      <m:e>
                        <m:r>
                          <a:rPr lang="en-US" i="1">
                            <a:latin typeface="Cambria Math" panose="02040503050406030204" pitchFamily="18" charset="0"/>
                          </a:rPr>
                          <m:t>𝐵</m:t>
                        </m:r>
                      </m:e>
                      <m:sub>
                        <m:r>
                          <a:rPr lang="en-US" i="1">
                            <a:latin typeface="Cambria Math" panose="02040503050406030204" pitchFamily="18" charset="0"/>
                          </a:rPr>
                          <m:t>1</m:t>
                        </m:r>
                      </m:sub>
                    </m:sSub>
                    <m:r>
                      <a:rPr lang="en-US" i="1">
                        <a:latin typeface="Cambria Math" panose="02040503050406030204" pitchFamily="18" charset="0"/>
                      </a:rPr>
                      <m:t>)</m:t>
                    </m:r>
                  </m:oMath>
                </a14:m>
                <a:r>
                  <a:rPr lang="en-US" dirty="0"/>
                  <a:t>						</a:t>
                </a:r>
                <a:r>
                  <a:rPr lang="en-US" dirty="0" smtClean="0"/>
                  <a:t>	 </a:t>
                </a:r>
                <a:r>
                  <a:rPr lang="en-US" dirty="0"/>
                  <a:t>(1.2a)</a:t>
                </a:r>
                <a:endParaRPr lang="en-GB" dirty="0"/>
              </a:p>
              <a:p>
                <a:pPr marL="457200" lvl="1" indent="0">
                  <a:buNone/>
                </a:pPr>
                <a14:m>
                  <m:oMath xmlns:m="http://schemas.openxmlformats.org/officeDocument/2006/math">
                    <m:sSub>
                      <m:sSubPr>
                        <m:ctrlPr>
                          <a:rPr lang="en-GB" i="1">
                            <a:latin typeface="Cambria Math" panose="02040503050406030204" pitchFamily="18" charset="0"/>
                          </a:rPr>
                        </m:ctrlPr>
                      </m:sSubPr>
                      <m:e>
                        <m:r>
                          <a:rPr lang="en-US" i="1">
                            <a:latin typeface="Cambria Math" panose="02040503050406030204" pitchFamily="18" charset="0"/>
                          </a:rPr>
                          <m:t>𝑂</m:t>
                        </m:r>
                      </m:e>
                      <m:sub>
                        <m:r>
                          <a:rPr lang="en-US" i="1">
                            <a:latin typeface="Cambria Math" panose="02040503050406030204" pitchFamily="18" charset="0"/>
                          </a:rPr>
                          <m:t>𝑚</m:t>
                        </m:r>
                      </m:sub>
                    </m:sSub>
                    <m:r>
                      <a:rPr lang="en-US" i="1">
                        <a:latin typeface="Cambria Math" panose="02040503050406030204" pitchFamily="18" charset="0"/>
                      </a:rPr>
                      <m:t>=</m:t>
                    </m:r>
                    <m:r>
                      <m:rPr>
                        <m:sty m:val="p"/>
                      </m:rPr>
                      <a:rPr lang="en-US">
                        <a:latin typeface="Cambria Math" panose="02040503050406030204" pitchFamily="18" charset="0"/>
                      </a:rPr>
                      <m:t>tanh</m:t>
                    </m:r>
                    <m:r>
                      <a:rPr lang="en-US">
                        <a:latin typeface="Cambria Math" panose="02040503050406030204" pitchFamily="18" charset="0"/>
                      </a:rPr>
                      <m:t>⁡</m:t>
                    </m:r>
                    <m:r>
                      <a:rPr lang="en-US" i="1">
                        <a:latin typeface="Cambria Math" panose="02040503050406030204" pitchFamily="18" charset="0"/>
                      </a:rPr>
                      <m:t>(</m:t>
                    </m:r>
                    <m:sSub>
                      <m:sSubPr>
                        <m:ctrlPr>
                          <a:rPr lang="en-GB" i="1">
                            <a:latin typeface="Cambria Math" panose="02040503050406030204" pitchFamily="18" charset="0"/>
                          </a:rPr>
                        </m:ctrlPr>
                      </m:sSubPr>
                      <m:e>
                        <m:r>
                          <a:rPr lang="en-US" i="1">
                            <a:latin typeface="Cambria Math" panose="02040503050406030204" pitchFamily="18" charset="0"/>
                          </a:rPr>
                          <m:t>𝐻</m:t>
                        </m:r>
                      </m:e>
                      <m:sub>
                        <m:r>
                          <a:rPr lang="en-US" i="1">
                            <a:latin typeface="Cambria Math" panose="02040503050406030204" pitchFamily="18" charset="0"/>
                          </a:rPr>
                          <m:t>𝑤𝑚</m:t>
                        </m:r>
                      </m:sub>
                    </m:sSub>
                    <m:r>
                      <a:rPr lang="en-US" i="1">
                        <a:latin typeface="Cambria Math" panose="02040503050406030204" pitchFamily="18" charset="0"/>
                      </a:rPr>
                      <m:t>×</m:t>
                    </m:r>
                    <m:sSub>
                      <m:sSubPr>
                        <m:ctrlPr>
                          <a:rPr lang="en-GB" i="1">
                            <a:latin typeface="Cambria Math" panose="02040503050406030204" pitchFamily="18" charset="0"/>
                          </a:rPr>
                        </m:ctrlPr>
                      </m:sSubPr>
                      <m:e>
                        <m:r>
                          <a:rPr lang="en-US" i="1">
                            <a:latin typeface="Cambria Math" panose="02040503050406030204" pitchFamily="18" charset="0"/>
                          </a:rPr>
                          <m:t>𝐻</m:t>
                        </m:r>
                      </m:e>
                      <m:sub>
                        <m:r>
                          <a:rPr lang="en-US" i="1">
                            <a:latin typeface="Cambria Math" panose="02040503050406030204" pitchFamily="18" charset="0"/>
                          </a:rPr>
                          <m:t>𝑚</m:t>
                        </m:r>
                      </m:sub>
                    </m:sSub>
                    <m:r>
                      <a:rPr lang="en-US" i="1">
                        <a:latin typeface="Cambria Math" panose="02040503050406030204" pitchFamily="18" charset="0"/>
                      </a:rPr>
                      <m:t>+</m:t>
                    </m:r>
                    <m:sSub>
                      <m:sSubPr>
                        <m:ctrlPr>
                          <a:rPr lang="en-GB" i="1">
                            <a:latin typeface="Cambria Math" panose="02040503050406030204" pitchFamily="18" charset="0"/>
                          </a:rPr>
                        </m:ctrlPr>
                      </m:sSubPr>
                      <m:e>
                        <m:r>
                          <a:rPr lang="en-US" i="1">
                            <a:latin typeface="Cambria Math" panose="02040503050406030204" pitchFamily="18" charset="0"/>
                          </a:rPr>
                          <m:t>𝐵</m:t>
                        </m:r>
                      </m:e>
                      <m:sub>
                        <m:r>
                          <a:rPr lang="en-US" i="1">
                            <a:latin typeface="Cambria Math" panose="02040503050406030204" pitchFamily="18" charset="0"/>
                          </a:rPr>
                          <m:t>2</m:t>
                        </m:r>
                      </m:sub>
                    </m:sSub>
                    <m:r>
                      <a:rPr lang="en-US" i="1">
                        <a:latin typeface="Cambria Math" panose="02040503050406030204" pitchFamily="18" charset="0"/>
                      </a:rPr>
                      <m:t>)</m:t>
                    </m:r>
                  </m:oMath>
                </a14:m>
                <a:r>
                  <a:rPr lang="en-US" dirty="0"/>
                  <a:t>						</a:t>
                </a:r>
                <a:r>
                  <a:rPr lang="en-US" dirty="0" smtClean="0"/>
                  <a:t>	  </a:t>
                </a:r>
                <a:r>
                  <a:rPr lang="en-US" dirty="0"/>
                  <a:t>(1.2b)</a:t>
                </a:r>
                <a:endParaRPr lang="en-GB" dirty="0"/>
              </a:p>
              <a:p>
                <a14:m>
                  <m:oMath xmlns:m="http://schemas.openxmlformats.org/officeDocument/2006/math">
                    <m:sSub>
                      <m:sSubPr>
                        <m:ctrlPr>
                          <a:rPr lang="en-GB" i="1">
                            <a:latin typeface="Cambria Math" panose="02040503050406030204" pitchFamily="18" charset="0"/>
                          </a:rPr>
                        </m:ctrlPr>
                      </m:sSubPr>
                      <m:e>
                        <m:r>
                          <a:rPr lang="en-US" i="1">
                            <a:latin typeface="Cambria Math" panose="02040503050406030204" pitchFamily="18" charset="0"/>
                          </a:rPr>
                          <m:t>𝐼</m:t>
                        </m:r>
                      </m:e>
                      <m:sub>
                        <m:r>
                          <a:rPr lang="en-US" i="1">
                            <a:latin typeface="Cambria Math" panose="02040503050406030204" pitchFamily="18" charset="0"/>
                          </a:rPr>
                          <m:t>𝑚</m:t>
                        </m:r>
                      </m:sub>
                    </m:sSub>
                  </m:oMath>
                </a14:m>
                <a:r>
                  <a:rPr lang="en-US" dirty="0"/>
                  <a:t>, </a:t>
                </a:r>
                <a14:m>
                  <m:oMath xmlns:m="http://schemas.openxmlformats.org/officeDocument/2006/math">
                    <m:sSub>
                      <m:sSubPr>
                        <m:ctrlPr>
                          <a:rPr lang="en-GB" i="1">
                            <a:latin typeface="Cambria Math" panose="02040503050406030204" pitchFamily="18" charset="0"/>
                          </a:rPr>
                        </m:ctrlPr>
                      </m:sSubPr>
                      <m:e>
                        <m:r>
                          <a:rPr lang="en-US" i="1">
                            <a:latin typeface="Cambria Math" panose="02040503050406030204" pitchFamily="18" charset="0"/>
                          </a:rPr>
                          <m:t>𝐻</m:t>
                        </m:r>
                      </m:e>
                      <m:sub>
                        <m:r>
                          <a:rPr lang="en-US" i="1">
                            <a:latin typeface="Cambria Math" panose="02040503050406030204" pitchFamily="18" charset="0"/>
                          </a:rPr>
                          <m:t>𝑚</m:t>
                        </m:r>
                      </m:sub>
                    </m:sSub>
                  </m:oMath>
                </a14:m>
                <a:r>
                  <a:rPr lang="en-US" dirty="0"/>
                  <a:t>, and </a:t>
                </a:r>
                <a14:m>
                  <m:oMath xmlns:m="http://schemas.openxmlformats.org/officeDocument/2006/math">
                    <m:sSub>
                      <m:sSubPr>
                        <m:ctrlPr>
                          <a:rPr lang="en-GB" i="1">
                            <a:latin typeface="Cambria Math" panose="02040503050406030204" pitchFamily="18" charset="0"/>
                          </a:rPr>
                        </m:ctrlPr>
                      </m:sSubPr>
                      <m:e>
                        <m:r>
                          <a:rPr lang="en-US" i="1">
                            <a:latin typeface="Cambria Math" panose="02040503050406030204" pitchFamily="18" charset="0"/>
                          </a:rPr>
                          <m:t>𝑂</m:t>
                        </m:r>
                      </m:e>
                      <m:sub>
                        <m:r>
                          <a:rPr lang="en-US" i="1">
                            <a:latin typeface="Cambria Math" panose="02040503050406030204" pitchFamily="18" charset="0"/>
                          </a:rPr>
                          <m:t>𝑚</m:t>
                        </m:r>
                      </m:sub>
                    </m:sSub>
                  </m:oMath>
                </a14:m>
                <a:r>
                  <a:rPr lang="en-US" dirty="0"/>
                  <a:t> are matrices which respectively contain the input layer neurons, the hidden layer neurons, and the output layer neurons. </a:t>
                </a:r>
                <a14:m>
                  <m:oMath xmlns:m="http://schemas.openxmlformats.org/officeDocument/2006/math">
                    <m:sSub>
                      <m:sSubPr>
                        <m:ctrlPr>
                          <a:rPr lang="en-GB" i="1">
                            <a:latin typeface="Cambria Math" panose="02040503050406030204" pitchFamily="18" charset="0"/>
                          </a:rPr>
                        </m:ctrlPr>
                      </m:sSubPr>
                      <m:e>
                        <m:r>
                          <a:rPr lang="en-US" i="1">
                            <a:latin typeface="Cambria Math" panose="02040503050406030204" pitchFamily="18" charset="0"/>
                          </a:rPr>
                          <m:t>𝐼</m:t>
                        </m:r>
                      </m:e>
                      <m:sub>
                        <m:r>
                          <a:rPr lang="en-US" i="1">
                            <a:latin typeface="Cambria Math" panose="02040503050406030204" pitchFamily="18" charset="0"/>
                          </a:rPr>
                          <m:t>𝑤𝑚</m:t>
                        </m:r>
                      </m:sub>
                    </m:sSub>
                  </m:oMath>
                </a14:m>
                <a:r>
                  <a:rPr lang="en-US" dirty="0"/>
                  <a:t> and </a:t>
                </a:r>
                <a14:m>
                  <m:oMath xmlns:m="http://schemas.openxmlformats.org/officeDocument/2006/math">
                    <m:sSub>
                      <m:sSubPr>
                        <m:ctrlPr>
                          <a:rPr lang="en-GB" i="1">
                            <a:latin typeface="Cambria Math" panose="02040503050406030204" pitchFamily="18" charset="0"/>
                          </a:rPr>
                        </m:ctrlPr>
                      </m:sSubPr>
                      <m:e>
                        <m:r>
                          <a:rPr lang="en-US" i="1">
                            <a:latin typeface="Cambria Math" panose="02040503050406030204" pitchFamily="18" charset="0"/>
                          </a:rPr>
                          <m:t>𝐻</m:t>
                        </m:r>
                      </m:e>
                      <m:sub>
                        <m:r>
                          <a:rPr lang="en-US" i="1">
                            <a:latin typeface="Cambria Math" panose="02040503050406030204" pitchFamily="18" charset="0"/>
                          </a:rPr>
                          <m:t>𝑤𝑚</m:t>
                        </m:r>
                      </m:sub>
                    </m:sSub>
                  </m:oMath>
                </a14:m>
                <a:r>
                  <a:rPr lang="en-US" dirty="0"/>
                  <a:t> are respectively the input and hidden layer weight matrices, </a:t>
                </a:r>
                <a:endParaRPr lang="en-US" dirty="0" smtClean="0"/>
              </a:p>
              <a:p>
                <a:r>
                  <a:rPr lang="en-US" dirty="0" smtClean="0"/>
                  <a:t>while </a:t>
                </a:r>
                <a14:m>
                  <m:oMath xmlns:m="http://schemas.openxmlformats.org/officeDocument/2006/math">
                    <m:sSub>
                      <m:sSubPr>
                        <m:ctrlPr>
                          <a:rPr lang="en-GB" i="1">
                            <a:latin typeface="Cambria Math" panose="02040503050406030204" pitchFamily="18" charset="0"/>
                          </a:rPr>
                        </m:ctrlPr>
                      </m:sSubPr>
                      <m:e>
                        <m:r>
                          <a:rPr lang="en-US" i="1">
                            <a:latin typeface="Cambria Math" panose="02040503050406030204" pitchFamily="18" charset="0"/>
                          </a:rPr>
                          <m:t>𝐵</m:t>
                        </m:r>
                      </m:e>
                      <m:sub>
                        <m:r>
                          <a:rPr lang="en-US" i="1">
                            <a:latin typeface="Cambria Math" panose="02040503050406030204" pitchFamily="18" charset="0"/>
                          </a:rPr>
                          <m:t>1</m:t>
                        </m:r>
                      </m:sub>
                    </m:sSub>
                  </m:oMath>
                </a14:m>
                <a:r>
                  <a:rPr lang="en-US" dirty="0"/>
                  <a:t>and </a:t>
                </a:r>
                <a14:m>
                  <m:oMath xmlns:m="http://schemas.openxmlformats.org/officeDocument/2006/math">
                    <m:sSub>
                      <m:sSubPr>
                        <m:ctrlPr>
                          <a:rPr lang="en-GB" i="1">
                            <a:latin typeface="Cambria Math" panose="02040503050406030204" pitchFamily="18" charset="0"/>
                          </a:rPr>
                        </m:ctrlPr>
                      </m:sSubPr>
                      <m:e>
                        <m:r>
                          <a:rPr lang="en-US" i="1">
                            <a:latin typeface="Cambria Math" panose="02040503050406030204" pitchFamily="18" charset="0"/>
                          </a:rPr>
                          <m:t>𝐵</m:t>
                        </m:r>
                      </m:e>
                      <m:sub>
                        <m:r>
                          <a:rPr lang="en-US" i="1">
                            <a:latin typeface="Cambria Math" panose="02040503050406030204" pitchFamily="18" charset="0"/>
                          </a:rPr>
                          <m:t>2</m:t>
                        </m:r>
                      </m:sub>
                    </m:sSub>
                  </m:oMath>
                </a14:m>
                <a:r>
                  <a:rPr lang="en-US" dirty="0"/>
                  <a:t> are respective bias vectors for the input and hidden layers. The matrices, </a:t>
                </a:r>
                <a14:m>
                  <m:oMath xmlns:m="http://schemas.openxmlformats.org/officeDocument/2006/math">
                    <m:sSub>
                      <m:sSubPr>
                        <m:ctrlPr>
                          <a:rPr lang="en-GB" i="1">
                            <a:latin typeface="Cambria Math" panose="02040503050406030204" pitchFamily="18" charset="0"/>
                          </a:rPr>
                        </m:ctrlPr>
                      </m:sSubPr>
                      <m:e>
                        <m:r>
                          <a:rPr lang="en-US" i="1">
                            <a:latin typeface="Cambria Math" panose="02040503050406030204" pitchFamily="18" charset="0"/>
                          </a:rPr>
                          <m:t>𝐼</m:t>
                        </m:r>
                      </m:e>
                      <m:sub>
                        <m:r>
                          <a:rPr lang="en-US" i="1">
                            <a:latin typeface="Cambria Math" panose="02040503050406030204" pitchFamily="18" charset="0"/>
                          </a:rPr>
                          <m:t>𝑚</m:t>
                        </m:r>
                      </m:sub>
                    </m:sSub>
                  </m:oMath>
                </a14:m>
                <a:r>
                  <a:rPr lang="en-US" dirty="0"/>
                  <a:t>, </a:t>
                </a:r>
                <a14:m>
                  <m:oMath xmlns:m="http://schemas.openxmlformats.org/officeDocument/2006/math">
                    <m:sSub>
                      <m:sSubPr>
                        <m:ctrlPr>
                          <a:rPr lang="en-GB" i="1">
                            <a:latin typeface="Cambria Math" panose="02040503050406030204" pitchFamily="18" charset="0"/>
                          </a:rPr>
                        </m:ctrlPr>
                      </m:sSubPr>
                      <m:e>
                        <m:r>
                          <a:rPr lang="en-US" i="1">
                            <a:latin typeface="Cambria Math" panose="02040503050406030204" pitchFamily="18" charset="0"/>
                          </a:rPr>
                          <m:t>𝐻</m:t>
                        </m:r>
                      </m:e>
                      <m:sub>
                        <m:r>
                          <a:rPr lang="en-US" i="1">
                            <a:latin typeface="Cambria Math" panose="02040503050406030204" pitchFamily="18" charset="0"/>
                          </a:rPr>
                          <m:t>𝑚</m:t>
                        </m:r>
                      </m:sub>
                    </m:sSub>
                  </m:oMath>
                </a14:m>
                <a:r>
                  <a:rPr lang="en-US" dirty="0"/>
                  <a:t>, and </a:t>
                </a:r>
                <a14:m>
                  <m:oMath xmlns:m="http://schemas.openxmlformats.org/officeDocument/2006/math">
                    <m:sSub>
                      <m:sSubPr>
                        <m:ctrlPr>
                          <a:rPr lang="en-GB" i="1">
                            <a:latin typeface="Cambria Math" panose="02040503050406030204" pitchFamily="18" charset="0"/>
                          </a:rPr>
                        </m:ctrlPr>
                      </m:sSubPr>
                      <m:e>
                        <m:r>
                          <a:rPr lang="en-US" i="1">
                            <a:latin typeface="Cambria Math" panose="02040503050406030204" pitchFamily="18" charset="0"/>
                          </a:rPr>
                          <m:t>𝑂</m:t>
                        </m:r>
                      </m:e>
                      <m:sub>
                        <m:r>
                          <a:rPr lang="en-US" i="1">
                            <a:latin typeface="Cambria Math" panose="02040503050406030204" pitchFamily="18" charset="0"/>
                          </a:rPr>
                          <m:t>𝑚</m:t>
                        </m:r>
                      </m:sub>
                    </m:sSub>
                  </m:oMath>
                </a14:m>
                <a:r>
                  <a:rPr lang="en-US" dirty="0"/>
                  <a:t> are the variables in equations (1.2a) and </a:t>
                </a:r>
                <a:r>
                  <a:rPr lang="en-US" dirty="0" smtClean="0"/>
                  <a:t>(1.2b</a:t>
                </a:r>
                <a:r>
                  <a:rPr lang="en-US" dirty="0"/>
                  <a:t>), while the weight matrices and bias vectors are constants in the equations</a:t>
                </a:r>
                <a:r>
                  <a:rPr lang="en-US" dirty="0" smtClean="0"/>
                  <a:t>.</a:t>
                </a:r>
              </a:p>
              <a:p>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251678" y="1874517"/>
                <a:ext cx="10178322" cy="4005075"/>
              </a:xfrm>
              <a:blipFill>
                <a:blip r:embed="rId2"/>
                <a:stretch>
                  <a:fillRect l="-539" r="-479"/>
                </a:stretch>
              </a:blipFill>
            </p:spPr>
            <p:txBody>
              <a:bodyPr/>
              <a:lstStyle/>
              <a:p>
                <a:r>
                  <a:rPr lang="en-GB">
                    <a:noFill/>
                  </a:rPr>
                  <a:t> </a:t>
                </a:r>
              </a:p>
            </p:txBody>
          </p:sp>
        </mc:Fallback>
      </mc:AlternateContent>
      <p:sp>
        <p:nvSpPr>
          <p:cNvPr id="4" name="Footer Placeholder 3"/>
          <p:cNvSpPr>
            <a:spLocks noGrp="1"/>
          </p:cNvSpPr>
          <p:nvPr>
            <p:ph type="ftr" sz="quarter" idx="11"/>
          </p:nvPr>
        </p:nvSpPr>
        <p:spPr/>
        <p:txBody>
          <a:bodyPr/>
          <a:lstStyle/>
          <a:p>
            <a:r>
              <a:rPr lang="en-GB" smtClean="0"/>
              <a:t>International colloquim on equatorial and low- latitude ionosphere, Lagos, 2019</a:t>
            </a:r>
            <a:endParaRPr lang="en-US" dirty="0"/>
          </a:p>
        </p:txBody>
      </p:sp>
    </p:spTree>
    <p:extLst>
      <p:ext uri="{BB962C8B-B14F-4D97-AF65-F5344CB8AC3E}">
        <p14:creationId xmlns:p14="http://schemas.microsoft.com/office/powerpoint/2010/main" val="20598787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Methods of ANALYSIS </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251678" y="2286001"/>
                <a:ext cx="10178322" cy="4419599"/>
              </a:xfrm>
            </p:spPr>
            <p:txBody>
              <a:bodyPr>
                <a:normAutofit/>
              </a:bodyPr>
              <a:lstStyle/>
              <a:p>
                <a:r>
                  <a:rPr lang="en-GB" dirty="0" smtClean="0"/>
                  <a:t>We first trained a system of single-station networks which have TEC as the only one input and </a:t>
                </a:r>
                <a:r>
                  <a:rPr lang="en-GB" i="1" dirty="0" smtClean="0"/>
                  <a:t>f</a:t>
                </a:r>
                <a:r>
                  <a:rPr lang="en-GB" dirty="0"/>
                  <a:t>0</a:t>
                </a:r>
                <a:r>
                  <a:rPr lang="en-GB" dirty="0" smtClean="0"/>
                  <a:t>F2 </a:t>
                </a:r>
                <a:r>
                  <a:rPr lang="en-GB" dirty="0"/>
                  <a:t>as the output. The number of hidden layer neurons was varied starting from 1 to 50 in steps of 1. </a:t>
                </a:r>
                <a:endParaRPr lang="en-GB" dirty="0" smtClean="0"/>
              </a:p>
              <a:p>
                <a:r>
                  <a:rPr lang="en-GB" dirty="0" smtClean="0"/>
                  <a:t>For </a:t>
                </a:r>
                <a:r>
                  <a:rPr lang="en-GB" dirty="0"/>
                  <a:t>each of the 50 trained networks, we used the test dataset to compute the root-mean-square deviations (RMSDs) of the network predictions from the ionosonde measurements using the formula in equation below:</a:t>
                </a:r>
              </a:p>
              <a:p>
                <a14:m>
                  <m:oMath xmlns:m="http://schemas.openxmlformats.org/officeDocument/2006/math">
                    <m:r>
                      <m:rPr>
                        <m:sty m:val="p"/>
                      </m:rPr>
                      <a:rPr lang="en-GB">
                        <a:latin typeface="Cambria Math" panose="02040503050406030204" pitchFamily="18" charset="0"/>
                      </a:rPr>
                      <m:t>RMSD</m:t>
                    </m:r>
                    <m:r>
                      <a:rPr lang="en-GB">
                        <a:latin typeface="Cambria Math" panose="02040503050406030204" pitchFamily="18" charset="0"/>
                      </a:rPr>
                      <m:t>=</m:t>
                    </m:r>
                    <m:rad>
                      <m:radPr>
                        <m:degHide m:val="on"/>
                        <m:ctrlPr>
                          <a:rPr lang="en-GB" i="1">
                            <a:latin typeface="Cambria Math" panose="02040503050406030204" pitchFamily="18" charset="0"/>
                          </a:rPr>
                        </m:ctrlPr>
                      </m:radPr>
                      <m:deg/>
                      <m:e>
                        <m:f>
                          <m:fPr>
                            <m:ctrlPr>
                              <a:rPr lang="en-GB" i="1">
                                <a:latin typeface="Cambria Math" panose="02040503050406030204" pitchFamily="18" charset="0"/>
                              </a:rPr>
                            </m:ctrlPr>
                          </m:fPr>
                          <m:num>
                            <m:nary>
                              <m:naryPr>
                                <m:chr m:val="∑"/>
                                <m:limLoc m:val="undOvr"/>
                                <m:ctrlPr>
                                  <a:rPr lang="en-GB" i="1">
                                    <a:latin typeface="Cambria Math" panose="02040503050406030204" pitchFamily="18" charset="0"/>
                                  </a:rPr>
                                </m:ctrlPr>
                              </m:naryPr>
                              <m:sub>
                                <m:r>
                                  <m:rPr>
                                    <m:sty m:val="p"/>
                                  </m:rPr>
                                  <a:rPr lang="en-GB">
                                    <a:latin typeface="Cambria Math" panose="02040503050406030204" pitchFamily="18" charset="0"/>
                                  </a:rPr>
                                  <m:t>i</m:t>
                                </m:r>
                                <m:r>
                                  <a:rPr lang="en-GB">
                                    <a:latin typeface="Cambria Math" panose="02040503050406030204" pitchFamily="18" charset="0"/>
                                  </a:rPr>
                                  <m:t>=1</m:t>
                                </m:r>
                              </m:sub>
                              <m:sup>
                                <m:r>
                                  <m:rPr>
                                    <m:sty m:val="p"/>
                                  </m:rPr>
                                  <a:rPr lang="en-GB">
                                    <a:latin typeface="Cambria Math" panose="02040503050406030204" pitchFamily="18" charset="0"/>
                                  </a:rPr>
                                  <m:t>n</m:t>
                                </m:r>
                              </m:sup>
                              <m:e>
                                <m:sSup>
                                  <m:sSupPr>
                                    <m:ctrlPr>
                                      <a:rPr lang="en-GB" i="1">
                                        <a:latin typeface="Cambria Math" panose="02040503050406030204" pitchFamily="18" charset="0"/>
                                      </a:rPr>
                                    </m:ctrlPr>
                                  </m:sSupPr>
                                  <m:e>
                                    <m:r>
                                      <a:rPr lang="en-GB">
                                        <a:latin typeface="Cambria Math" panose="02040503050406030204" pitchFamily="18" charset="0"/>
                                      </a:rPr>
                                      <m:t>(</m:t>
                                    </m:r>
                                    <m:sSub>
                                      <m:sSubPr>
                                        <m:ctrlPr>
                                          <a:rPr lang="en-GB" i="1">
                                            <a:latin typeface="Cambria Math" panose="02040503050406030204" pitchFamily="18" charset="0"/>
                                          </a:rPr>
                                        </m:ctrlPr>
                                      </m:sSubPr>
                                      <m:e>
                                        <m:r>
                                          <m:rPr>
                                            <m:sty m:val="p"/>
                                          </m:rPr>
                                          <a:rPr lang="en-GB">
                                            <a:latin typeface="Cambria Math" panose="02040503050406030204" pitchFamily="18" charset="0"/>
                                          </a:rPr>
                                          <m:t>X</m:t>
                                        </m:r>
                                      </m:e>
                                      <m:sub>
                                        <m:r>
                                          <m:rPr>
                                            <m:sty m:val="p"/>
                                          </m:rPr>
                                          <a:rPr lang="en-GB">
                                            <a:latin typeface="Cambria Math" panose="02040503050406030204" pitchFamily="18" charset="0"/>
                                          </a:rPr>
                                          <m:t>i</m:t>
                                        </m:r>
                                      </m:sub>
                                    </m:sSub>
                                    <m:r>
                                      <a:rPr lang="en-GB" i="1">
                                        <a:latin typeface="Cambria Math" panose="02040503050406030204" pitchFamily="18" charset="0"/>
                                      </a:rPr>
                                      <m:t>−</m:t>
                                    </m:r>
                                    <m:sSub>
                                      <m:sSubPr>
                                        <m:ctrlPr>
                                          <a:rPr lang="en-GB" i="1">
                                            <a:latin typeface="Cambria Math" panose="02040503050406030204" pitchFamily="18" charset="0"/>
                                          </a:rPr>
                                        </m:ctrlPr>
                                      </m:sSubPr>
                                      <m:e>
                                        <m:r>
                                          <m:rPr>
                                            <m:sty m:val="p"/>
                                          </m:rPr>
                                          <a:rPr lang="en-GB">
                                            <a:latin typeface="Cambria Math" panose="02040503050406030204" pitchFamily="18" charset="0"/>
                                          </a:rPr>
                                          <m:t>P</m:t>
                                        </m:r>
                                      </m:e>
                                      <m:sub>
                                        <m:r>
                                          <m:rPr>
                                            <m:sty m:val="p"/>
                                          </m:rPr>
                                          <a:rPr lang="en-GB">
                                            <a:latin typeface="Cambria Math" panose="02040503050406030204" pitchFamily="18" charset="0"/>
                                          </a:rPr>
                                          <m:t>i</m:t>
                                        </m:r>
                                      </m:sub>
                                    </m:sSub>
                                    <m:r>
                                      <a:rPr lang="en-GB">
                                        <a:latin typeface="Cambria Math" panose="02040503050406030204" pitchFamily="18" charset="0"/>
                                      </a:rPr>
                                      <m:t>)</m:t>
                                    </m:r>
                                  </m:e>
                                  <m:sup>
                                    <m:r>
                                      <a:rPr lang="en-GB">
                                        <a:latin typeface="Cambria Math" panose="02040503050406030204" pitchFamily="18" charset="0"/>
                                      </a:rPr>
                                      <m:t>2</m:t>
                                    </m:r>
                                  </m:sup>
                                </m:sSup>
                              </m:e>
                            </m:nary>
                          </m:num>
                          <m:den>
                            <m:r>
                              <m:rPr>
                                <m:sty m:val="p"/>
                              </m:rPr>
                              <a:rPr lang="en-GB">
                                <a:latin typeface="Cambria Math" panose="02040503050406030204" pitchFamily="18" charset="0"/>
                              </a:rPr>
                              <m:t>n</m:t>
                            </m:r>
                          </m:den>
                        </m:f>
                      </m:e>
                    </m:rad>
                  </m:oMath>
                </a14:m>
                <a:r>
                  <a:rPr lang="en-GB" dirty="0"/>
                  <a:t>						</a:t>
                </a:r>
                <a:r>
                  <a:rPr lang="en-GB" dirty="0" smtClean="0"/>
                  <a:t>1.3</a:t>
                </a:r>
                <a:r>
                  <a:rPr lang="en-GB" dirty="0"/>
                  <a:t>		</a:t>
                </a:r>
              </a:p>
              <a:p>
                <a:r>
                  <a:rPr lang="en-GB" dirty="0"/>
                  <a:t>Where the </a:t>
                </a:r>
                <a14:m>
                  <m:oMath xmlns:m="http://schemas.openxmlformats.org/officeDocument/2006/math">
                    <m:sSub>
                      <m:sSubPr>
                        <m:ctrlPr>
                          <a:rPr lang="en-GB" i="1">
                            <a:latin typeface="Cambria Math" panose="02040503050406030204" pitchFamily="18" charset="0"/>
                          </a:rPr>
                        </m:ctrlPr>
                      </m:sSubPr>
                      <m:e>
                        <m:r>
                          <m:rPr>
                            <m:sty m:val="p"/>
                          </m:rPr>
                          <a:rPr lang="en-GB">
                            <a:latin typeface="Cambria Math" panose="02040503050406030204" pitchFamily="18" charset="0"/>
                          </a:rPr>
                          <m:t>X</m:t>
                        </m:r>
                      </m:e>
                      <m:sub>
                        <m:r>
                          <m:rPr>
                            <m:sty m:val="p"/>
                          </m:rPr>
                          <a:rPr lang="en-GB">
                            <a:latin typeface="Cambria Math" panose="02040503050406030204" pitchFamily="18" charset="0"/>
                          </a:rPr>
                          <m:t>i</m:t>
                        </m:r>
                      </m:sub>
                    </m:sSub>
                    <m:r>
                      <a:rPr lang="en-GB" i="1">
                        <a:latin typeface="Cambria Math" panose="02040503050406030204" pitchFamily="18" charset="0"/>
                      </a:rPr>
                      <m:t>𝑠</m:t>
                    </m:r>
                  </m:oMath>
                </a14:m>
                <a:r>
                  <a:rPr lang="en-GB" dirty="0"/>
                  <a:t> and </a:t>
                </a:r>
                <a14:m>
                  <m:oMath xmlns:m="http://schemas.openxmlformats.org/officeDocument/2006/math">
                    <m:sSub>
                      <m:sSubPr>
                        <m:ctrlPr>
                          <a:rPr lang="en-GB" i="1">
                            <a:latin typeface="Cambria Math" panose="02040503050406030204" pitchFamily="18" charset="0"/>
                          </a:rPr>
                        </m:ctrlPr>
                      </m:sSubPr>
                      <m:e>
                        <m:r>
                          <m:rPr>
                            <m:sty m:val="p"/>
                          </m:rPr>
                          <a:rPr lang="en-GB">
                            <a:latin typeface="Cambria Math" panose="02040503050406030204" pitchFamily="18" charset="0"/>
                          </a:rPr>
                          <m:t>P</m:t>
                        </m:r>
                      </m:e>
                      <m:sub>
                        <m:r>
                          <m:rPr>
                            <m:sty m:val="p"/>
                          </m:rPr>
                          <a:rPr lang="en-GB">
                            <a:latin typeface="Cambria Math" panose="02040503050406030204" pitchFamily="18" charset="0"/>
                          </a:rPr>
                          <m:t>i</m:t>
                        </m:r>
                      </m:sub>
                    </m:sSub>
                    <m:r>
                      <m:rPr>
                        <m:sty m:val="p"/>
                      </m:rPr>
                      <a:rPr lang="en-GB">
                        <a:latin typeface="Cambria Math" panose="02040503050406030204" pitchFamily="18" charset="0"/>
                      </a:rPr>
                      <m:t>s</m:t>
                    </m:r>
                  </m:oMath>
                </a14:m>
                <a:r>
                  <a:rPr lang="en-GB" dirty="0"/>
                  <a:t> are respectively the ionosonde observations and the neural network predictions, and n is the total number of observation-prediction pairs. </a:t>
                </a:r>
              </a:p>
              <a:p>
                <a:pPr marL="0" indent="0">
                  <a:buNone/>
                </a:pPr>
                <a:endParaRPr lang="en-GB" dirty="0" smtClean="0"/>
              </a:p>
              <a:p>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251678" y="2286001"/>
                <a:ext cx="10178322" cy="4419599"/>
              </a:xfrm>
              <a:blipFill>
                <a:blip r:embed="rId2"/>
                <a:stretch>
                  <a:fillRect l="-539" t="-552" r="-479"/>
                </a:stretch>
              </a:blipFill>
            </p:spPr>
            <p:txBody>
              <a:bodyPr/>
              <a:lstStyle/>
              <a:p>
                <a:r>
                  <a:rPr lang="en-GB">
                    <a:noFill/>
                  </a:rPr>
                  <a:t> </a:t>
                </a:r>
              </a:p>
            </p:txBody>
          </p:sp>
        </mc:Fallback>
      </mc:AlternateContent>
      <p:sp>
        <p:nvSpPr>
          <p:cNvPr id="4" name="Footer Placeholder 3"/>
          <p:cNvSpPr>
            <a:spLocks noGrp="1"/>
          </p:cNvSpPr>
          <p:nvPr>
            <p:ph type="ftr" sz="quarter" idx="11"/>
          </p:nvPr>
        </p:nvSpPr>
        <p:spPr/>
        <p:txBody>
          <a:bodyPr/>
          <a:lstStyle/>
          <a:p>
            <a:r>
              <a:rPr lang="en-GB" smtClean="0"/>
              <a:t>International colloquim on equatorial and low- latitude ionosphere, Lagos, 2019</a:t>
            </a:r>
            <a:endParaRPr lang="en-US" dirty="0"/>
          </a:p>
        </p:txBody>
      </p:sp>
    </p:spTree>
    <p:extLst>
      <p:ext uri="{BB962C8B-B14F-4D97-AF65-F5344CB8AC3E}">
        <p14:creationId xmlns:p14="http://schemas.microsoft.com/office/powerpoint/2010/main" val="7852116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Method of data analysis</a:t>
            </a:r>
          </a:p>
        </p:txBody>
      </p:sp>
      <p:sp>
        <p:nvSpPr>
          <p:cNvPr id="3" name="Content Placeholder 2"/>
          <p:cNvSpPr>
            <a:spLocks noGrp="1"/>
          </p:cNvSpPr>
          <p:nvPr>
            <p:ph idx="1"/>
          </p:nvPr>
        </p:nvSpPr>
        <p:spPr/>
        <p:txBody>
          <a:bodyPr>
            <a:normAutofit lnSpcReduction="10000"/>
          </a:bodyPr>
          <a:lstStyle/>
          <a:p>
            <a:r>
              <a:rPr lang="en-US" sz="2400" dirty="0"/>
              <a:t>On the consideration that the relationship between </a:t>
            </a:r>
            <a:r>
              <a:rPr lang="en-US" sz="2400" i="1" dirty="0"/>
              <a:t>f</a:t>
            </a:r>
            <a:r>
              <a:rPr lang="en-US" sz="2400" baseline="-25000" dirty="0"/>
              <a:t>0</a:t>
            </a:r>
            <a:r>
              <a:rPr lang="en-US" sz="2400" dirty="0"/>
              <a:t>F2 and TEC may vary depending on local time, season, and on the levels of solar and geomagnetic activities, we introduced more input layer neurons to investigate such dependencies. </a:t>
            </a:r>
            <a:endParaRPr lang="en-US" sz="2400" dirty="0" smtClean="0"/>
          </a:p>
          <a:p>
            <a:r>
              <a:rPr lang="en-US" sz="2400" dirty="0"/>
              <a:t>The following four parameters were used to represent the factors: the number of hours from local midnight of each day (for local time), the Julian number of days from the start of each year (for seasons), the sunspot number (SSN) (for level of solar activity), and the disturbance storm (</a:t>
            </a:r>
            <a:r>
              <a:rPr lang="en-US" sz="2400" dirty="0" err="1"/>
              <a:t>Dst</a:t>
            </a:r>
            <a:r>
              <a:rPr lang="en-US" sz="2400" dirty="0"/>
              <a:t>) index (for level of geomagnetic activity). </a:t>
            </a:r>
            <a:endParaRPr lang="en-GB" sz="2400" dirty="0"/>
          </a:p>
          <a:p>
            <a:endParaRPr lang="en-US" dirty="0" smtClean="0"/>
          </a:p>
          <a:p>
            <a:pPr marL="0" indent="0">
              <a:buNone/>
            </a:pPr>
            <a:endParaRPr lang="en-GB" dirty="0"/>
          </a:p>
        </p:txBody>
      </p:sp>
      <p:sp>
        <p:nvSpPr>
          <p:cNvPr id="4" name="Footer Placeholder 3"/>
          <p:cNvSpPr>
            <a:spLocks noGrp="1"/>
          </p:cNvSpPr>
          <p:nvPr>
            <p:ph type="ftr" sz="quarter" idx="11"/>
          </p:nvPr>
        </p:nvSpPr>
        <p:spPr/>
        <p:txBody>
          <a:bodyPr/>
          <a:lstStyle/>
          <a:p>
            <a:r>
              <a:rPr lang="en-GB" smtClean="0"/>
              <a:t>International colloquim on equatorial and low- latitude ionosphere, Lagos, 2019</a:t>
            </a:r>
            <a:endParaRPr lang="en-US" dirty="0"/>
          </a:p>
        </p:txBody>
      </p:sp>
    </p:spTree>
    <p:extLst>
      <p:ext uri="{BB962C8B-B14F-4D97-AF65-F5344CB8AC3E}">
        <p14:creationId xmlns:p14="http://schemas.microsoft.com/office/powerpoint/2010/main" val="42430503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dirty="0"/>
              <a:t>RMSDs for 5 different systems of networks </a:t>
            </a:r>
            <a:r>
              <a:rPr lang="en-GB" sz="3200" dirty="0" smtClean="0"/>
              <a:t>trained, all </a:t>
            </a:r>
            <a:r>
              <a:rPr lang="en-GB" sz="3200" dirty="0"/>
              <a:t>available data used</a:t>
            </a:r>
            <a:r>
              <a:rPr lang="en-GB" dirty="0"/>
              <a:t>.</a:t>
            </a:r>
          </a:p>
        </p:txBody>
      </p:sp>
      <p:pic>
        <p:nvPicPr>
          <p:cNvPr id="4" name="Content Placeholder 3"/>
          <p:cNvPicPr>
            <a:picLocks noGrp="1"/>
          </p:cNvPicPr>
          <p:nvPr>
            <p:ph idx="1"/>
          </p:nvPr>
        </p:nvPicPr>
        <p:blipFill>
          <a:blip r:embed="rId2"/>
          <a:stretch>
            <a:fillRect/>
          </a:stretch>
        </p:blipFill>
        <p:spPr bwMode="auto">
          <a:xfrm>
            <a:off x="2992583" y="1874517"/>
            <a:ext cx="7195126" cy="4005583"/>
          </a:xfrm>
          <a:prstGeom prst="rect">
            <a:avLst/>
          </a:prstGeom>
          <a:noFill/>
          <a:ln w="9525">
            <a:noFill/>
            <a:miter lim="800000"/>
            <a:headEnd/>
            <a:tailEnd/>
          </a:ln>
        </p:spPr>
      </p:pic>
      <p:sp>
        <p:nvSpPr>
          <p:cNvPr id="3" name="Footer Placeholder 2"/>
          <p:cNvSpPr>
            <a:spLocks noGrp="1"/>
          </p:cNvSpPr>
          <p:nvPr>
            <p:ph type="ftr" sz="quarter" idx="11"/>
          </p:nvPr>
        </p:nvSpPr>
        <p:spPr/>
        <p:txBody>
          <a:bodyPr/>
          <a:lstStyle/>
          <a:p>
            <a:r>
              <a:rPr lang="en-GB" smtClean="0"/>
              <a:t>International colloquim on equatorial and low- latitude ionosphere, Lagos, 2019</a:t>
            </a:r>
            <a:endParaRPr lang="en-US" dirty="0"/>
          </a:p>
        </p:txBody>
      </p:sp>
    </p:spTree>
    <p:extLst>
      <p:ext uri="{BB962C8B-B14F-4D97-AF65-F5344CB8AC3E}">
        <p14:creationId xmlns:p14="http://schemas.microsoft.com/office/powerpoint/2010/main" val="36317997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METHOD OF DATA ANALYSIS</a:t>
            </a:r>
            <a:endParaRPr lang="en-GB" dirty="0"/>
          </a:p>
        </p:txBody>
      </p:sp>
      <p:sp>
        <p:nvSpPr>
          <p:cNvPr id="3" name="Content Placeholder 2"/>
          <p:cNvSpPr>
            <a:spLocks noGrp="1"/>
          </p:cNvSpPr>
          <p:nvPr>
            <p:ph idx="1"/>
          </p:nvPr>
        </p:nvSpPr>
        <p:spPr/>
        <p:txBody>
          <a:bodyPr>
            <a:normAutofit/>
          </a:bodyPr>
          <a:lstStyle/>
          <a:p>
            <a:r>
              <a:rPr lang="en-US" dirty="0" smtClean="0"/>
              <a:t> </a:t>
            </a:r>
            <a:r>
              <a:rPr lang="en-US" sz="2400" dirty="0"/>
              <a:t>Based on the understanding that the observed insignificance of geomagnetic activity may actually be </a:t>
            </a:r>
            <a:r>
              <a:rPr lang="en-US" sz="2400" dirty="0" smtClean="0"/>
              <a:t>as a </a:t>
            </a:r>
            <a:r>
              <a:rPr lang="en-US" sz="2400" dirty="0"/>
              <a:t>result of the fact that the data used for training and testing are predominantly quiet-time observations, we conducted a control experiment</a:t>
            </a:r>
            <a:r>
              <a:rPr lang="en-US" sz="2400" dirty="0" smtClean="0"/>
              <a:t>.</a:t>
            </a:r>
          </a:p>
          <a:p>
            <a:r>
              <a:rPr lang="en-US" sz="2400" dirty="0" smtClean="0"/>
              <a:t> </a:t>
            </a:r>
            <a:r>
              <a:rPr lang="en-US" sz="2400" dirty="0"/>
              <a:t>For the control experiment, we first selected all observations that were recorded during </a:t>
            </a:r>
            <a:r>
              <a:rPr lang="en-US" sz="2400" dirty="0" err="1"/>
              <a:t>geomagnetically</a:t>
            </a:r>
            <a:r>
              <a:rPr lang="en-US" sz="2400" dirty="0"/>
              <a:t> disturbed periods (with </a:t>
            </a:r>
            <a:r>
              <a:rPr lang="en-US" sz="2400" dirty="0" err="1"/>
              <a:t>Dst</a:t>
            </a:r>
            <a:r>
              <a:rPr lang="en-US" sz="2400" dirty="0"/>
              <a:t>≤-50nT), and then randomly selected an equal amount of observations from the remaining data</a:t>
            </a:r>
            <a:r>
              <a:rPr lang="en-US" sz="2400" dirty="0" smtClean="0"/>
              <a:t>.</a:t>
            </a:r>
          </a:p>
          <a:p>
            <a:r>
              <a:rPr lang="en-US" sz="2400" dirty="0" smtClean="0"/>
              <a:t>.In </a:t>
            </a:r>
            <a:r>
              <a:rPr lang="en-US" sz="2400" dirty="0"/>
              <a:t>this way, we had as much disturbed-time data as the quiet-time </a:t>
            </a:r>
            <a:r>
              <a:rPr lang="en-US" sz="2400" dirty="0" smtClean="0"/>
              <a:t>data</a:t>
            </a:r>
            <a:endParaRPr lang="en-GB" sz="2400" dirty="0"/>
          </a:p>
        </p:txBody>
      </p:sp>
      <p:sp>
        <p:nvSpPr>
          <p:cNvPr id="4" name="Footer Placeholder 3"/>
          <p:cNvSpPr>
            <a:spLocks noGrp="1"/>
          </p:cNvSpPr>
          <p:nvPr>
            <p:ph type="ftr" sz="quarter" idx="11"/>
          </p:nvPr>
        </p:nvSpPr>
        <p:spPr/>
        <p:txBody>
          <a:bodyPr/>
          <a:lstStyle/>
          <a:p>
            <a:r>
              <a:rPr lang="en-GB" sz="1400" dirty="0" smtClean="0"/>
              <a:t>International </a:t>
            </a:r>
            <a:r>
              <a:rPr lang="en-GB" sz="1400" dirty="0" err="1" smtClean="0"/>
              <a:t>colloquim</a:t>
            </a:r>
            <a:r>
              <a:rPr lang="en-GB" sz="1400" dirty="0" smtClean="0"/>
              <a:t> on equatorial and low- latitude ionosphere, Lagos, 2019</a:t>
            </a:r>
            <a:endParaRPr lang="en-US" sz="1400" dirty="0"/>
          </a:p>
        </p:txBody>
      </p:sp>
    </p:spTree>
    <p:extLst>
      <p:ext uri="{BB962C8B-B14F-4D97-AF65-F5344CB8AC3E}">
        <p14:creationId xmlns:p14="http://schemas.microsoft.com/office/powerpoint/2010/main" val="30832615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387927"/>
            <a:ext cx="9603275" cy="1465827"/>
          </a:xfrm>
        </p:spPr>
        <p:txBody>
          <a:bodyPr>
            <a:normAutofit/>
          </a:bodyPr>
          <a:lstStyle/>
          <a:p>
            <a:r>
              <a:rPr lang="en-GB" sz="2400" dirty="0"/>
              <a:t>RMSDs for 5 different systems of networks </a:t>
            </a:r>
            <a:r>
              <a:rPr lang="en-GB" sz="2400" dirty="0" smtClean="0"/>
              <a:t>trained with 50</a:t>
            </a:r>
            <a:r>
              <a:rPr lang="en-GB" sz="2400" dirty="0"/>
              <a:t>% disturbed time data and 50% quiet time data</a:t>
            </a:r>
            <a:r>
              <a:rPr lang="en-GB" sz="3600" dirty="0"/>
              <a:t>. </a:t>
            </a:r>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3168074" y="1764145"/>
            <a:ext cx="6382326" cy="3855721"/>
          </a:xfrm>
          <a:prstGeom prst="rect">
            <a:avLst/>
          </a:prstGeom>
          <a:noFill/>
          <a:ln>
            <a:noFill/>
          </a:ln>
        </p:spPr>
      </p:pic>
      <p:sp>
        <p:nvSpPr>
          <p:cNvPr id="3" name="Footer Placeholder 2"/>
          <p:cNvSpPr>
            <a:spLocks noGrp="1"/>
          </p:cNvSpPr>
          <p:nvPr>
            <p:ph type="ftr" sz="quarter" idx="11"/>
          </p:nvPr>
        </p:nvSpPr>
        <p:spPr/>
        <p:txBody>
          <a:bodyPr/>
          <a:lstStyle/>
          <a:p>
            <a:r>
              <a:rPr lang="en-GB" smtClean="0"/>
              <a:t>International colloquim on equatorial and low- latitude ionosphere, Lagos, 2019</a:t>
            </a:r>
            <a:endParaRPr lang="en-US" dirty="0"/>
          </a:p>
        </p:txBody>
      </p:sp>
    </p:spTree>
    <p:extLst>
      <p:ext uri="{BB962C8B-B14F-4D97-AF65-F5344CB8AC3E}">
        <p14:creationId xmlns:p14="http://schemas.microsoft.com/office/powerpoint/2010/main" val="38800506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Result of THE single STATION </a:t>
            </a:r>
            <a:r>
              <a:rPr lang="en-GB" sz="3600" dirty="0" err="1" smtClean="0"/>
              <a:t>modelS</a:t>
            </a:r>
            <a:endParaRPr lang="en-GB" sz="3600" dirty="0"/>
          </a:p>
        </p:txBody>
      </p:sp>
      <p:pic>
        <p:nvPicPr>
          <p:cNvPr id="5" name="Content Placeholder 4"/>
          <p:cNvPicPr>
            <a:picLocks noGrp="1"/>
          </p:cNvPicPr>
          <p:nvPr>
            <p:ph sz="half" idx="1"/>
          </p:nvPr>
        </p:nvPicPr>
        <p:blipFill>
          <a:blip r:embed="rId2"/>
          <a:stretch>
            <a:fillRect/>
          </a:stretch>
        </p:blipFill>
        <p:spPr>
          <a:xfrm>
            <a:off x="1743003" y="2286000"/>
            <a:ext cx="3829193" cy="3619500"/>
          </a:xfrm>
          <a:prstGeom prst="rect">
            <a:avLst/>
          </a:prstGeom>
        </p:spPr>
      </p:pic>
      <p:pic>
        <p:nvPicPr>
          <p:cNvPr id="6" name="Content Placeholder 5"/>
          <p:cNvPicPr>
            <a:picLocks noGrp="1"/>
          </p:cNvPicPr>
          <p:nvPr>
            <p:ph sz="half" idx="2"/>
          </p:nvPr>
        </p:nvPicPr>
        <p:blipFill>
          <a:blip r:embed="rId3"/>
          <a:stretch>
            <a:fillRect/>
          </a:stretch>
        </p:blipFill>
        <p:spPr>
          <a:xfrm>
            <a:off x="6648450" y="2295525"/>
            <a:ext cx="4800600" cy="3600450"/>
          </a:xfrm>
          <a:prstGeom prst="rect">
            <a:avLst/>
          </a:prstGeom>
        </p:spPr>
      </p:pic>
      <p:sp>
        <p:nvSpPr>
          <p:cNvPr id="3" name="Footer Placeholder 2"/>
          <p:cNvSpPr>
            <a:spLocks noGrp="1"/>
          </p:cNvSpPr>
          <p:nvPr>
            <p:ph type="ftr" sz="quarter" idx="11"/>
          </p:nvPr>
        </p:nvSpPr>
        <p:spPr/>
        <p:txBody>
          <a:bodyPr/>
          <a:lstStyle/>
          <a:p>
            <a:r>
              <a:rPr lang="en-GB" smtClean="0"/>
              <a:t>International colloquim on equatorial and low- latitude ionosphere, Lagos, 2019</a:t>
            </a:r>
            <a:endParaRPr lang="en-US" dirty="0"/>
          </a:p>
        </p:txBody>
      </p:sp>
    </p:spTree>
    <p:extLst>
      <p:ext uri="{BB962C8B-B14F-4D97-AF65-F5344CB8AC3E}">
        <p14:creationId xmlns:p14="http://schemas.microsoft.com/office/powerpoint/2010/main" val="12418298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RESULTS OF THE single </a:t>
            </a:r>
            <a:r>
              <a:rPr lang="en-GB" sz="4000" dirty="0"/>
              <a:t>STATION </a:t>
            </a:r>
            <a:r>
              <a:rPr lang="en-GB" sz="4000" dirty="0" err="1"/>
              <a:t>modelS</a:t>
            </a:r>
            <a:endParaRPr lang="en-GB" sz="4000" dirty="0"/>
          </a:p>
        </p:txBody>
      </p:sp>
      <p:pic>
        <p:nvPicPr>
          <p:cNvPr id="5" name="Content Placeholder 4"/>
          <p:cNvPicPr>
            <a:picLocks noGrp="1"/>
          </p:cNvPicPr>
          <p:nvPr>
            <p:ph sz="half" idx="1"/>
          </p:nvPr>
        </p:nvPicPr>
        <p:blipFill>
          <a:blip r:embed="rId2"/>
          <a:stretch>
            <a:fillRect/>
          </a:stretch>
        </p:blipFill>
        <p:spPr>
          <a:xfrm>
            <a:off x="1257300" y="2295525"/>
            <a:ext cx="4800600" cy="3600450"/>
          </a:xfrm>
          <a:prstGeom prst="rect">
            <a:avLst/>
          </a:prstGeom>
        </p:spPr>
      </p:pic>
      <p:pic>
        <p:nvPicPr>
          <p:cNvPr id="6" name="Content Placeholder 5"/>
          <p:cNvPicPr>
            <a:picLocks noGrp="1"/>
          </p:cNvPicPr>
          <p:nvPr>
            <p:ph sz="half" idx="2"/>
          </p:nvPr>
        </p:nvPicPr>
        <p:blipFill>
          <a:blip r:embed="rId3"/>
          <a:stretch>
            <a:fillRect/>
          </a:stretch>
        </p:blipFill>
        <p:spPr>
          <a:xfrm>
            <a:off x="6648450" y="2295525"/>
            <a:ext cx="4800600" cy="3600450"/>
          </a:xfrm>
          <a:prstGeom prst="rect">
            <a:avLst/>
          </a:prstGeom>
        </p:spPr>
      </p:pic>
      <p:sp>
        <p:nvSpPr>
          <p:cNvPr id="3" name="Footer Placeholder 2"/>
          <p:cNvSpPr>
            <a:spLocks noGrp="1"/>
          </p:cNvSpPr>
          <p:nvPr>
            <p:ph type="ftr" sz="quarter" idx="11"/>
          </p:nvPr>
        </p:nvSpPr>
        <p:spPr/>
        <p:txBody>
          <a:bodyPr/>
          <a:lstStyle/>
          <a:p>
            <a:r>
              <a:rPr lang="en-GB" smtClean="0"/>
              <a:t>International colloquim on equatorial and low- latitude ionosphere, Lagos, 2019</a:t>
            </a:r>
            <a:endParaRPr lang="en-US" dirty="0"/>
          </a:p>
        </p:txBody>
      </p:sp>
    </p:spTree>
    <p:extLst>
      <p:ext uri="{BB962C8B-B14F-4D97-AF65-F5344CB8AC3E}">
        <p14:creationId xmlns:p14="http://schemas.microsoft.com/office/powerpoint/2010/main" val="19784511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5400" dirty="0" smtClean="0"/>
              <a:t>RESULT </a:t>
            </a:r>
            <a:r>
              <a:rPr lang="en-GB" sz="5400" dirty="0"/>
              <a:t>OF THE single STATION </a:t>
            </a:r>
            <a:r>
              <a:rPr lang="en-GB" sz="5400" dirty="0" err="1"/>
              <a:t>modelS</a:t>
            </a:r>
            <a:endParaRPr lang="en-GB" dirty="0"/>
          </a:p>
        </p:txBody>
      </p:sp>
      <p:sp>
        <p:nvSpPr>
          <p:cNvPr id="3" name="Content Placeholder 2"/>
          <p:cNvSpPr>
            <a:spLocks noGrp="1"/>
          </p:cNvSpPr>
          <p:nvPr>
            <p:ph idx="1"/>
          </p:nvPr>
        </p:nvSpPr>
        <p:spPr/>
        <p:txBody>
          <a:bodyPr>
            <a:normAutofit/>
          </a:bodyPr>
          <a:lstStyle/>
          <a:p>
            <a:r>
              <a:rPr lang="en-US" dirty="0" smtClean="0"/>
              <a:t>The </a:t>
            </a:r>
            <a:r>
              <a:rPr lang="en-US" dirty="0"/>
              <a:t>results show that there are observable differences in the performances of the two models when used at either of the locations. </a:t>
            </a:r>
            <a:endParaRPr lang="en-US" dirty="0" smtClean="0"/>
          </a:p>
          <a:p>
            <a:r>
              <a:rPr lang="en-US" dirty="0" smtClean="0"/>
              <a:t>The </a:t>
            </a:r>
            <a:r>
              <a:rPr lang="en-US" dirty="0"/>
              <a:t>models perform more accurately at the stations for which they are developed than at the alternate stations. </a:t>
            </a:r>
            <a:endParaRPr lang="en-US" dirty="0" smtClean="0"/>
          </a:p>
          <a:p>
            <a:r>
              <a:rPr lang="en-US" dirty="0" smtClean="0"/>
              <a:t>Conducting </a:t>
            </a:r>
            <a:r>
              <a:rPr lang="en-US" dirty="0"/>
              <a:t>repeated tests using other </a:t>
            </a:r>
            <a:r>
              <a:rPr lang="en-US" dirty="0" smtClean="0"/>
              <a:t>stations showed </a:t>
            </a:r>
            <a:r>
              <a:rPr lang="en-US" dirty="0"/>
              <a:t>that there were </a:t>
            </a:r>
            <a:r>
              <a:rPr lang="en-US" dirty="0" smtClean="0"/>
              <a:t>latitudinal and longitudinal </a:t>
            </a:r>
            <a:r>
              <a:rPr lang="en-US" dirty="0"/>
              <a:t>differences in the relationships between </a:t>
            </a:r>
            <a:r>
              <a:rPr lang="en-US" i="1" dirty="0"/>
              <a:t>f</a:t>
            </a:r>
            <a:r>
              <a:rPr lang="en-US" baseline="-25000" dirty="0"/>
              <a:t>0</a:t>
            </a:r>
            <a:r>
              <a:rPr lang="en-US" dirty="0"/>
              <a:t>F2 and TEC. </a:t>
            </a:r>
            <a:endParaRPr lang="en-US" dirty="0" smtClean="0"/>
          </a:p>
          <a:p>
            <a:r>
              <a:rPr lang="en-US" dirty="0" smtClean="0"/>
              <a:t>The </a:t>
            </a:r>
            <a:r>
              <a:rPr lang="en-US" dirty="0"/>
              <a:t>results </a:t>
            </a:r>
            <a:r>
              <a:rPr lang="en-US" dirty="0" smtClean="0"/>
              <a:t>motivated </a:t>
            </a:r>
            <a:r>
              <a:rPr lang="en-US" dirty="0"/>
              <a:t>our inclusion of the station longitudes and latitudes as additional input neurons for the final neural network training used in the NNT2F2 model</a:t>
            </a:r>
            <a:endParaRPr lang="en-GB" dirty="0"/>
          </a:p>
        </p:txBody>
      </p:sp>
      <p:sp>
        <p:nvSpPr>
          <p:cNvPr id="4" name="Footer Placeholder 3"/>
          <p:cNvSpPr>
            <a:spLocks noGrp="1"/>
          </p:cNvSpPr>
          <p:nvPr>
            <p:ph type="ftr" sz="quarter" idx="11"/>
          </p:nvPr>
        </p:nvSpPr>
        <p:spPr/>
        <p:txBody>
          <a:bodyPr/>
          <a:lstStyle/>
          <a:p>
            <a:r>
              <a:rPr lang="en-GB" smtClean="0"/>
              <a:t>International colloquim on equatorial and low- latitude ionosphere, Lagos, 2019</a:t>
            </a:r>
            <a:endParaRPr lang="en-US" dirty="0"/>
          </a:p>
        </p:txBody>
      </p:sp>
    </p:spTree>
    <p:extLst>
      <p:ext uri="{BB962C8B-B14F-4D97-AF65-F5344CB8AC3E}">
        <p14:creationId xmlns:p14="http://schemas.microsoft.com/office/powerpoint/2010/main" val="34916233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Developing nnt2f2 model</a:t>
            </a:r>
            <a:endParaRPr lang="en-GB" dirty="0"/>
          </a:p>
        </p:txBody>
      </p:sp>
      <p:sp>
        <p:nvSpPr>
          <p:cNvPr id="3" name="Content Placeholder 2"/>
          <p:cNvSpPr>
            <a:spLocks noGrp="1"/>
          </p:cNvSpPr>
          <p:nvPr>
            <p:ph idx="1"/>
          </p:nvPr>
        </p:nvSpPr>
        <p:spPr/>
        <p:txBody>
          <a:bodyPr>
            <a:normAutofit fontScale="92500"/>
          </a:bodyPr>
          <a:lstStyle/>
          <a:p>
            <a:r>
              <a:rPr lang="en-US" sz="2800" dirty="0"/>
              <a:t>Finally, the total number of input neurons for the  final neural network was eight: TEC, DOYs, </a:t>
            </a:r>
            <a:r>
              <a:rPr lang="en-US" sz="2800" dirty="0" err="1"/>
              <a:t>DOYc</a:t>
            </a:r>
            <a:r>
              <a:rPr lang="en-US" sz="2800" dirty="0"/>
              <a:t>, SSN, LTs, </a:t>
            </a:r>
            <a:r>
              <a:rPr lang="en-US" sz="2800" dirty="0" err="1"/>
              <a:t>LTc</a:t>
            </a:r>
            <a:r>
              <a:rPr lang="en-US" sz="2800" dirty="0"/>
              <a:t>, latitude, and longitude.</a:t>
            </a:r>
          </a:p>
          <a:p>
            <a:r>
              <a:rPr lang="en-US" sz="2800" dirty="0"/>
              <a:t> A total of 30 neural networks were trained in which the number of hidden layer neurons was varied from 1 to 30 in steps of 1. </a:t>
            </a:r>
          </a:p>
          <a:p>
            <a:r>
              <a:rPr lang="en-US" sz="2800" dirty="0"/>
              <a:t>Each of the networks was then used to predict</a:t>
            </a:r>
            <a:r>
              <a:rPr lang="en-US" sz="2800" i="1" dirty="0"/>
              <a:t> f</a:t>
            </a:r>
            <a:r>
              <a:rPr lang="en-US" sz="2800" baseline="-25000" dirty="0"/>
              <a:t>0</a:t>
            </a:r>
            <a:r>
              <a:rPr lang="en-US" sz="2800" dirty="0"/>
              <a:t>F2 values for the validation dataset, and the RMSDs were computed considering the corresponding ionosonde </a:t>
            </a:r>
            <a:r>
              <a:rPr lang="en-US" sz="2800" i="1" dirty="0"/>
              <a:t>f</a:t>
            </a:r>
            <a:r>
              <a:rPr lang="en-US" sz="2800" baseline="-25000" dirty="0"/>
              <a:t>0</a:t>
            </a:r>
            <a:r>
              <a:rPr lang="en-US" sz="2800" dirty="0"/>
              <a:t>F2 values as references. </a:t>
            </a:r>
          </a:p>
          <a:p>
            <a:pPr marL="0" indent="0">
              <a:buNone/>
            </a:pPr>
            <a:endParaRPr lang="en-GB" sz="2400" dirty="0"/>
          </a:p>
          <a:p>
            <a:endParaRPr lang="en-GB" dirty="0"/>
          </a:p>
        </p:txBody>
      </p:sp>
      <p:sp>
        <p:nvSpPr>
          <p:cNvPr id="4" name="Footer Placeholder 3"/>
          <p:cNvSpPr>
            <a:spLocks noGrp="1"/>
          </p:cNvSpPr>
          <p:nvPr>
            <p:ph type="ftr" sz="quarter" idx="11"/>
          </p:nvPr>
        </p:nvSpPr>
        <p:spPr/>
        <p:txBody>
          <a:bodyPr/>
          <a:lstStyle/>
          <a:p>
            <a:r>
              <a:rPr lang="en-GB" smtClean="0"/>
              <a:t>International colloquim on equatorial and low- latitude ionosphere, Lagos, 2019</a:t>
            </a:r>
            <a:endParaRPr lang="en-US" dirty="0"/>
          </a:p>
        </p:txBody>
      </p:sp>
    </p:spTree>
    <p:extLst>
      <p:ext uri="{BB962C8B-B14F-4D97-AF65-F5344CB8AC3E}">
        <p14:creationId xmlns:p14="http://schemas.microsoft.com/office/powerpoint/2010/main" val="15652848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RMSDs for the 30 different neural networks trained in the final system of neural networks adopted in this work</a:t>
            </a:r>
            <a:r>
              <a:rPr lang="en-US" sz="2400" dirty="0"/>
              <a:t>.</a:t>
            </a:r>
            <a:endParaRPr lang="en-GB" sz="2400" dirty="0"/>
          </a:p>
        </p:txBody>
      </p:sp>
      <p:pic>
        <p:nvPicPr>
          <p:cNvPr id="4" name="Content Placeholder 3"/>
          <p:cNvPicPr>
            <a:picLocks noGrp="1"/>
          </p:cNvPicPr>
          <p:nvPr>
            <p:ph idx="1"/>
          </p:nvPr>
        </p:nvPicPr>
        <p:blipFill>
          <a:blip r:embed="rId2"/>
          <a:stretch>
            <a:fillRect/>
          </a:stretch>
        </p:blipFill>
        <p:spPr>
          <a:xfrm>
            <a:off x="2253674" y="1690255"/>
            <a:ext cx="8266544" cy="4189845"/>
          </a:xfrm>
          <a:prstGeom prst="rect">
            <a:avLst/>
          </a:prstGeom>
        </p:spPr>
      </p:pic>
      <p:sp>
        <p:nvSpPr>
          <p:cNvPr id="3" name="Footer Placeholder 2"/>
          <p:cNvSpPr>
            <a:spLocks noGrp="1"/>
          </p:cNvSpPr>
          <p:nvPr>
            <p:ph type="ftr" sz="quarter" idx="11"/>
          </p:nvPr>
        </p:nvSpPr>
        <p:spPr/>
        <p:txBody>
          <a:bodyPr/>
          <a:lstStyle/>
          <a:p>
            <a:r>
              <a:rPr lang="en-GB" smtClean="0"/>
              <a:t>International colloquim on equatorial and low- latitude ionosphere, Lagos, 2019</a:t>
            </a:r>
            <a:endParaRPr lang="en-US" dirty="0"/>
          </a:p>
        </p:txBody>
      </p:sp>
    </p:spTree>
    <p:extLst>
      <p:ext uri="{BB962C8B-B14F-4D97-AF65-F5344CB8AC3E}">
        <p14:creationId xmlns:p14="http://schemas.microsoft.com/office/powerpoint/2010/main" val="21800807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Results of the NNt2f2 model</a:t>
            </a:r>
          </a:p>
        </p:txBody>
      </p:sp>
      <p:sp>
        <p:nvSpPr>
          <p:cNvPr id="3" name="Footer Placeholder 2"/>
          <p:cNvSpPr>
            <a:spLocks noGrp="1"/>
          </p:cNvSpPr>
          <p:nvPr>
            <p:ph type="ftr" sz="quarter" idx="11"/>
          </p:nvPr>
        </p:nvSpPr>
        <p:spPr/>
        <p:txBody>
          <a:bodyPr/>
          <a:lstStyle/>
          <a:p>
            <a:r>
              <a:rPr lang="en-GB" smtClean="0"/>
              <a:t>International colloquim on equatorial and low- latitude ionosphere, Lagos, 2019</a:t>
            </a:r>
            <a:endParaRPr lang="en-US" dirty="0"/>
          </a:p>
        </p:txBody>
      </p:sp>
      <p:pic>
        <p:nvPicPr>
          <p:cNvPr id="6" name="Content Placeholder 5"/>
          <p:cNvPicPr>
            <a:picLocks noGrp="1"/>
          </p:cNvPicPr>
          <p:nvPr>
            <p:ph idx="1"/>
          </p:nvPr>
        </p:nvPicPr>
        <p:blipFill rotWithShape="1">
          <a:blip r:embed="rId2"/>
          <a:srcRect l="13221" t="26501" r="48049" b="15363"/>
          <a:stretch/>
        </p:blipFill>
        <p:spPr bwMode="auto">
          <a:xfrm>
            <a:off x="1616364" y="1496291"/>
            <a:ext cx="8866909" cy="438380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263079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effectLst/>
                <a:latin typeface="Times New Roman" panose="02020603050405020304" pitchFamily="18" charset="0"/>
                <a:ea typeface="Calibri" panose="020F0502020204030204" pitchFamily="34" charset="0"/>
              </a:rPr>
              <a:t>NNT2F2 model predictions in comparison with ionosonde measurements. </a:t>
            </a:r>
            <a:endParaRPr lang="en-GB" dirty="0"/>
          </a:p>
        </p:txBody>
      </p:sp>
      <p:pic>
        <p:nvPicPr>
          <p:cNvPr id="5" name="Content Placeholder 4"/>
          <p:cNvPicPr>
            <a:picLocks noGrp="1"/>
          </p:cNvPicPr>
          <p:nvPr>
            <p:ph sz="half" idx="1"/>
          </p:nvPr>
        </p:nvPicPr>
        <p:blipFill>
          <a:blip r:embed="rId2"/>
          <a:stretch>
            <a:fillRect/>
          </a:stretch>
        </p:blipFill>
        <p:spPr>
          <a:xfrm>
            <a:off x="1257300" y="2295525"/>
            <a:ext cx="4800600" cy="3600450"/>
          </a:xfrm>
          <a:prstGeom prst="rect">
            <a:avLst/>
          </a:prstGeom>
        </p:spPr>
      </p:pic>
      <p:pic>
        <p:nvPicPr>
          <p:cNvPr id="6" name="Content Placeholder 5"/>
          <p:cNvPicPr>
            <a:picLocks noGrp="1"/>
          </p:cNvPicPr>
          <p:nvPr>
            <p:ph sz="half" idx="2"/>
          </p:nvPr>
        </p:nvPicPr>
        <p:blipFill>
          <a:blip r:embed="rId3"/>
          <a:stretch>
            <a:fillRect/>
          </a:stretch>
        </p:blipFill>
        <p:spPr>
          <a:xfrm>
            <a:off x="6648450" y="2295525"/>
            <a:ext cx="4800600" cy="3600450"/>
          </a:xfrm>
          <a:prstGeom prst="rect">
            <a:avLst/>
          </a:prstGeom>
        </p:spPr>
      </p:pic>
      <p:sp>
        <p:nvSpPr>
          <p:cNvPr id="3" name="Footer Placeholder 2"/>
          <p:cNvSpPr>
            <a:spLocks noGrp="1"/>
          </p:cNvSpPr>
          <p:nvPr>
            <p:ph type="ftr" sz="quarter" idx="11"/>
          </p:nvPr>
        </p:nvSpPr>
        <p:spPr/>
        <p:txBody>
          <a:bodyPr/>
          <a:lstStyle/>
          <a:p>
            <a:r>
              <a:rPr lang="en-GB" smtClean="0"/>
              <a:t>International colloquim on equatorial and low- latitude ionosphere, Lagos, 2019</a:t>
            </a:r>
            <a:endParaRPr lang="en-US" dirty="0"/>
          </a:p>
        </p:txBody>
      </p:sp>
    </p:spTree>
    <p:extLst>
      <p:ext uri="{BB962C8B-B14F-4D97-AF65-F5344CB8AC3E}">
        <p14:creationId xmlns:p14="http://schemas.microsoft.com/office/powerpoint/2010/main" val="2121110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400" b="1" dirty="0" smtClean="0">
                <a:latin typeface="Arial" panose="020B0604020202020204" pitchFamily="34" charset="0"/>
                <a:cs typeface="Arial" panose="020B0604020202020204" pitchFamily="34" charset="0"/>
              </a:rPr>
              <a:t>RESULTS OF THE </a:t>
            </a:r>
            <a:r>
              <a:rPr lang="en-US" sz="4400" b="1" dirty="0" smtClean="0">
                <a:latin typeface="Arial" panose="020B0604020202020204" pitchFamily="34" charset="0"/>
                <a:ea typeface="Calibri" panose="020F0502020204030204" pitchFamily="34" charset="0"/>
                <a:cs typeface="Arial" panose="020B0604020202020204" pitchFamily="34" charset="0"/>
              </a:rPr>
              <a:t>NNT2F2 </a:t>
            </a:r>
            <a:r>
              <a:rPr lang="en-US" sz="4400" b="1" dirty="0">
                <a:latin typeface="Arial" panose="020B0604020202020204" pitchFamily="34" charset="0"/>
                <a:ea typeface="Calibri" panose="020F0502020204030204" pitchFamily="34" charset="0"/>
                <a:cs typeface="Arial" panose="020B0604020202020204" pitchFamily="34" charset="0"/>
              </a:rPr>
              <a:t>model</a:t>
            </a:r>
            <a:endParaRPr lang="en-GB" sz="4400" b="1" dirty="0">
              <a:latin typeface="Arial" panose="020B0604020202020204" pitchFamily="34" charset="0"/>
              <a:cs typeface="Arial" panose="020B0604020202020204" pitchFamily="34" charset="0"/>
            </a:endParaRPr>
          </a:p>
        </p:txBody>
      </p:sp>
      <p:pic>
        <p:nvPicPr>
          <p:cNvPr id="4" name="Content Placeholder 3"/>
          <p:cNvPicPr>
            <a:picLocks noGrp="1"/>
          </p:cNvPicPr>
          <p:nvPr>
            <p:ph idx="1"/>
          </p:nvPr>
        </p:nvPicPr>
        <p:blipFill>
          <a:blip r:embed="rId2"/>
          <a:stretch>
            <a:fillRect/>
          </a:stretch>
        </p:blipFill>
        <p:spPr>
          <a:xfrm>
            <a:off x="3944408" y="2286000"/>
            <a:ext cx="4792133" cy="3594100"/>
          </a:xfrm>
          <a:prstGeom prst="rect">
            <a:avLst/>
          </a:prstGeom>
        </p:spPr>
      </p:pic>
      <p:sp>
        <p:nvSpPr>
          <p:cNvPr id="3" name="Footer Placeholder 2"/>
          <p:cNvSpPr>
            <a:spLocks noGrp="1"/>
          </p:cNvSpPr>
          <p:nvPr>
            <p:ph type="ftr" sz="quarter" idx="11"/>
          </p:nvPr>
        </p:nvSpPr>
        <p:spPr/>
        <p:txBody>
          <a:bodyPr/>
          <a:lstStyle/>
          <a:p>
            <a:r>
              <a:rPr lang="en-GB" smtClean="0"/>
              <a:t>International colloquim on equatorial and low- latitude ionosphere, Lagos, 2019</a:t>
            </a:r>
            <a:endParaRPr lang="en-US" dirty="0"/>
          </a:p>
        </p:txBody>
      </p:sp>
    </p:spTree>
    <p:extLst>
      <p:ext uri="{BB962C8B-B14F-4D97-AF65-F5344CB8AC3E}">
        <p14:creationId xmlns:p14="http://schemas.microsoft.com/office/powerpoint/2010/main" val="40834701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8" y="382385"/>
            <a:ext cx="10178322" cy="1003070"/>
          </a:xfrm>
        </p:spPr>
        <p:txBody>
          <a:bodyPr/>
          <a:lstStyle/>
          <a:p>
            <a:r>
              <a:rPr lang="en-GB" dirty="0" smtClean="0"/>
              <a:t>CONCLUSION </a:t>
            </a:r>
            <a:endParaRPr lang="en-GB" dirty="0"/>
          </a:p>
        </p:txBody>
      </p:sp>
      <p:sp>
        <p:nvSpPr>
          <p:cNvPr id="3" name="Content Placeholder 2"/>
          <p:cNvSpPr>
            <a:spLocks noGrp="1"/>
          </p:cNvSpPr>
          <p:nvPr>
            <p:ph idx="1"/>
          </p:nvPr>
        </p:nvSpPr>
        <p:spPr>
          <a:xfrm>
            <a:off x="1251678" y="1967345"/>
            <a:ext cx="10178322" cy="4488873"/>
          </a:xfrm>
        </p:spPr>
        <p:txBody>
          <a:bodyPr>
            <a:normAutofit fontScale="92500" lnSpcReduction="10000"/>
          </a:bodyPr>
          <a:lstStyle/>
          <a:p>
            <a:endParaRPr lang="en-US" dirty="0" smtClean="0"/>
          </a:p>
          <a:p>
            <a:r>
              <a:rPr lang="en-US" sz="2400" smtClean="0"/>
              <a:t>The </a:t>
            </a:r>
            <a:r>
              <a:rPr lang="en-US" sz="2400" dirty="0"/>
              <a:t>relationship between </a:t>
            </a:r>
            <a:r>
              <a:rPr lang="en-US" sz="2400" i="1" dirty="0"/>
              <a:t>f</a:t>
            </a:r>
            <a:r>
              <a:rPr lang="en-US" sz="2400" baseline="-25000" dirty="0"/>
              <a:t>0</a:t>
            </a:r>
            <a:r>
              <a:rPr lang="en-US" sz="2400" dirty="0"/>
              <a:t>F2 and TEC also vary with space, and the variation is less for closely located </a:t>
            </a:r>
            <a:r>
              <a:rPr lang="en-US" sz="2400" dirty="0" smtClean="0"/>
              <a:t>stations</a:t>
            </a:r>
          </a:p>
          <a:p>
            <a:r>
              <a:rPr lang="en-US" sz="2400" dirty="0"/>
              <a:t>We showed that the relationship between </a:t>
            </a:r>
            <a:r>
              <a:rPr lang="en-US" sz="2400" i="1" dirty="0"/>
              <a:t>f</a:t>
            </a:r>
            <a:r>
              <a:rPr lang="en-US" sz="2400" baseline="-25000" dirty="0"/>
              <a:t>0</a:t>
            </a:r>
            <a:r>
              <a:rPr lang="en-US" sz="2400" dirty="0"/>
              <a:t>F2 and TEC is not purely monotonic as suggested in certain previous works (e.g. </a:t>
            </a:r>
            <a:r>
              <a:rPr lang="en-US" sz="2400" dirty="0" err="1"/>
              <a:t>Spalla</a:t>
            </a:r>
            <a:r>
              <a:rPr lang="en-US" sz="2400" dirty="0"/>
              <a:t> and </a:t>
            </a:r>
            <a:r>
              <a:rPr lang="en-US" sz="2400" dirty="0" err="1"/>
              <a:t>Cairolo</a:t>
            </a:r>
            <a:r>
              <a:rPr lang="en-US" sz="2400" dirty="0"/>
              <a:t>, 1994), but that this relationship also depends on factors like the season, level of solar activity, and local time. </a:t>
            </a:r>
            <a:r>
              <a:rPr lang="en-US" sz="2400" dirty="0" smtClean="0"/>
              <a:t> </a:t>
            </a:r>
          </a:p>
          <a:p>
            <a:r>
              <a:rPr lang="en-US" sz="2400" dirty="0" smtClean="0"/>
              <a:t>This </a:t>
            </a:r>
            <a:r>
              <a:rPr lang="en-US" sz="2400" dirty="0"/>
              <a:t>is the first paper in which neural networks have been used to study the relationship between </a:t>
            </a:r>
            <a:r>
              <a:rPr lang="en-US" sz="2400" i="1" dirty="0"/>
              <a:t>f</a:t>
            </a:r>
            <a:r>
              <a:rPr lang="en-US" sz="2400" baseline="-25000" dirty="0"/>
              <a:t>0</a:t>
            </a:r>
            <a:r>
              <a:rPr lang="en-US" sz="2400" dirty="0"/>
              <a:t>F2 and TEC. </a:t>
            </a:r>
            <a:endParaRPr lang="en-US" sz="2400" dirty="0" smtClean="0"/>
          </a:p>
          <a:p>
            <a:r>
              <a:rPr lang="en-US" sz="2400" dirty="0" smtClean="0"/>
              <a:t>The </a:t>
            </a:r>
            <a:r>
              <a:rPr lang="en-US" sz="2400" dirty="0"/>
              <a:t>conducted error analysis indicates that the NNT2F2 model developed in this work can be used to estimate </a:t>
            </a:r>
            <a:r>
              <a:rPr lang="en-US" sz="2400" i="1" dirty="0" smtClean="0"/>
              <a:t>f0F</a:t>
            </a:r>
            <a:r>
              <a:rPr lang="en-US" sz="2400" dirty="0" smtClean="0"/>
              <a:t>2 values </a:t>
            </a:r>
            <a:r>
              <a:rPr lang="en-US" sz="2400" dirty="0"/>
              <a:t>from GNSS-TEC measurements with accuracies of less than 1 </a:t>
            </a:r>
            <a:r>
              <a:rPr lang="en-US" sz="2400" dirty="0" err="1"/>
              <a:t>MHz.</a:t>
            </a:r>
            <a:r>
              <a:rPr lang="en-US" sz="2400" dirty="0"/>
              <a:t> </a:t>
            </a:r>
            <a:endParaRPr lang="en-GB" sz="2400" dirty="0"/>
          </a:p>
          <a:p>
            <a:endParaRPr lang="en-GB" sz="2400" dirty="0"/>
          </a:p>
        </p:txBody>
      </p:sp>
      <p:sp>
        <p:nvSpPr>
          <p:cNvPr id="4" name="Footer Placeholder 3"/>
          <p:cNvSpPr>
            <a:spLocks noGrp="1"/>
          </p:cNvSpPr>
          <p:nvPr>
            <p:ph type="ftr" sz="quarter" idx="11"/>
          </p:nvPr>
        </p:nvSpPr>
        <p:spPr/>
        <p:txBody>
          <a:bodyPr/>
          <a:lstStyle/>
          <a:p>
            <a:r>
              <a:rPr lang="en-GB" smtClean="0"/>
              <a:t>International colloquim on equatorial and low- latitude ionosphere, Lagos, 2019</a:t>
            </a:r>
            <a:endParaRPr lang="en-US" dirty="0"/>
          </a:p>
        </p:txBody>
      </p:sp>
    </p:spTree>
    <p:extLst>
      <p:ext uri="{BB962C8B-B14F-4D97-AF65-F5344CB8AC3E}">
        <p14:creationId xmlns:p14="http://schemas.microsoft.com/office/powerpoint/2010/main" val="37484954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12000" dirty="0">
                <a:latin typeface="Harrington" panose="04040505050A02020702" pitchFamily="82" charset="0"/>
              </a:rPr>
              <a:t>THANK YOU</a:t>
            </a:r>
            <a:br>
              <a:rPr lang="en-GB" sz="12000" dirty="0">
                <a:latin typeface="Harrington" panose="04040505050A02020702" pitchFamily="82" charset="0"/>
              </a:rPr>
            </a:br>
            <a:r>
              <a:rPr lang="en-GB" sz="4800" dirty="0">
                <a:latin typeface="Harrington" panose="04040505050A02020702" pitchFamily="82" charset="0"/>
              </a:rPr>
              <a:t>FOR LISTENING</a:t>
            </a:r>
            <a:br>
              <a:rPr lang="en-GB" sz="4800" dirty="0">
                <a:latin typeface="Harrington" panose="04040505050A02020702" pitchFamily="82" charset="0"/>
              </a:rPr>
            </a:br>
            <a:endParaRPr lang="en-GB" sz="12000" dirty="0">
              <a:latin typeface="Harrington" panose="04040505050A02020702" pitchFamily="82" charset="0"/>
            </a:endParaRPr>
          </a:p>
        </p:txBody>
      </p:sp>
      <p:sp>
        <p:nvSpPr>
          <p:cNvPr id="3" name="Subtitle 2"/>
          <p:cNvSpPr>
            <a:spLocks noGrp="1"/>
          </p:cNvSpPr>
          <p:nvPr>
            <p:ph type="subTitle" idx="1"/>
          </p:nvPr>
        </p:nvSpPr>
        <p:spPr/>
        <p:txBody>
          <a:bodyPr/>
          <a:lstStyle/>
          <a:p>
            <a:r>
              <a:rPr lang="en-GB" dirty="0" smtClean="0"/>
              <a:t>.</a:t>
            </a:r>
            <a:endParaRPr lang="en-GB" dirty="0"/>
          </a:p>
        </p:txBody>
      </p:sp>
      <p:sp>
        <p:nvSpPr>
          <p:cNvPr id="4" name="Footer Placeholder 3"/>
          <p:cNvSpPr>
            <a:spLocks noGrp="1"/>
          </p:cNvSpPr>
          <p:nvPr>
            <p:ph type="ftr" sz="quarter" idx="11"/>
          </p:nvPr>
        </p:nvSpPr>
        <p:spPr/>
        <p:txBody>
          <a:bodyPr/>
          <a:lstStyle/>
          <a:p>
            <a:r>
              <a:rPr lang="en-GB" b="1" dirty="0" smtClean="0"/>
              <a:t>International </a:t>
            </a:r>
            <a:r>
              <a:rPr lang="en-GB" b="1" dirty="0" err="1" smtClean="0"/>
              <a:t>colloquim</a:t>
            </a:r>
            <a:r>
              <a:rPr lang="en-GB" b="1" dirty="0" smtClean="0"/>
              <a:t> on equatorial and low- latitude ionosphere, Lagos, 2019</a:t>
            </a:r>
            <a:endParaRPr lang="en-US" b="1" dirty="0"/>
          </a:p>
        </p:txBody>
      </p:sp>
    </p:spTree>
    <p:extLst>
      <p:ext uri="{BB962C8B-B14F-4D97-AF65-F5344CB8AC3E}">
        <p14:creationId xmlns:p14="http://schemas.microsoft.com/office/powerpoint/2010/main" val="2130598002"/>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0B082E"/>
      </a:dk2>
      <a:lt2>
        <a:srgbClr val="F3F3F2"/>
      </a:lt2>
      <a:accent1>
        <a:srgbClr val="62B4C6"/>
      </a:accent1>
      <a:accent2>
        <a:srgbClr val="1B376E"/>
      </a:accent2>
      <a:accent3>
        <a:srgbClr val="9EBE55"/>
      </a:accent3>
      <a:accent4>
        <a:srgbClr val="C65E5E"/>
      </a:accent4>
      <a:accent5>
        <a:srgbClr val="D3BA55"/>
      </a:accent5>
      <a:accent6>
        <a:srgbClr val="96648A"/>
      </a:accent6>
      <a:hlink>
        <a:srgbClr val="62B4C6"/>
      </a:hlink>
      <a:folHlink>
        <a:srgbClr val="96648A"/>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D71F8F05-6246-47AF-9E68-E57F6C93F7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Badge</Template>
  <TotalTime>1017</TotalTime>
  <Words>1700</Words>
  <Application>Microsoft Office PowerPoint</Application>
  <PresentationFormat>Widescreen</PresentationFormat>
  <Paragraphs>123</Paragraphs>
  <Slides>26</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Arial</vt:lpstr>
      <vt:lpstr>Calibri</vt:lpstr>
      <vt:lpstr>Cambria Math</vt:lpstr>
      <vt:lpstr>Gill Sans MT</vt:lpstr>
      <vt:lpstr>Harrington</vt:lpstr>
      <vt:lpstr>Impact</vt:lpstr>
      <vt:lpstr>Times New Roman</vt:lpstr>
      <vt:lpstr>Wingdings</vt:lpstr>
      <vt:lpstr>Badge</vt:lpstr>
      <vt:lpstr>Estimation of ionospheric critical plasma frequencies from GNSS-TEC measurements using artificial neural networks</vt:lpstr>
      <vt:lpstr>OUTLINE CONTD</vt:lpstr>
      <vt:lpstr>.</vt:lpstr>
      <vt:lpstr>THE PROBLEM STATEMENT</vt:lpstr>
      <vt:lpstr>Previous research</vt:lpstr>
      <vt:lpstr>Previous research</vt:lpstr>
      <vt:lpstr>Sources of data</vt:lpstr>
      <vt:lpstr>Locations of ionosonde and GNSS receiver stations used in this work.</vt:lpstr>
      <vt:lpstr>METHOD OF ANALYSIS </vt:lpstr>
      <vt:lpstr>Neural network training</vt:lpstr>
      <vt:lpstr>NEURAL NETWORK TRAINING</vt:lpstr>
      <vt:lpstr>Methods of ANALYSIS </vt:lpstr>
      <vt:lpstr>Method of data analysis</vt:lpstr>
      <vt:lpstr>RMSDs for 5 different systems of networks trained, all available data used.</vt:lpstr>
      <vt:lpstr>METHOD OF DATA ANALYSIS</vt:lpstr>
      <vt:lpstr>RMSDs for 5 different systems of networks trained with 50% disturbed time data and 50% quiet time data. </vt:lpstr>
      <vt:lpstr>Result of THE single STATION modelS</vt:lpstr>
      <vt:lpstr>RESULTS OF THE single STATION modelS</vt:lpstr>
      <vt:lpstr>RESULT OF THE single STATION modelS</vt:lpstr>
      <vt:lpstr>Developing nnt2f2 model</vt:lpstr>
      <vt:lpstr>RMSDs for the 30 different neural networks trained in the final system of neural networks adopted in this work.</vt:lpstr>
      <vt:lpstr>Results of the NNt2f2 model</vt:lpstr>
      <vt:lpstr>NNT2F2 model predictions in comparison with ionosonde measurements. </vt:lpstr>
      <vt:lpstr>RESULTS OF THE NNT2F2 model</vt:lpstr>
      <vt:lpstr>CONCLUSION </vt:lpstr>
      <vt:lpstr>THANK YOU FOR LISTENING </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Estimation of ionospheric critical plasma frequencies from GNSS-TEC measurements using artificial neural networks</dc:title>
  <dc:creator>VIVIAN</dc:creator>
  <cp:lastModifiedBy>VIVIAN</cp:lastModifiedBy>
  <cp:revision>72</cp:revision>
  <dcterms:created xsi:type="dcterms:W3CDTF">2019-09-02T09:20:50Z</dcterms:created>
  <dcterms:modified xsi:type="dcterms:W3CDTF">2019-09-12T11:19:13Z</dcterms:modified>
</cp:coreProperties>
</file>