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77" r:id="rId4"/>
    <p:sldId id="262" r:id="rId5"/>
    <p:sldId id="259" r:id="rId6"/>
    <p:sldId id="263" r:id="rId7"/>
    <p:sldId id="265" r:id="rId8"/>
    <p:sldId id="273" r:id="rId9"/>
    <p:sldId id="274" r:id="rId10"/>
    <p:sldId id="275" r:id="rId11"/>
    <p:sldId id="261" r:id="rId12"/>
    <p:sldId id="266" r:id="rId13"/>
    <p:sldId id="268" r:id="rId14"/>
    <p:sldId id="269" r:id="rId15"/>
    <p:sldId id="270" r:id="rId16"/>
    <p:sldId id="278"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7" d="100"/>
          <a:sy n="87" d="100"/>
        </p:scale>
        <p:origin x="9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B29B5-1BC8-4952-B0CD-7BC516749981}" type="datetimeFigureOut">
              <a:rPr lang="en-US" smtClean="0"/>
              <a:t>9/10/2019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A4E85C-532A-4744-8F8D-C8075C2703C9}" type="slidenum">
              <a:rPr lang="en-US" smtClean="0"/>
              <a:t>‹#›</a:t>
            </a:fld>
            <a:endParaRPr lang="en-US"/>
          </a:p>
        </p:txBody>
      </p:sp>
    </p:spTree>
    <p:extLst>
      <p:ext uri="{BB962C8B-B14F-4D97-AF65-F5344CB8AC3E}">
        <p14:creationId xmlns:p14="http://schemas.microsoft.com/office/powerpoint/2010/main" val="757042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space weather comprises plasma bubble………</a:t>
            </a:r>
          </a:p>
        </p:txBody>
      </p:sp>
      <p:sp>
        <p:nvSpPr>
          <p:cNvPr id="4" name="Slide Number Placeholder 3"/>
          <p:cNvSpPr>
            <a:spLocks noGrp="1"/>
          </p:cNvSpPr>
          <p:nvPr>
            <p:ph type="sldNum" sz="quarter" idx="10"/>
          </p:nvPr>
        </p:nvSpPr>
        <p:spPr/>
        <p:txBody>
          <a:bodyPr/>
          <a:lstStyle/>
          <a:p>
            <a:fld id="{E57A8AE9-6BCD-42BC-868C-BB66DC8DCE00}" type="slidenum">
              <a:rPr lang="en-US" smtClean="0"/>
              <a:pPr/>
              <a:t>4</a:t>
            </a:fld>
            <a:endParaRPr lang="en-US"/>
          </a:p>
        </p:txBody>
      </p:sp>
    </p:spTree>
    <p:extLst>
      <p:ext uri="{BB962C8B-B14F-4D97-AF65-F5344CB8AC3E}">
        <p14:creationId xmlns:p14="http://schemas.microsoft.com/office/powerpoint/2010/main" val="4115663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9/10/2019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2ahUKEwid8qbj6YTgAhWzA2MBHZDoAm4QjRx6BAgBEAU&amp;url=http://www.google.com/url?sa=i&amp;rct=j&amp;q=&amp;esrc=s&amp;source=images&amp;cd=&amp;ved=2ahUKEwjCxcfh6YTgAhVp8-AKHWzqDTQQjRx6BAgBEAU&amp;url=/url?sa%3Di%26rct%3Dj%26q%3D%26esrc%3Ds%26source%3Dimages%26cd%3D%26ved%3D2ahUKEwjn6oPh6YTgAhWJlhQKHQELBN4QjRx6BAgBEAU%26url%3Dhttps://www.researchgate.net/figure/A-coronal-mass-ejection-imaged-by-the-SOHO-LASCO-C2-coronagraph-on-4th-January-2002-The_fig3_322518091%26psig%3DAOvVaw0pTCytPILVHoFzZghz4lkk%26ust%3D1548364550223367&amp;psig=AOvVaw0pTCytPILVHoFzZghz4lkk&amp;ust=1548364550223367&amp;psig=AOvVaw0pTCytPILVHoFzZghz4lkk&amp;ust=1548364550223367" TargetMode="External"/><Relationship Id="rId2" Type="http://schemas.openxmlformats.org/officeDocument/2006/relationships/image" Target="../media/image4.gi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nignet.ne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p>
            <a:r>
              <a:rPr lang="en-US" sz="3200" dirty="0" smtClean="0">
                <a:solidFill>
                  <a:srgbClr val="FF0000"/>
                </a:solidFill>
              </a:rPr>
              <a:t>RESPONSE OF EQUATORIAL IONOSPHERE TO SPACE WEATHER</a:t>
            </a:r>
            <a:br>
              <a:rPr lang="en-US" sz="3200" dirty="0" smtClean="0">
                <a:solidFill>
                  <a:srgbClr val="FF0000"/>
                </a:solidFill>
              </a:rPr>
            </a:br>
            <a:r>
              <a:rPr lang="en-US" sz="3200" dirty="0" smtClean="0">
                <a:solidFill>
                  <a:srgbClr val="FF0000"/>
                </a:solidFill>
              </a:rPr>
              <a:t>                                              EVENTS</a:t>
            </a:r>
            <a:endParaRPr lang="en-US" sz="3200" dirty="0">
              <a:solidFill>
                <a:srgbClr val="FF0000"/>
              </a:solidFill>
            </a:endParaRPr>
          </a:p>
        </p:txBody>
      </p:sp>
      <p:pic>
        <p:nvPicPr>
          <p:cNvPr id="4" name="Content Placeholder 5" descr="The Sun and the Earth&#10; "/>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918641" y="1493948"/>
            <a:ext cx="5645529" cy="4997003"/>
          </a:xfrm>
          <a:prstGeom prst="rect">
            <a:avLst/>
          </a:prstGeom>
          <a:noFill/>
          <a:ln>
            <a:noFill/>
          </a:ln>
        </p:spPr>
      </p:pic>
      <p:sp>
        <p:nvSpPr>
          <p:cNvPr id="7" name="Content Placeholder 6"/>
          <p:cNvSpPr>
            <a:spLocks noGrp="1"/>
          </p:cNvSpPr>
          <p:nvPr>
            <p:ph sz="quarter" idx="4"/>
          </p:nvPr>
        </p:nvSpPr>
        <p:spPr>
          <a:xfrm>
            <a:off x="735453" y="1493948"/>
            <a:ext cx="5183188" cy="2185686"/>
          </a:xfrm>
        </p:spPr>
        <p:txBody>
          <a:bodyPr>
            <a:normAutofit/>
          </a:bodyPr>
          <a:lstStyle/>
          <a:p>
            <a:pPr marL="0" indent="0">
              <a:buNone/>
            </a:pPr>
            <a:r>
              <a:rPr lang="en-US" sz="1800" baseline="30000" dirty="0">
                <a:solidFill>
                  <a:srgbClr val="00B0F0"/>
                </a:solidFill>
              </a:rPr>
              <a:t>1</a:t>
            </a:r>
            <a:r>
              <a:rPr lang="en-US" sz="1800" dirty="0">
                <a:solidFill>
                  <a:srgbClr val="00B0F0"/>
                </a:solidFill>
              </a:rPr>
              <a:t>Akinyemi, G.A, </a:t>
            </a:r>
            <a:r>
              <a:rPr lang="en-US" sz="1800" baseline="30000" dirty="0">
                <a:solidFill>
                  <a:srgbClr val="00B0F0"/>
                </a:solidFill>
              </a:rPr>
              <a:t>2</a:t>
            </a:r>
            <a:r>
              <a:rPr lang="en-US" sz="1800" dirty="0">
                <a:solidFill>
                  <a:srgbClr val="00B0F0"/>
                </a:solidFill>
              </a:rPr>
              <a:t>Rabiu, A.B., </a:t>
            </a:r>
            <a:r>
              <a:rPr lang="en-US" sz="1800" dirty="0" smtClean="0">
                <a:solidFill>
                  <a:srgbClr val="00B0F0"/>
                </a:solidFill>
              </a:rPr>
              <a:t> and </a:t>
            </a:r>
            <a:r>
              <a:rPr lang="en-US" sz="1800" baseline="30000" dirty="0" smtClean="0">
                <a:solidFill>
                  <a:srgbClr val="00B0F0"/>
                </a:solidFill>
              </a:rPr>
              <a:t>1</a:t>
            </a:r>
            <a:r>
              <a:rPr lang="en-US" sz="1800" dirty="0" smtClean="0">
                <a:solidFill>
                  <a:srgbClr val="00B0F0"/>
                </a:solidFill>
              </a:rPr>
              <a:t>Kolawole</a:t>
            </a:r>
            <a:r>
              <a:rPr lang="en-US" sz="1800" dirty="0">
                <a:solidFill>
                  <a:srgbClr val="00B0F0"/>
                </a:solidFill>
              </a:rPr>
              <a:t>, </a:t>
            </a:r>
            <a:r>
              <a:rPr lang="en-US" sz="1800" dirty="0" smtClean="0">
                <a:solidFill>
                  <a:srgbClr val="00B0F0"/>
                </a:solidFill>
              </a:rPr>
              <a:t>L.B </a:t>
            </a:r>
            <a:endParaRPr lang="en-US" sz="1800" dirty="0">
              <a:solidFill>
                <a:srgbClr val="00B0F0"/>
              </a:solidFill>
            </a:endParaRPr>
          </a:p>
          <a:p>
            <a:r>
              <a:rPr lang="en-US" sz="1800" baseline="30000" dirty="0">
                <a:solidFill>
                  <a:srgbClr val="00B0F0"/>
                </a:solidFill>
              </a:rPr>
              <a:t>1</a:t>
            </a:r>
            <a:r>
              <a:rPr lang="en-US" sz="1800" dirty="0">
                <a:solidFill>
                  <a:srgbClr val="00B0F0"/>
                </a:solidFill>
              </a:rPr>
              <a:t>Department of Physical Sciences, Redeemer’s University, Ede, Osun </a:t>
            </a:r>
            <a:r>
              <a:rPr lang="en-US" sz="1800" dirty="0" smtClean="0">
                <a:solidFill>
                  <a:srgbClr val="00B0F0"/>
                </a:solidFill>
              </a:rPr>
              <a:t>State</a:t>
            </a:r>
            <a:r>
              <a:rPr lang="en-US" sz="1800" dirty="0">
                <a:solidFill>
                  <a:srgbClr val="00B0F0"/>
                </a:solidFill>
              </a:rPr>
              <a:t>.</a:t>
            </a:r>
            <a:endParaRPr lang="en-US" sz="1800" dirty="0">
              <a:solidFill>
                <a:srgbClr val="00B0F0"/>
              </a:solidFill>
            </a:endParaRPr>
          </a:p>
          <a:p>
            <a:r>
              <a:rPr lang="en-US" sz="1800" baseline="30000" dirty="0">
                <a:solidFill>
                  <a:srgbClr val="00B0F0"/>
                </a:solidFill>
              </a:rPr>
              <a:t>2</a:t>
            </a:r>
            <a:r>
              <a:rPr lang="en-US" sz="1800" dirty="0">
                <a:solidFill>
                  <a:srgbClr val="00B0F0"/>
                </a:solidFill>
              </a:rPr>
              <a:t>Centre for Atmospheric Research, National Space Research and Development Agency, </a:t>
            </a:r>
            <a:r>
              <a:rPr lang="en-US" sz="1800" dirty="0" err="1">
                <a:solidFill>
                  <a:srgbClr val="00B0F0"/>
                </a:solidFill>
              </a:rPr>
              <a:t>Kogi</a:t>
            </a:r>
            <a:r>
              <a:rPr lang="en-US" sz="1800" dirty="0">
                <a:solidFill>
                  <a:srgbClr val="00B0F0"/>
                </a:solidFill>
              </a:rPr>
              <a:t> State University Campus, </a:t>
            </a:r>
            <a:r>
              <a:rPr lang="en-US" sz="1800" dirty="0" err="1" smtClean="0">
                <a:solidFill>
                  <a:srgbClr val="00B0F0"/>
                </a:solidFill>
              </a:rPr>
              <a:t>Anyigba</a:t>
            </a:r>
            <a:r>
              <a:rPr lang="en-US" sz="1800" dirty="0" smtClean="0">
                <a:solidFill>
                  <a:srgbClr val="00B0F0"/>
                </a:solidFill>
              </a:rPr>
              <a:t>.</a:t>
            </a:r>
            <a:endParaRPr lang="en-US" sz="1800" dirty="0">
              <a:solidFill>
                <a:srgbClr val="00B0F0"/>
              </a:solidFill>
            </a:endParaRPr>
          </a:p>
          <a:p>
            <a:pPr marL="0" indent="0">
              <a:buNone/>
            </a:pPr>
            <a:endParaRPr lang="en-US" sz="1800" dirty="0"/>
          </a:p>
        </p:txBody>
      </p:sp>
    </p:spTree>
    <p:extLst>
      <p:ext uri="{BB962C8B-B14F-4D97-AF65-F5344CB8AC3E}">
        <p14:creationId xmlns:p14="http://schemas.microsoft.com/office/powerpoint/2010/main" val="3650403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041" y="-21359"/>
            <a:ext cx="10515600" cy="884277"/>
          </a:xfrm>
        </p:spPr>
        <p:txBody>
          <a:bodyPr/>
          <a:lstStyle/>
          <a:p>
            <a:pPr algn="ctr"/>
            <a:r>
              <a:rPr lang="en-US" dirty="0" smtClean="0"/>
              <a:t>GENERAL INTRODUCTION</a:t>
            </a:r>
            <a:endParaRPr lang="en-US" dirty="0"/>
          </a:p>
        </p:txBody>
      </p:sp>
      <p:pic>
        <p:nvPicPr>
          <p:cNvPr id="4" name="Content Placeholder 3"/>
          <p:cNvPicPr>
            <a:picLocks noGrp="1" noChangeAspect="1"/>
          </p:cNvPicPr>
          <p:nvPr>
            <p:ph idx="1"/>
          </p:nvPr>
        </p:nvPicPr>
        <p:blipFill>
          <a:blip r:embed="rId2"/>
          <a:stretch>
            <a:fillRect/>
          </a:stretch>
        </p:blipFill>
        <p:spPr>
          <a:xfrm>
            <a:off x="5163626" y="721606"/>
            <a:ext cx="6882538" cy="4353728"/>
          </a:xfrm>
          <a:prstGeom prst="rect">
            <a:avLst/>
          </a:prstGeom>
        </p:spPr>
      </p:pic>
      <p:sp>
        <p:nvSpPr>
          <p:cNvPr id="7" name="Rectangle 6"/>
          <p:cNvSpPr/>
          <p:nvPr/>
        </p:nvSpPr>
        <p:spPr>
          <a:xfrm>
            <a:off x="4983689" y="2203587"/>
            <a:ext cx="982153" cy="523220"/>
          </a:xfrm>
          <a:prstGeom prst="rect">
            <a:avLst/>
          </a:prstGeom>
        </p:spPr>
        <p:txBody>
          <a:bodyPr wrap="square">
            <a:spAutoFit/>
          </a:bodyPr>
          <a:lstStyle/>
          <a:p>
            <a:r>
              <a:rPr lang="en-US" sz="2800" dirty="0">
                <a:solidFill>
                  <a:srgbClr val="FF0000"/>
                </a:solidFill>
              </a:rPr>
              <a:t>SUN</a:t>
            </a:r>
          </a:p>
        </p:txBody>
      </p:sp>
      <p:sp>
        <p:nvSpPr>
          <p:cNvPr id="8" name="Rectangle 7"/>
          <p:cNvSpPr/>
          <p:nvPr/>
        </p:nvSpPr>
        <p:spPr>
          <a:xfrm>
            <a:off x="5474765" y="2758682"/>
            <a:ext cx="3130130" cy="400110"/>
          </a:xfrm>
          <a:prstGeom prst="rect">
            <a:avLst/>
          </a:prstGeom>
        </p:spPr>
        <p:txBody>
          <a:bodyPr wrap="square">
            <a:spAutoFit/>
          </a:bodyPr>
          <a:lstStyle/>
          <a:p>
            <a:r>
              <a:rPr lang="en-US" sz="2000" dirty="0" smtClean="0">
                <a:solidFill>
                  <a:srgbClr val="FF0000"/>
                </a:solidFill>
              </a:rPr>
              <a:t>SOLAR</a:t>
            </a:r>
            <a:r>
              <a:rPr lang="en-US" dirty="0" smtClean="0">
                <a:solidFill>
                  <a:srgbClr val="FF0000"/>
                </a:solidFill>
              </a:rPr>
              <a:t> WIND</a:t>
            </a:r>
            <a:endParaRPr lang="en-US" dirty="0">
              <a:solidFill>
                <a:srgbClr val="FF0000"/>
              </a:solidFill>
            </a:endParaRPr>
          </a:p>
        </p:txBody>
      </p:sp>
      <p:sp>
        <p:nvSpPr>
          <p:cNvPr id="9" name="Rectangle 8"/>
          <p:cNvSpPr/>
          <p:nvPr/>
        </p:nvSpPr>
        <p:spPr>
          <a:xfrm>
            <a:off x="7558679" y="2698415"/>
            <a:ext cx="2444790" cy="400110"/>
          </a:xfrm>
          <a:prstGeom prst="rect">
            <a:avLst/>
          </a:prstGeom>
        </p:spPr>
        <p:txBody>
          <a:bodyPr wrap="square">
            <a:spAutoFit/>
          </a:bodyPr>
          <a:lstStyle/>
          <a:p>
            <a:r>
              <a:rPr lang="en-US" sz="2000" dirty="0" smtClean="0">
                <a:solidFill>
                  <a:srgbClr val="FF0000"/>
                </a:solidFill>
              </a:rPr>
              <a:t>MAGNETOSPHERE</a:t>
            </a:r>
            <a:endParaRPr lang="en-US" sz="2000" dirty="0">
              <a:solidFill>
                <a:srgbClr val="FF0000"/>
              </a:solidFill>
            </a:endParaRPr>
          </a:p>
        </p:txBody>
      </p:sp>
      <p:sp>
        <p:nvSpPr>
          <p:cNvPr id="10" name="Rectangle 9"/>
          <p:cNvSpPr/>
          <p:nvPr/>
        </p:nvSpPr>
        <p:spPr>
          <a:xfrm>
            <a:off x="8625548" y="3343716"/>
            <a:ext cx="1555234" cy="400110"/>
          </a:xfrm>
          <a:prstGeom prst="rect">
            <a:avLst/>
          </a:prstGeom>
        </p:spPr>
        <p:txBody>
          <a:bodyPr wrap="none">
            <a:spAutoFit/>
          </a:bodyPr>
          <a:lstStyle/>
          <a:p>
            <a:r>
              <a:rPr lang="en-US" sz="2000" dirty="0" smtClean="0">
                <a:solidFill>
                  <a:srgbClr val="FF0000"/>
                </a:solidFill>
              </a:rPr>
              <a:t>IONOSPHERE</a:t>
            </a:r>
            <a:endParaRPr lang="en-US" sz="2000" dirty="0">
              <a:solidFill>
                <a:srgbClr val="FF0000"/>
              </a:solidFill>
            </a:endParaRPr>
          </a:p>
        </p:txBody>
      </p:sp>
      <p:sp>
        <p:nvSpPr>
          <p:cNvPr id="11" name="Rectangle 10"/>
          <p:cNvSpPr/>
          <p:nvPr/>
        </p:nvSpPr>
        <p:spPr>
          <a:xfrm>
            <a:off x="10035798" y="2984511"/>
            <a:ext cx="878317" cy="400110"/>
          </a:xfrm>
          <a:prstGeom prst="rect">
            <a:avLst/>
          </a:prstGeom>
        </p:spPr>
        <p:txBody>
          <a:bodyPr wrap="none">
            <a:spAutoFit/>
          </a:bodyPr>
          <a:lstStyle/>
          <a:p>
            <a:r>
              <a:rPr lang="en-US" sz="2000" dirty="0" smtClean="0">
                <a:solidFill>
                  <a:srgbClr val="FF0000"/>
                </a:solidFill>
              </a:rPr>
              <a:t>EARTH</a:t>
            </a:r>
            <a:endParaRPr lang="en-US" sz="2000" dirty="0">
              <a:solidFill>
                <a:srgbClr val="FF0000"/>
              </a:solidFill>
            </a:endParaRPr>
          </a:p>
        </p:txBody>
      </p:sp>
      <p:pic>
        <p:nvPicPr>
          <p:cNvPr id="12"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363" y="744620"/>
            <a:ext cx="3871124" cy="4005180"/>
          </a:xfrm>
          <a:prstGeom prst="rect">
            <a:avLst/>
          </a:prstGeom>
        </p:spPr>
      </p:pic>
      <p:sp>
        <p:nvSpPr>
          <p:cNvPr id="13" name="Rectangle 12"/>
          <p:cNvSpPr/>
          <p:nvPr/>
        </p:nvSpPr>
        <p:spPr>
          <a:xfrm>
            <a:off x="4983688" y="2203587"/>
            <a:ext cx="982153" cy="523220"/>
          </a:xfrm>
          <a:prstGeom prst="rect">
            <a:avLst/>
          </a:prstGeom>
        </p:spPr>
        <p:txBody>
          <a:bodyPr wrap="square">
            <a:spAutoFit/>
          </a:bodyPr>
          <a:lstStyle/>
          <a:p>
            <a:r>
              <a:rPr lang="en-US" sz="2800" dirty="0">
                <a:solidFill>
                  <a:srgbClr val="FF0000"/>
                </a:solidFill>
              </a:rPr>
              <a:t>SUN</a:t>
            </a:r>
          </a:p>
        </p:txBody>
      </p:sp>
      <p:sp>
        <p:nvSpPr>
          <p:cNvPr id="17" name="Rectangle 16"/>
          <p:cNvSpPr/>
          <p:nvPr/>
        </p:nvSpPr>
        <p:spPr>
          <a:xfrm>
            <a:off x="863114" y="4303580"/>
            <a:ext cx="703975" cy="369332"/>
          </a:xfrm>
          <a:prstGeom prst="rect">
            <a:avLst/>
          </a:prstGeom>
        </p:spPr>
        <p:txBody>
          <a:bodyPr wrap="none">
            <a:spAutoFit/>
          </a:bodyPr>
          <a:lstStyle/>
          <a:p>
            <a:r>
              <a:rPr lang="en-US" dirty="0" smtClean="0">
                <a:solidFill>
                  <a:srgbClr val="0070C0"/>
                </a:solidFill>
              </a:rPr>
              <a:t>NASA</a:t>
            </a:r>
            <a:endParaRPr lang="en-US" dirty="0">
              <a:solidFill>
                <a:srgbClr val="0070C0"/>
              </a:solidFill>
            </a:endParaRPr>
          </a:p>
        </p:txBody>
      </p:sp>
      <p:sp>
        <p:nvSpPr>
          <p:cNvPr id="18" name="Rectangle 17"/>
          <p:cNvSpPr/>
          <p:nvPr/>
        </p:nvSpPr>
        <p:spPr>
          <a:xfrm>
            <a:off x="0" y="5127319"/>
            <a:ext cx="7257143" cy="646331"/>
          </a:xfrm>
          <a:prstGeom prst="rect">
            <a:avLst/>
          </a:prstGeom>
        </p:spPr>
        <p:txBody>
          <a:bodyPr wrap="square">
            <a:spAutoFit/>
          </a:bodyPr>
          <a:lstStyle/>
          <a:p>
            <a:r>
              <a:rPr lang="en-US" dirty="0" smtClean="0">
                <a:solidFill>
                  <a:srgbClr val="0070C0"/>
                </a:solidFill>
              </a:rPr>
              <a:t>The Sun regularly bathes us and the rest of our solar system </a:t>
            </a:r>
            <a:r>
              <a:rPr lang="en-US" dirty="0" smtClean="0">
                <a:solidFill>
                  <a:srgbClr val="0070C0"/>
                </a:solidFill>
              </a:rPr>
              <a:t>with </a:t>
            </a:r>
            <a:r>
              <a:rPr lang="en-US" dirty="0" smtClean="0">
                <a:solidFill>
                  <a:srgbClr val="0070C0"/>
                </a:solidFill>
              </a:rPr>
              <a:t>energy</a:t>
            </a:r>
          </a:p>
          <a:p>
            <a:r>
              <a:rPr lang="en-US" dirty="0" smtClean="0">
                <a:solidFill>
                  <a:srgbClr val="0070C0"/>
                </a:solidFill>
              </a:rPr>
              <a:t>In the forms of light and charged particles and magnetic fields --- Solar wind</a:t>
            </a:r>
            <a:endParaRPr lang="en-US" dirty="0">
              <a:solidFill>
                <a:srgbClr val="0070C0"/>
              </a:solidFill>
            </a:endParaRPr>
          </a:p>
        </p:txBody>
      </p:sp>
      <p:sp>
        <p:nvSpPr>
          <p:cNvPr id="19" name="Rectangle 18"/>
          <p:cNvSpPr/>
          <p:nvPr/>
        </p:nvSpPr>
        <p:spPr>
          <a:xfrm>
            <a:off x="708041" y="4749800"/>
            <a:ext cx="3882538" cy="369332"/>
          </a:xfrm>
          <a:prstGeom prst="rect">
            <a:avLst/>
          </a:prstGeom>
        </p:spPr>
        <p:txBody>
          <a:bodyPr wrap="none">
            <a:spAutoFit/>
          </a:bodyPr>
          <a:lstStyle/>
          <a:p>
            <a:r>
              <a:rPr lang="en-US" dirty="0" smtClean="0">
                <a:solidFill>
                  <a:srgbClr val="FF0000"/>
                </a:solidFill>
              </a:rPr>
              <a:t>OPEN AND CLOSED FIELDS ON THE SUN</a:t>
            </a:r>
            <a:endParaRPr lang="en-US" dirty="0">
              <a:solidFill>
                <a:srgbClr val="FF0000"/>
              </a:solidFill>
            </a:endParaRPr>
          </a:p>
        </p:txBody>
      </p:sp>
      <p:sp>
        <p:nvSpPr>
          <p:cNvPr id="20" name="Rectangle 19"/>
          <p:cNvSpPr/>
          <p:nvPr/>
        </p:nvSpPr>
        <p:spPr>
          <a:xfrm>
            <a:off x="7073420" y="5092662"/>
            <a:ext cx="4659490" cy="1200329"/>
          </a:xfrm>
          <a:prstGeom prst="rect">
            <a:avLst/>
          </a:prstGeom>
        </p:spPr>
        <p:txBody>
          <a:bodyPr wrap="square">
            <a:spAutoFit/>
          </a:bodyPr>
          <a:lstStyle/>
          <a:p>
            <a:r>
              <a:rPr lang="en-US" dirty="0" smtClean="0">
                <a:solidFill>
                  <a:srgbClr val="7030A0"/>
                </a:solidFill>
              </a:rPr>
              <a:t>Two types of solar Wind</a:t>
            </a:r>
            <a:r>
              <a:rPr lang="en-US" dirty="0" smtClean="0">
                <a:solidFill>
                  <a:srgbClr val="FF0000"/>
                </a:solidFill>
              </a:rPr>
              <a:t>: SSW, originates from </a:t>
            </a:r>
          </a:p>
          <a:p>
            <a:r>
              <a:rPr lang="en-US" dirty="0">
                <a:solidFill>
                  <a:srgbClr val="FF0000"/>
                </a:solidFill>
              </a:rPr>
              <a:t>a</a:t>
            </a:r>
            <a:r>
              <a:rPr lang="en-US" dirty="0" smtClean="0">
                <a:solidFill>
                  <a:srgbClr val="FF0000"/>
                </a:solidFill>
              </a:rPr>
              <a:t>reas of closed Magnetic F lines.  FSW originates from </a:t>
            </a:r>
          </a:p>
          <a:p>
            <a:r>
              <a:rPr lang="en-US" dirty="0" smtClean="0">
                <a:solidFill>
                  <a:srgbClr val="FF0000"/>
                </a:solidFill>
              </a:rPr>
              <a:t>areas of open magnetic F lines.  </a:t>
            </a:r>
            <a:endParaRPr lang="en-US" dirty="0">
              <a:solidFill>
                <a:srgbClr val="FF0000"/>
              </a:solidFill>
            </a:endParaRPr>
          </a:p>
        </p:txBody>
      </p:sp>
    </p:spTree>
    <p:extLst>
      <p:ext uri="{BB962C8B-B14F-4D97-AF65-F5344CB8AC3E}">
        <p14:creationId xmlns:p14="http://schemas.microsoft.com/office/powerpoint/2010/main" val="3275948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2058" y="472598"/>
            <a:ext cx="8229600" cy="383410"/>
          </a:xfrm>
        </p:spPr>
        <p:txBody>
          <a:bodyPr>
            <a:noAutofit/>
          </a:bodyPr>
          <a:lstStyle/>
          <a:p>
            <a:pPr algn="ctr"/>
            <a:r>
              <a:rPr lang="en-GB" sz="2800" dirty="0" smtClean="0">
                <a:solidFill>
                  <a:srgbClr val="FF0000"/>
                </a:solidFill>
              </a:rPr>
              <a:t>SOLAR WIND STRUCTURES (CMEs and CIRs)</a:t>
            </a:r>
            <a:endParaRPr lang="en-GB" sz="2800" dirty="0">
              <a:solidFill>
                <a:srgbClr val="FF0000"/>
              </a:solidFill>
            </a:endParaRPr>
          </a:p>
        </p:txBody>
      </p:sp>
      <p:sp>
        <p:nvSpPr>
          <p:cNvPr id="5" name="Slide Number Placeholder 4"/>
          <p:cNvSpPr>
            <a:spLocks noGrp="1"/>
          </p:cNvSpPr>
          <p:nvPr>
            <p:ph type="sldNum" sz="quarter" idx="12"/>
          </p:nvPr>
        </p:nvSpPr>
        <p:spPr/>
        <p:txBody>
          <a:bodyPr/>
          <a:lstStyle/>
          <a:p>
            <a:pPr>
              <a:defRPr/>
            </a:pPr>
            <a:fld id="{1B881884-B12C-48ED-9156-F6CD7070CCAF}" type="slidenum">
              <a:rPr lang="en-US" smtClean="0"/>
              <a:pPr>
                <a:defRPr/>
              </a:pPr>
              <a:t>3</a:t>
            </a:fld>
            <a:endParaRPr lang="en-US"/>
          </a:p>
        </p:txBody>
      </p:sp>
      <p:pic>
        <p:nvPicPr>
          <p:cNvPr id="6" name="Content Placeholder 5" descr="figure37"/>
          <p:cNvPicPr>
            <a:picLocks noGrp="1"/>
          </p:cNvPicPr>
          <p:nvPr>
            <p:ph idx="1"/>
          </p:nvPr>
        </p:nvPicPr>
        <p:blipFill>
          <a:blip r:embed="rId2"/>
          <a:srcRect/>
          <a:stretch>
            <a:fillRect/>
          </a:stretch>
        </p:blipFill>
        <p:spPr bwMode="auto">
          <a:xfrm>
            <a:off x="5781676" y="3712684"/>
            <a:ext cx="4232657" cy="2853370"/>
          </a:xfrm>
          <a:prstGeom prst="rect">
            <a:avLst/>
          </a:prstGeom>
          <a:noFill/>
          <a:ln w="9525">
            <a:noFill/>
            <a:miter lim="800000"/>
            <a:headEnd/>
            <a:tailEnd/>
          </a:ln>
        </p:spPr>
      </p:pic>
      <p:pic>
        <p:nvPicPr>
          <p:cNvPr id="61442" name="Picture 2" descr="Image result for coronal mass ejection">
            <a:hlinkClick r:id="rId3"/>
          </p:cNvPr>
          <p:cNvPicPr>
            <a:picLocks noChangeAspect="1" noChangeArrowheads="1"/>
          </p:cNvPicPr>
          <p:nvPr/>
        </p:nvPicPr>
        <p:blipFill>
          <a:blip r:embed="rId4"/>
          <a:srcRect/>
          <a:stretch>
            <a:fillRect/>
          </a:stretch>
        </p:blipFill>
        <p:spPr bwMode="auto">
          <a:xfrm>
            <a:off x="1503142" y="3712684"/>
            <a:ext cx="4156516" cy="3006436"/>
          </a:xfrm>
          <a:prstGeom prst="rect">
            <a:avLst/>
          </a:prstGeom>
          <a:noFill/>
        </p:spPr>
      </p:pic>
      <p:pic>
        <p:nvPicPr>
          <p:cNvPr id="61443" name="Picture 3"/>
          <p:cNvPicPr>
            <a:picLocks noChangeAspect="1" noChangeArrowheads="1"/>
          </p:cNvPicPr>
          <p:nvPr/>
        </p:nvPicPr>
        <p:blipFill>
          <a:blip r:embed="rId5"/>
          <a:srcRect/>
          <a:stretch>
            <a:fillRect/>
          </a:stretch>
        </p:blipFill>
        <p:spPr bwMode="auto">
          <a:xfrm>
            <a:off x="6096000" y="926626"/>
            <a:ext cx="3429024" cy="2786058"/>
          </a:xfrm>
          <a:prstGeom prst="rect">
            <a:avLst/>
          </a:prstGeom>
          <a:noFill/>
          <a:ln w="9525">
            <a:noFill/>
            <a:miter lim="800000"/>
            <a:headEnd/>
            <a:tailEnd/>
          </a:ln>
          <a:effectLst/>
        </p:spPr>
      </p:pic>
      <p:sp>
        <p:nvSpPr>
          <p:cNvPr id="9" name="Rectangle 8"/>
          <p:cNvSpPr/>
          <p:nvPr/>
        </p:nvSpPr>
        <p:spPr>
          <a:xfrm>
            <a:off x="1524000" y="667713"/>
            <a:ext cx="4572000" cy="3662541"/>
          </a:xfrm>
          <a:prstGeom prst="rect">
            <a:avLst/>
          </a:prstGeom>
        </p:spPr>
        <p:txBody>
          <a:bodyPr>
            <a:spAutoFit/>
          </a:bodyPr>
          <a:lstStyle/>
          <a:p>
            <a:endParaRPr lang="en-GB" dirty="0">
              <a:solidFill>
                <a:srgbClr val="00B0F0"/>
              </a:solidFill>
            </a:endParaRPr>
          </a:p>
          <a:p>
            <a:r>
              <a:rPr lang="en-GB" b="1" dirty="0">
                <a:solidFill>
                  <a:srgbClr val="00B0F0"/>
                </a:solidFill>
              </a:rPr>
              <a:t>CMEs are  huge bubbles of plasma wrapped in a magnetic field</a:t>
            </a:r>
            <a:r>
              <a:rPr lang="en-GB" b="1" dirty="0" smtClean="0">
                <a:solidFill>
                  <a:srgbClr val="00B0F0"/>
                </a:solidFill>
              </a:rPr>
              <a:t>, ejecting from the sun</a:t>
            </a:r>
            <a:r>
              <a:rPr lang="en-GB" b="1" dirty="0" smtClean="0">
                <a:solidFill>
                  <a:srgbClr val="FF0000"/>
                </a:solidFill>
              </a:rPr>
              <a:t>. If </a:t>
            </a:r>
            <a:r>
              <a:rPr lang="en-GB" b="1" dirty="0" err="1" smtClean="0">
                <a:solidFill>
                  <a:srgbClr val="FF0000"/>
                </a:solidFill>
              </a:rPr>
              <a:t>Bz</a:t>
            </a:r>
            <a:r>
              <a:rPr lang="en-GB" b="1" dirty="0" smtClean="0">
                <a:solidFill>
                  <a:srgbClr val="FF0000"/>
                </a:solidFill>
              </a:rPr>
              <a:t> </a:t>
            </a:r>
            <a:r>
              <a:rPr lang="en-GB" b="1" dirty="0">
                <a:solidFill>
                  <a:srgbClr val="FF0000"/>
                </a:solidFill>
              </a:rPr>
              <a:t>turns south this magnetic bubble can penetrate into our magnetosphere and inject high energy particles </a:t>
            </a:r>
            <a:r>
              <a:rPr lang="en-GB" b="1" dirty="0" smtClean="0">
                <a:solidFill>
                  <a:srgbClr val="FF0000"/>
                </a:solidFill>
              </a:rPr>
              <a:t>to cause storms.</a:t>
            </a:r>
          </a:p>
          <a:p>
            <a:r>
              <a:rPr lang="en-GB" b="1" dirty="0" smtClean="0">
                <a:solidFill>
                  <a:schemeClr val="accent1"/>
                </a:solidFill>
              </a:rPr>
              <a:t>Co-rotating interaction regions (CIRs) are formed when FSW overtakes the SSW and exert pressure on it.</a:t>
            </a:r>
          </a:p>
          <a:p>
            <a:endParaRPr lang="en-GB" sz="1400" b="1" dirty="0">
              <a:solidFill>
                <a:srgbClr val="FF0000"/>
              </a:solidFill>
            </a:endParaRPr>
          </a:p>
          <a:p>
            <a:endParaRPr lang="en-GB" sz="2000" b="1" dirty="0"/>
          </a:p>
          <a:p>
            <a:endParaRPr lang="en-GB" b="1" dirty="0"/>
          </a:p>
          <a:p>
            <a:endParaRPr lang="en-GB" dirty="0"/>
          </a:p>
        </p:txBody>
      </p:sp>
      <p:sp>
        <p:nvSpPr>
          <p:cNvPr id="3" name="Rectangle 2"/>
          <p:cNvSpPr/>
          <p:nvPr/>
        </p:nvSpPr>
        <p:spPr>
          <a:xfrm>
            <a:off x="2639616" y="6420406"/>
            <a:ext cx="1338828" cy="369332"/>
          </a:xfrm>
          <a:prstGeom prst="rect">
            <a:avLst/>
          </a:prstGeom>
        </p:spPr>
        <p:txBody>
          <a:bodyPr wrap="none">
            <a:spAutoFit/>
          </a:bodyPr>
          <a:lstStyle/>
          <a:p>
            <a:fld id="{537BEAB3-9936-C143-94EA-F0BB321E40DE}" type="datetime1">
              <a:rPr lang="en-GB"/>
              <a:pPr/>
              <a:t>11/09/2019</a:t>
            </a:fld>
            <a:endParaRPr lang="en-US" dirty="0"/>
          </a:p>
        </p:txBody>
      </p:sp>
    </p:spTree>
    <p:extLst>
      <p:ext uri="{BB962C8B-B14F-4D97-AF65-F5344CB8AC3E}">
        <p14:creationId xmlns:p14="http://schemas.microsoft.com/office/powerpoint/2010/main" val="3200769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http://sci.esa.int/science-e-media/img/17/spaceweather410.jpe">
            <a:extLst>
              <a:ext uri="{FF2B5EF4-FFF2-40B4-BE49-F238E27FC236}">
                <a16:creationId xmlns:a16="http://schemas.microsoft.com/office/drawing/2014/main" xmlns="" id="{DDFAB697-5EBB-47DB-8DD7-1A3B69D92C18}"/>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500041"/>
            <a:ext cx="12046856" cy="6686850"/>
          </a:xfrm>
          <a:prstGeom prst="rect">
            <a:avLst/>
          </a:prstGeom>
          <a:noFill/>
          <a:ln>
            <a:noFill/>
          </a:ln>
        </p:spPr>
      </p:pic>
      <p:sp>
        <p:nvSpPr>
          <p:cNvPr id="4" name="Rectangle 3"/>
          <p:cNvSpPr/>
          <p:nvPr/>
        </p:nvSpPr>
        <p:spPr>
          <a:xfrm>
            <a:off x="1524000" y="5432565"/>
            <a:ext cx="9144000" cy="1754326"/>
          </a:xfrm>
          <a:prstGeom prst="rect">
            <a:avLst/>
          </a:prstGeom>
        </p:spPr>
        <p:txBody>
          <a:bodyPr wrap="square">
            <a:spAutoFit/>
          </a:bodyPr>
          <a:lstStyle/>
          <a:p>
            <a:r>
              <a:rPr lang="en-US" b="1" dirty="0">
                <a:solidFill>
                  <a:srgbClr val="FF0000"/>
                </a:solidFill>
                <a:latin typeface="Times New Roman" panose="02020603050405020304" pitchFamily="18" charset="0"/>
                <a:cs typeface="Times New Roman" panose="02020603050405020304" pitchFamily="18" charset="0"/>
              </a:rPr>
              <a:t>Conditions </a:t>
            </a:r>
            <a:r>
              <a:rPr lang="en-US" b="1" dirty="0" smtClean="0">
                <a:solidFill>
                  <a:srgbClr val="FF0000"/>
                </a:solidFill>
                <a:latin typeface="Times New Roman" panose="02020603050405020304" pitchFamily="18" charset="0"/>
                <a:cs typeface="Times New Roman" panose="02020603050405020304" pitchFamily="18" charset="0"/>
              </a:rPr>
              <a:t>existing in  </a:t>
            </a:r>
            <a:r>
              <a:rPr lang="en-US" b="1" dirty="0">
                <a:solidFill>
                  <a:srgbClr val="FF0000"/>
                </a:solidFill>
                <a:latin typeface="Times New Roman" panose="02020603050405020304" pitchFamily="18" charset="0"/>
                <a:cs typeface="Times New Roman" panose="02020603050405020304" pitchFamily="18" charset="0"/>
              </a:rPr>
              <a:t>the Sun, and in the solar wind, magnetosphere, ionosphere and thermosphere that can affect/influence the performance and reliability of space-borne and ground-based technological systems and can endanger human life or health . Adverse conditions in the space environment can cause disruption of satellite operations, communication, navigation and electric power distribution grids, leading to a variety of socioeconomic losses </a:t>
            </a:r>
            <a:endParaRPr lang="en-GB" b="1" dirty="0">
              <a:solidFill>
                <a:srgbClr val="FF0000"/>
              </a:solidFill>
            </a:endParaRPr>
          </a:p>
        </p:txBody>
      </p:sp>
    </p:spTree>
    <p:extLst>
      <p:ext uri="{BB962C8B-B14F-4D97-AF65-F5344CB8AC3E}">
        <p14:creationId xmlns:p14="http://schemas.microsoft.com/office/powerpoint/2010/main" val="418682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4277"/>
          </a:xfrm>
        </p:spPr>
        <p:txBody>
          <a:bodyPr/>
          <a:lstStyle/>
          <a:p>
            <a:pPr algn="ctr"/>
            <a:r>
              <a:rPr lang="en-US" dirty="0" smtClean="0"/>
              <a:t>GEOMAGNETIC STORMS</a:t>
            </a:r>
            <a:endParaRPr lang="en-US" dirty="0"/>
          </a:p>
        </p:txBody>
      </p:sp>
      <p:sp>
        <p:nvSpPr>
          <p:cNvPr id="17" name="Rectangle 16"/>
          <p:cNvSpPr/>
          <p:nvPr/>
        </p:nvSpPr>
        <p:spPr>
          <a:xfrm>
            <a:off x="186553" y="1072773"/>
            <a:ext cx="4724307" cy="3139321"/>
          </a:xfrm>
          <a:prstGeom prst="rect">
            <a:avLst/>
          </a:prstGeom>
        </p:spPr>
        <p:txBody>
          <a:bodyPr wrap="none">
            <a:spAutoFit/>
          </a:bodyPr>
          <a:lstStyle/>
          <a:p>
            <a:r>
              <a:rPr lang="en-US" dirty="0" smtClean="0">
                <a:solidFill>
                  <a:srgbClr val="0070C0"/>
                </a:solidFill>
              </a:rPr>
              <a:t>An interval of time when a sufficiently intense</a:t>
            </a:r>
          </a:p>
          <a:p>
            <a:r>
              <a:rPr lang="en-US" dirty="0" smtClean="0">
                <a:solidFill>
                  <a:srgbClr val="0070C0"/>
                </a:solidFill>
              </a:rPr>
              <a:t>and long lasting interplanetary convection </a:t>
            </a:r>
          </a:p>
          <a:p>
            <a:r>
              <a:rPr lang="en-US" dirty="0" smtClean="0">
                <a:solidFill>
                  <a:srgbClr val="0070C0"/>
                </a:solidFill>
              </a:rPr>
              <a:t>EF leads, through a substantial energization </a:t>
            </a:r>
          </a:p>
          <a:p>
            <a:r>
              <a:rPr lang="en-US" dirty="0" smtClean="0">
                <a:solidFill>
                  <a:srgbClr val="0070C0"/>
                </a:solidFill>
              </a:rPr>
              <a:t>In the magnetosphere-ionosphere system, to </a:t>
            </a:r>
          </a:p>
          <a:p>
            <a:r>
              <a:rPr lang="en-US" dirty="0">
                <a:solidFill>
                  <a:srgbClr val="0070C0"/>
                </a:solidFill>
              </a:rPr>
              <a:t>a</a:t>
            </a:r>
            <a:r>
              <a:rPr lang="en-US" dirty="0" smtClean="0">
                <a:solidFill>
                  <a:srgbClr val="0070C0"/>
                </a:solidFill>
              </a:rPr>
              <a:t>n intensified ring current sufficiently strong</a:t>
            </a:r>
          </a:p>
          <a:p>
            <a:r>
              <a:rPr lang="en-US" dirty="0">
                <a:solidFill>
                  <a:srgbClr val="0070C0"/>
                </a:solidFill>
              </a:rPr>
              <a:t>t</a:t>
            </a:r>
            <a:r>
              <a:rPr lang="en-US" dirty="0" smtClean="0">
                <a:solidFill>
                  <a:srgbClr val="0070C0"/>
                </a:solidFill>
              </a:rPr>
              <a:t>o exceed some threshold of the quantifying</a:t>
            </a:r>
          </a:p>
          <a:p>
            <a:r>
              <a:rPr lang="en-US" dirty="0" smtClean="0">
                <a:solidFill>
                  <a:srgbClr val="0070C0"/>
                </a:solidFill>
              </a:rPr>
              <a:t>Storm time </a:t>
            </a:r>
            <a:r>
              <a:rPr lang="en-US" dirty="0" err="1" smtClean="0">
                <a:solidFill>
                  <a:srgbClr val="0070C0"/>
                </a:solidFill>
              </a:rPr>
              <a:t>Dst</a:t>
            </a:r>
            <a:r>
              <a:rPr lang="en-US" dirty="0" smtClean="0">
                <a:solidFill>
                  <a:srgbClr val="0070C0"/>
                </a:solidFill>
              </a:rPr>
              <a:t>.  Index -  A measures of the  ring </a:t>
            </a:r>
          </a:p>
          <a:p>
            <a:r>
              <a:rPr lang="en-US" dirty="0" smtClean="0">
                <a:solidFill>
                  <a:srgbClr val="0070C0"/>
                </a:solidFill>
              </a:rPr>
              <a:t>Current forming around the earth during geo</a:t>
            </a:r>
          </a:p>
          <a:p>
            <a:r>
              <a:rPr lang="en-US" dirty="0" smtClean="0">
                <a:solidFill>
                  <a:srgbClr val="0070C0"/>
                </a:solidFill>
              </a:rPr>
              <a:t>Storms (Gonzalez et al., 1994). </a:t>
            </a:r>
          </a:p>
          <a:p>
            <a:r>
              <a:rPr lang="en-US" dirty="0" smtClean="0">
                <a:solidFill>
                  <a:srgbClr val="0070C0"/>
                </a:solidFill>
              </a:rPr>
              <a:t>(</a:t>
            </a:r>
            <a:r>
              <a:rPr lang="en-US" dirty="0" err="1">
                <a:solidFill>
                  <a:srgbClr val="FF0000"/>
                </a:solidFill>
              </a:rPr>
              <a:t>Dst</a:t>
            </a:r>
            <a:r>
              <a:rPr lang="en-US" dirty="0">
                <a:solidFill>
                  <a:srgbClr val="FF0000"/>
                </a:solidFill>
              </a:rPr>
              <a:t> -50 </a:t>
            </a:r>
            <a:r>
              <a:rPr lang="en-US" dirty="0" err="1">
                <a:solidFill>
                  <a:srgbClr val="FF0000"/>
                </a:solidFill>
              </a:rPr>
              <a:t>nT</a:t>
            </a:r>
            <a:r>
              <a:rPr lang="en-US" dirty="0">
                <a:solidFill>
                  <a:srgbClr val="FF0000"/>
                </a:solidFill>
              </a:rPr>
              <a:t> = IMF-</a:t>
            </a:r>
            <a:r>
              <a:rPr lang="en-US" dirty="0" err="1">
                <a:solidFill>
                  <a:srgbClr val="FF0000"/>
                </a:solidFill>
              </a:rPr>
              <a:t>Bz</a:t>
            </a:r>
            <a:r>
              <a:rPr lang="en-US" dirty="0">
                <a:solidFill>
                  <a:srgbClr val="FF0000"/>
                </a:solidFill>
              </a:rPr>
              <a:t> </a:t>
            </a:r>
            <a:r>
              <a:rPr lang="en-US" dirty="0" smtClean="0">
                <a:solidFill>
                  <a:srgbClr val="FF0000"/>
                </a:solidFill>
              </a:rPr>
              <a:t> -5 </a:t>
            </a:r>
            <a:r>
              <a:rPr lang="en-US" dirty="0" err="1" smtClean="0">
                <a:solidFill>
                  <a:srgbClr val="FF0000"/>
                </a:solidFill>
              </a:rPr>
              <a:t>nT</a:t>
            </a:r>
            <a:r>
              <a:rPr lang="en-US" dirty="0" smtClean="0">
                <a:solidFill>
                  <a:srgbClr val="0070C0"/>
                </a:solidFill>
              </a:rPr>
              <a:t>).</a:t>
            </a:r>
          </a:p>
          <a:p>
            <a:endParaRPr lang="en-US" dirty="0" smtClean="0">
              <a:solidFill>
                <a:srgbClr val="0070C0"/>
              </a:solidFill>
            </a:endParaRPr>
          </a:p>
        </p:txBody>
      </p:sp>
      <p:sp>
        <p:nvSpPr>
          <p:cNvPr id="19" name="Rectangle 18"/>
          <p:cNvSpPr/>
          <p:nvPr/>
        </p:nvSpPr>
        <p:spPr>
          <a:xfrm>
            <a:off x="306089" y="3966707"/>
            <a:ext cx="3109762" cy="369332"/>
          </a:xfrm>
          <a:prstGeom prst="rect">
            <a:avLst/>
          </a:prstGeom>
        </p:spPr>
        <p:txBody>
          <a:bodyPr wrap="none">
            <a:spAutoFit/>
          </a:bodyPr>
          <a:lstStyle/>
          <a:p>
            <a:r>
              <a:rPr lang="en-US" dirty="0" err="1" smtClean="0">
                <a:solidFill>
                  <a:srgbClr val="FF0000"/>
                </a:solidFill>
              </a:rPr>
              <a:t>Dst</a:t>
            </a:r>
            <a:r>
              <a:rPr lang="en-US" dirty="0" smtClean="0">
                <a:solidFill>
                  <a:srgbClr val="FF0000"/>
                </a:solidFill>
              </a:rPr>
              <a:t> -30 </a:t>
            </a:r>
            <a:r>
              <a:rPr lang="en-US" dirty="0" err="1" smtClean="0">
                <a:solidFill>
                  <a:srgbClr val="FF0000"/>
                </a:solidFill>
              </a:rPr>
              <a:t>nT</a:t>
            </a:r>
            <a:r>
              <a:rPr lang="en-US" dirty="0" smtClean="0">
                <a:solidFill>
                  <a:srgbClr val="FF0000"/>
                </a:solidFill>
              </a:rPr>
              <a:t> &lt; weak &lt; </a:t>
            </a:r>
            <a:r>
              <a:rPr lang="en-US" dirty="0" err="1">
                <a:solidFill>
                  <a:srgbClr val="FF0000"/>
                </a:solidFill>
              </a:rPr>
              <a:t>Dst</a:t>
            </a:r>
            <a:r>
              <a:rPr lang="en-US" dirty="0">
                <a:solidFill>
                  <a:srgbClr val="FF0000"/>
                </a:solidFill>
              </a:rPr>
              <a:t> </a:t>
            </a:r>
            <a:r>
              <a:rPr lang="en-US" dirty="0" smtClean="0">
                <a:solidFill>
                  <a:srgbClr val="FF0000"/>
                </a:solidFill>
              </a:rPr>
              <a:t>-50 </a:t>
            </a:r>
            <a:r>
              <a:rPr lang="en-US" dirty="0" err="1" smtClean="0">
                <a:solidFill>
                  <a:srgbClr val="FF0000"/>
                </a:solidFill>
              </a:rPr>
              <a:t>nT</a:t>
            </a:r>
            <a:r>
              <a:rPr lang="en-US" dirty="0" smtClean="0">
                <a:solidFill>
                  <a:srgbClr val="FF0000"/>
                </a:solidFill>
              </a:rPr>
              <a:t>, </a:t>
            </a:r>
            <a:endParaRPr lang="en-US" dirty="0">
              <a:solidFill>
                <a:srgbClr val="FF0000"/>
              </a:solidFill>
            </a:endParaRPr>
          </a:p>
        </p:txBody>
      </p:sp>
      <p:sp>
        <p:nvSpPr>
          <p:cNvPr id="5" name="Rectangle 4"/>
          <p:cNvSpPr/>
          <p:nvPr/>
        </p:nvSpPr>
        <p:spPr>
          <a:xfrm>
            <a:off x="250241" y="4272817"/>
            <a:ext cx="3650679" cy="369332"/>
          </a:xfrm>
          <a:prstGeom prst="rect">
            <a:avLst/>
          </a:prstGeom>
        </p:spPr>
        <p:txBody>
          <a:bodyPr wrap="none">
            <a:spAutoFit/>
          </a:bodyPr>
          <a:lstStyle/>
          <a:p>
            <a:r>
              <a:rPr lang="en-US" dirty="0" err="1">
                <a:solidFill>
                  <a:srgbClr val="FF0000"/>
                </a:solidFill>
              </a:rPr>
              <a:t>Dst</a:t>
            </a:r>
            <a:r>
              <a:rPr lang="en-US" dirty="0">
                <a:solidFill>
                  <a:srgbClr val="FF0000"/>
                </a:solidFill>
              </a:rPr>
              <a:t> </a:t>
            </a:r>
            <a:r>
              <a:rPr lang="en-US" dirty="0" smtClean="0">
                <a:solidFill>
                  <a:srgbClr val="FF0000"/>
                </a:solidFill>
              </a:rPr>
              <a:t>-50 </a:t>
            </a:r>
            <a:r>
              <a:rPr lang="en-US" dirty="0" err="1">
                <a:solidFill>
                  <a:srgbClr val="FF0000"/>
                </a:solidFill>
              </a:rPr>
              <a:t>nT</a:t>
            </a:r>
            <a:r>
              <a:rPr lang="en-US" dirty="0">
                <a:solidFill>
                  <a:srgbClr val="FF0000"/>
                </a:solidFill>
              </a:rPr>
              <a:t> &lt; </a:t>
            </a:r>
            <a:r>
              <a:rPr lang="en-US" dirty="0" smtClean="0">
                <a:solidFill>
                  <a:srgbClr val="FF0000"/>
                </a:solidFill>
              </a:rPr>
              <a:t>moderate &lt; </a:t>
            </a:r>
            <a:r>
              <a:rPr lang="en-US" dirty="0" err="1">
                <a:solidFill>
                  <a:srgbClr val="FF0000"/>
                </a:solidFill>
              </a:rPr>
              <a:t>Dst</a:t>
            </a:r>
            <a:r>
              <a:rPr lang="en-US" dirty="0">
                <a:solidFill>
                  <a:srgbClr val="FF0000"/>
                </a:solidFill>
              </a:rPr>
              <a:t> </a:t>
            </a:r>
            <a:r>
              <a:rPr lang="en-US" dirty="0" smtClean="0">
                <a:solidFill>
                  <a:srgbClr val="FF0000"/>
                </a:solidFill>
              </a:rPr>
              <a:t>-100 </a:t>
            </a:r>
            <a:r>
              <a:rPr lang="en-US" dirty="0" err="1">
                <a:solidFill>
                  <a:srgbClr val="FF0000"/>
                </a:solidFill>
              </a:rPr>
              <a:t>nT</a:t>
            </a:r>
            <a:r>
              <a:rPr lang="en-US" dirty="0">
                <a:solidFill>
                  <a:srgbClr val="FF0000"/>
                </a:solidFill>
              </a:rPr>
              <a:t>, </a:t>
            </a:r>
          </a:p>
        </p:txBody>
      </p:sp>
      <p:sp>
        <p:nvSpPr>
          <p:cNvPr id="6" name="Rectangle 5"/>
          <p:cNvSpPr/>
          <p:nvPr/>
        </p:nvSpPr>
        <p:spPr>
          <a:xfrm>
            <a:off x="214807" y="4642149"/>
            <a:ext cx="3443763" cy="369332"/>
          </a:xfrm>
          <a:prstGeom prst="rect">
            <a:avLst/>
          </a:prstGeom>
        </p:spPr>
        <p:txBody>
          <a:bodyPr wrap="none">
            <a:spAutoFit/>
          </a:bodyPr>
          <a:lstStyle/>
          <a:p>
            <a:r>
              <a:rPr lang="en-US" dirty="0" err="1">
                <a:solidFill>
                  <a:srgbClr val="FF0000"/>
                </a:solidFill>
              </a:rPr>
              <a:t>Dst</a:t>
            </a:r>
            <a:r>
              <a:rPr lang="en-US" dirty="0">
                <a:solidFill>
                  <a:srgbClr val="FF0000"/>
                </a:solidFill>
              </a:rPr>
              <a:t> </a:t>
            </a:r>
            <a:r>
              <a:rPr lang="en-US" dirty="0" smtClean="0">
                <a:solidFill>
                  <a:srgbClr val="FF0000"/>
                </a:solidFill>
              </a:rPr>
              <a:t>-100 </a:t>
            </a:r>
            <a:r>
              <a:rPr lang="en-US" dirty="0" err="1">
                <a:solidFill>
                  <a:srgbClr val="FF0000"/>
                </a:solidFill>
              </a:rPr>
              <a:t>nT</a:t>
            </a:r>
            <a:r>
              <a:rPr lang="en-US" dirty="0">
                <a:solidFill>
                  <a:srgbClr val="FF0000"/>
                </a:solidFill>
              </a:rPr>
              <a:t> &lt; </a:t>
            </a:r>
            <a:r>
              <a:rPr lang="en-US" dirty="0" smtClean="0">
                <a:solidFill>
                  <a:srgbClr val="FF0000"/>
                </a:solidFill>
              </a:rPr>
              <a:t>strong &lt; </a:t>
            </a:r>
            <a:r>
              <a:rPr lang="en-US" dirty="0" err="1">
                <a:solidFill>
                  <a:srgbClr val="FF0000"/>
                </a:solidFill>
              </a:rPr>
              <a:t>Dst</a:t>
            </a:r>
            <a:r>
              <a:rPr lang="en-US" dirty="0">
                <a:solidFill>
                  <a:srgbClr val="FF0000"/>
                </a:solidFill>
              </a:rPr>
              <a:t> </a:t>
            </a:r>
            <a:r>
              <a:rPr lang="en-US" dirty="0" smtClean="0">
                <a:solidFill>
                  <a:srgbClr val="FF0000"/>
                </a:solidFill>
              </a:rPr>
              <a:t>-200 </a:t>
            </a:r>
            <a:r>
              <a:rPr lang="en-US" dirty="0" err="1">
                <a:solidFill>
                  <a:srgbClr val="FF0000"/>
                </a:solidFill>
              </a:rPr>
              <a:t>nT</a:t>
            </a:r>
            <a:r>
              <a:rPr lang="en-US" dirty="0">
                <a:solidFill>
                  <a:srgbClr val="FF0000"/>
                </a:solidFill>
              </a:rPr>
              <a:t>, </a:t>
            </a:r>
          </a:p>
        </p:txBody>
      </p:sp>
      <p:sp>
        <p:nvSpPr>
          <p:cNvPr id="14" name="Rectangle 13"/>
          <p:cNvSpPr/>
          <p:nvPr/>
        </p:nvSpPr>
        <p:spPr>
          <a:xfrm>
            <a:off x="250241" y="5011481"/>
            <a:ext cx="3464475" cy="369332"/>
          </a:xfrm>
          <a:prstGeom prst="rect">
            <a:avLst/>
          </a:prstGeom>
        </p:spPr>
        <p:txBody>
          <a:bodyPr wrap="none">
            <a:spAutoFit/>
          </a:bodyPr>
          <a:lstStyle/>
          <a:p>
            <a:r>
              <a:rPr lang="en-US" dirty="0" err="1">
                <a:solidFill>
                  <a:srgbClr val="FF0000"/>
                </a:solidFill>
              </a:rPr>
              <a:t>Dst</a:t>
            </a:r>
            <a:r>
              <a:rPr lang="en-US" dirty="0">
                <a:solidFill>
                  <a:srgbClr val="FF0000"/>
                </a:solidFill>
              </a:rPr>
              <a:t> </a:t>
            </a:r>
            <a:r>
              <a:rPr lang="en-US" dirty="0" smtClean="0">
                <a:solidFill>
                  <a:srgbClr val="FF0000"/>
                </a:solidFill>
              </a:rPr>
              <a:t>-200 </a:t>
            </a:r>
            <a:r>
              <a:rPr lang="en-US" dirty="0" err="1">
                <a:solidFill>
                  <a:srgbClr val="FF0000"/>
                </a:solidFill>
              </a:rPr>
              <a:t>nT</a:t>
            </a:r>
            <a:r>
              <a:rPr lang="en-US" dirty="0">
                <a:solidFill>
                  <a:srgbClr val="FF0000"/>
                </a:solidFill>
              </a:rPr>
              <a:t> &lt; </a:t>
            </a:r>
            <a:r>
              <a:rPr lang="en-US" dirty="0" smtClean="0">
                <a:solidFill>
                  <a:srgbClr val="FF0000"/>
                </a:solidFill>
              </a:rPr>
              <a:t>severe &lt; </a:t>
            </a:r>
            <a:r>
              <a:rPr lang="en-US" dirty="0" err="1">
                <a:solidFill>
                  <a:srgbClr val="FF0000"/>
                </a:solidFill>
              </a:rPr>
              <a:t>Dst</a:t>
            </a:r>
            <a:r>
              <a:rPr lang="en-US" dirty="0">
                <a:solidFill>
                  <a:srgbClr val="FF0000"/>
                </a:solidFill>
              </a:rPr>
              <a:t> </a:t>
            </a:r>
            <a:r>
              <a:rPr lang="en-US" dirty="0" smtClean="0">
                <a:solidFill>
                  <a:srgbClr val="FF0000"/>
                </a:solidFill>
              </a:rPr>
              <a:t>-350 </a:t>
            </a:r>
            <a:r>
              <a:rPr lang="en-US" dirty="0" err="1">
                <a:solidFill>
                  <a:srgbClr val="FF0000"/>
                </a:solidFill>
              </a:rPr>
              <a:t>nT</a:t>
            </a:r>
            <a:r>
              <a:rPr lang="en-US" dirty="0">
                <a:solidFill>
                  <a:srgbClr val="FF0000"/>
                </a:solidFill>
              </a:rPr>
              <a:t>, </a:t>
            </a:r>
          </a:p>
        </p:txBody>
      </p:sp>
      <p:sp>
        <p:nvSpPr>
          <p:cNvPr id="15" name="Rectangle 14"/>
          <p:cNvSpPr/>
          <p:nvPr/>
        </p:nvSpPr>
        <p:spPr>
          <a:xfrm>
            <a:off x="214807" y="5317591"/>
            <a:ext cx="2048061" cy="369332"/>
          </a:xfrm>
          <a:prstGeom prst="rect">
            <a:avLst/>
          </a:prstGeom>
        </p:spPr>
        <p:txBody>
          <a:bodyPr wrap="none">
            <a:spAutoFit/>
          </a:bodyPr>
          <a:lstStyle/>
          <a:p>
            <a:r>
              <a:rPr lang="en-US" dirty="0">
                <a:solidFill>
                  <a:srgbClr val="FF0000"/>
                </a:solidFill>
              </a:rPr>
              <a:t> </a:t>
            </a:r>
            <a:r>
              <a:rPr lang="en-US" dirty="0">
                <a:solidFill>
                  <a:srgbClr val="FF0000"/>
                </a:solidFill>
              </a:rPr>
              <a:t>great &lt; </a:t>
            </a:r>
            <a:r>
              <a:rPr lang="en-US" dirty="0" err="1">
                <a:solidFill>
                  <a:srgbClr val="FF0000"/>
                </a:solidFill>
              </a:rPr>
              <a:t>Dst</a:t>
            </a:r>
            <a:r>
              <a:rPr lang="en-US" dirty="0">
                <a:solidFill>
                  <a:srgbClr val="FF0000"/>
                </a:solidFill>
              </a:rPr>
              <a:t> -350 </a:t>
            </a:r>
            <a:r>
              <a:rPr lang="en-US" dirty="0" err="1">
                <a:solidFill>
                  <a:srgbClr val="FF0000"/>
                </a:solidFill>
              </a:rPr>
              <a:t>nT</a:t>
            </a:r>
            <a:r>
              <a:rPr lang="en-US" dirty="0">
                <a:solidFill>
                  <a:srgbClr val="FF0000"/>
                </a:solidFill>
              </a:rPr>
              <a:t>,</a:t>
            </a:r>
            <a:endParaRPr lang="en-US" dirty="0">
              <a:solidFill>
                <a:srgbClr val="FF0000"/>
              </a:solidFill>
            </a:endParaRPr>
          </a:p>
        </p:txBody>
      </p:sp>
      <p:pic>
        <p:nvPicPr>
          <p:cNvPr id="21" name="Picture 20"/>
          <p:cNvPicPr/>
          <p:nvPr/>
        </p:nvPicPr>
        <p:blipFill>
          <a:blip r:embed="rId2">
            <a:extLst>
              <a:ext uri="{28A0092B-C50C-407E-A947-70E740481C1C}">
                <a14:useLocalDpi xmlns:a14="http://schemas.microsoft.com/office/drawing/2010/main" val="0"/>
              </a:ext>
            </a:extLst>
          </a:blip>
          <a:srcRect/>
          <a:stretch>
            <a:fillRect/>
          </a:stretch>
        </p:blipFill>
        <p:spPr bwMode="auto">
          <a:xfrm>
            <a:off x="4659086" y="1249402"/>
            <a:ext cx="6574971" cy="5093341"/>
          </a:xfrm>
          <a:prstGeom prst="rect">
            <a:avLst/>
          </a:prstGeom>
          <a:noFill/>
          <a:ln>
            <a:noFill/>
          </a:ln>
        </p:spPr>
      </p:pic>
      <p:sp>
        <p:nvSpPr>
          <p:cNvPr id="3" name="Rectangle 2"/>
          <p:cNvSpPr/>
          <p:nvPr/>
        </p:nvSpPr>
        <p:spPr>
          <a:xfrm>
            <a:off x="335076" y="5710517"/>
            <a:ext cx="4916987" cy="1200329"/>
          </a:xfrm>
          <a:prstGeom prst="rect">
            <a:avLst/>
          </a:prstGeom>
        </p:spPr>
        <p:txBody>
          <a:bodyPr wrap="none">
            <a:spAutoFit/>
          </a:bodyPr>
          <a:lstStyle/>
          <a:p>
            <a:r>
              <a:rPr lang="en-US" dirty="0" smtClean="0">
                <a:solidFill>
                  <a:schemeClr val="accent1"/>
                </a:solidFill>
              </a:rPr>
              <a:t>Storms are generally categorized as +</a:t>
            </a:r>
            <a:r>
              <a:rPr lang="en-US" dirty="0" err="1" smtClean="0">
                <a:solidFill>
                  <a:schemeClr val="accent1"/>
                </a:solidFill>
              </a:rPr>
              <a:t>ve</a:t>
            </a:r>
            <a:r>
              <a:rPr lang="en-US" dirty="0" smtClean="0">
                <a:solidFill>
                  <a:schemeClr val="accent1"/>
                </a:solidFill>
              </a:rPr>
              <a:t> or –v </a:t>
            </a:r>
          </a:p>
          <a:p>
            <a:r>
              <a:rPr lang="en-US" dirty="0" smtClean="0">
                <a:solidFill>
                  <a:schemeClr val="accent1"/>
                </a:solidFill>
              </a:rPr>
              <a:t>depending on </a:t>
            </a:r>
          </a:p>
          <a:p>
            <a:r>
              <a:rPr lang="en-US" dirty="0" smtClean="0">
                <a:solidFill>
                  <a:schemeClr val="accent1"/>
                </a:solidFill>
              </a:rPr>
              <a:t>weather the dominant deviation is on the increase</a:t>
            </a:r>
          </a:p>
          <a:p>
            <a:r>
              <a:rPr lang="en-US" dirty="0" smtClean="0">
                <a:solidFill>
                  <a:schemeClr val="accent1"/>
                </a:solidFill>
              </a:rPr>
              <a:t>or decrease.  </a:t>
            </a:r>
            <a:endParaRPr lang="en-US" dirty="0">
              <a:solidFill>
                <a:schemeClr val="accent1"/>
              </a:solidFill>
            </a:endParaRPr>
          </a:p>
        </p:txBody>
      </p:sp>
    </p:spTree>
    <p:extLst>
      <p:ext uri="{BB962C8B-B14F-4D97-AF65-F5344CB8AC3E}">
        <p14:creationId xmlns:p14="http://schemas.microsoft.com/office/powerpoint/2010/main" val="605468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76400" y="-9466"/>
            <a:ext cx="8991600" cy="1143000"/>
          </a:xfrm>
        </p:spPr>
        <p:txBody>
          <a:bodyPr>
            <a:normAutofit fontScale="90000"/>
          </a:bodyPr>
          <a:lstStyle/>
          <a:p>
            <a:pPr algn="ctr"/>
            <a:r>
              <a:rPr lang="en-US" dirty="0">
                <a:solidFill>
                  <a:srgbClr val="FF0000"/>
                </a:solidFill>
              </a:rPr>
              <a:t/>
            </a:r>
            <a:br>
              <a:rPr lang="en-US" dirty="0">
                <a:solidFill>
                  <a:srgbClr val="FF0000"/>
                </a:solidFill>
              </a:rPr>
            </a:br>
            <a:r>
              <a:rPr lang="en-US" sz="5400" baseline="30000" dirty="0">
                <a:solidFill>
                  <a:srgbClr val="FF0000"/>
                </a:solidFill>
              </a:rPr>
              <a:t> TOTAL ELECTRON CONTENT (TEC) </a:t>
            </a:r>
            <a:endParaRPr lang="en-US" dirty="0">
              <a:solidFill>
                <a:srgbClr val="FF0000"/>
              </a:solidFill>
            </a:endParaRPr>
          </a:p>
        </p:txBody>
      </p:sp>
      <p:sp>
        <p:nvSpPr>
          <p:cNvPr id="13" name="Text Placeholder 12"/>
          <p:cNvSpPr>
            <a:spLocks noGrp="1"/>
          </p:cNvSpPr>
          <p:nvPr>
            <p:ph type="body" idx="1"/>
          </p:nvPr>
        </p:nvSpPr>
        <p:spPr>
          <a:xfrm>
            <a:off x="1981200" y="6181049"/>
            <a:ext cx="4040188" cy="639762"/>
          </a:xfrm>
        </p:spPr>
        <p:txBody>
          <a:bodyPr/>
          <a:lstStyle/>
          <a:p>
            <a:r>
              <a:rPr lang="en-US" dirty="0">
                <a:solidFill>
                  <a:srgbClr val="C0504D"/>
                </a:solidFill>
              </a:rPr>
              <a:t>Ionosphere Delay</a:t>
            </a:r>
          </a:p>
        </p:txBody>
      </p:sp>
      <p:pic>
        <p:nvPicPr>
          <p:cNvPr id="11" name="Content Placeholder 10"/>
          <p:cNvPicPr>
            <a:picLocks noGrp="1" noChangeAspect="1"/>
          </p:cNvPicPr>
          <p:nvPr>
            <p:ph sz="quarter" idx="2"/>
          </p:nvPr>
        </p:nvPicPr>
        <p:blipFill>
          <a:blip r:embed="rId2"/>
          <a:srcRect t="-10711" b="-10711"/>
          <a:stretch>
            <a:fillRect/>
          </a:stretch>
        </p:blipFill>
        <p:spPr>
          <a:xfrm>
            <a:off x="2095472" y="1133534"/>
            <a:ext cx="4040188" cy="5318060"/>
          </a:xfrm>
          <a:prstGeom prst="rect">
            <a:avLst/>
          </a:prstGeom>
        </p:spPr>
      </p:pic>
      <p:sp>
        <p:nvSpPr>
          <p:cNvPr id="3" name="Rectangle 2"/>
          <p:cNvSpPr/>
          <p:nvPr/>
        </p:nvSpPr>
        <p:spPr>
          <a:xfrm>
            <a:off x="6249932" y="1357299"/>
            <a:ext cx="4418068" cy="8156079"/>
          </a:xfrm>
          <a:prstGeom prst="rect">
            <a:avLst/>
          </a:prstGeom>
        </p:spPr>
        <p:txBody>
          <a:bodyPr wrap="square">
            <a:spAutoFit/>
          </a:bodyPr>
          <a:lstStyle/>
          <a:p>
            <a:r>
              <a:rPr lang="en-US" sz="4400" baseline="30000" dirty="0">
                <a:latin typeface="Times New Roman" panose="02020603050405020304" pitchFamily="18" charset="0"/>
                <a:cs typeface="Times New Roman" panose="02020603050405020304" pitchFamily="18" charset="0"/>
              </a:rPr>
              <a:t>The ionospheric parameter that has an overbearing influence GPS-based communication and navigation systems. Number of electrons in the column of 1 meter square cross section that extends from a GPS </a:t>
            </a:r>
            <a:r>
              <a:rPr lang="en-US" sz="4400" baseline="30000" dirty="0" smtClean="0">
                <a:latin typeface="Times New Roman" panose="02020603050405020304" pitchFamily="18" charset="0"/>
                <a:cs typeface="Times New Roman" panose="02020603050405020304" pitchFamily="18" charset="0"/>
              </a:rPr>
              <a:t>transmitter </a:t>
            </a:r>
            <a:r>
              <a:rPr lang="en-US" sz="4400" baseline="30000" dirty="0">
                <a:latin typeface="Times New Roman" panose="02020603050405020304" pitchFamily="18" charset="0"/>
                <a:cs typeface="Times New Roman" panose="02020603050405020304" pitchFamily="18" charset="0"/>
              </a:rPr>
              <a:t>to </a:t>
            </a:r>
            <a:r>
              <a:rPr lang="en-US" sz="4400" baseline="30000" dirty="0" smtClean="0">
                <a:latin typeface="Times New Roman" panose="02020603050405020304" pitchFamily="18" charset="0"/>
                <a:cs typeface="Times New Roman" panose="02020603050405020304" pitchFamily="18" charset="0"/>
              </a:rPr>
              <a:t>a </a:t>
            </a:r>
            <a:r>
              <a:rPr lang="en-US" sz="4400" baseline="30000" dirty="0">
                <a:latin typeface="Times New Roman" panose="02020603050405020304" pitchFamily="18" charset="0"/>
                <a:cs typeface="Times New Roman" panose="02020603050405020304" pitchFamily="18" charset="0"/>
              </a:rPr>
              <a:t>receiver. </a:t>
            </a: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2800" baseline="30000" dirty="0">
              <a:latin typeface="Times New Roman" panose="02020603050405020304" pitchFamily="18" charset="0"/>
              <a:cs typeface="Times New Roman" panose="02020603050405020304" pitchFamily="18" charset="0"/>
            </a:endParaRPr>
          </a:p>
          <a:p>
            <a:endParaRPr lang="en-US" sz="3600" dirty="0"/>
          </a:p>
          <a:p>
            <a:endParaRPr lang="en-US" sz="4000" baseline="30000" dirty="0"/>
          </a:p>
        </p:txBody>
      </p:sp>
    </p:spTree>
    <p:extLst>
      <p:ext uri="{BB962C8B-B14F-4D97-AF65-F5344CB8AC3E}">
        <p14:creationId xmlns:p14="http://schemas.microsoft.com/office/powerpoint/2010/main" val="2185627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11681" y="143396"/>
            <a:ext cx="4976205" cy="4185761"/>
          </a:xfrm>
          <a:prstGeom prst="rect">
            <a:avLst/>
          </a:prstGeom>
        </p:spPr>
        <p:txBody>
          <a:bodyPr wrap="square">
            <a:spAutoFit/>
          </a:bodyPr>
          <a:lstStyle/>
          <a:p>
            <a:pPr marL="0" indent="0">
              <a:buNone/>
            </a:pPr>
            <a:r>
              <a:rPr lang="en-GB" sz="3600" dirty="0">
                <a:solidFill>
                  <a:srgbClr val="C0504D"/>
                </a:solidFill>
              </a:rPr>
              <a:t>Data Source</a:t>
            </a:r>
          </a:p>
          <a:p>
            <a:pPr marL="457200" indent="-457200">
              <a:buFont typeface="Wingdings" charset="2"/>
              <a:buChar char="v"/>
            </a:pPr>
            <a:r>
              <a:rPr lang="en-GB" sz="2000" dirty="0" smtClean="0">
                <a:solidFill>
                  <a:srgbClr val="FF0000"/>
                </a:solidFill>
              </a:rPr>
              <a:t>TEC </a:t>
            </a:r>
            <a:r>
              <a:rPr lang="en-GB" sz="2000" dirty="0" smtClean="0">
                <a:solidFill>
                  <a:srgbClr val="FF0000"/>
                </a:solidFill>
              </a:rPr>
              <a:t>data</a:t>
            </a:r>
            <a:r>
              <a:rPr lang="en-GB" sz="2000" dirty="0" smtClean="0"/>
              <a:t>: ground-based GPS receiver stations of Nigerian Global Navigation Satellite Systems network of stations         ( NIGNET)  </a:t>
            </a:r>
            <a:r>
              <a:rPr lang="en-GB" sz="2000" dirty="0"/>
              <a:t>(</a:t>
            </a:r>
            <a:r>
              <a:rPr lang="en-GB" sz="2000" dirty="0" smtClean="0">
                <a:hlinkClick r:id="rId2"/>
              </a:rPr>
              <a:t>www.nignet.net</a:t>
            </a:r>
            <a:r>
              <a:rPr lang="en-GB" sz="2000" dirty="0" smtClean="0"/>
              <a:t>).</a:t>
            </a:r>
          </a:p>
          <a:p>
            <a:pPr marL="0" indent="0">
              <a:buNone/>
            </a:pPr>
            <a:r>
              <a:rPr lang="en-GB" sz="2000" dirty="0"/>
              <a:t> </a:t>
            </a:r>
            <a:r>
              <a:rPr lang="en-GB" sz="2000" dirty="0" smtClean="0"/>
              <a:t>   Operated by </a:t>
            </a:r>
            <a:r>
              <a:rPr lang="en-GB" sz="2000" dirty="0" err="1" smtClean="0"/>
              <a:t>OSGoF</a:t>
            </a:r>
            <a:r>
              <a:rPr lang="en-GB" sz="2000" dirty="0" smtClean="0"/>
              <a:t>.</a:t>
            </a:r>
            <a:endParaRPr lang="en-US" sz="2000" dirty="0" smtClean="0"/>
          </a:p>
          <a:p>
            <a:pPr marL="457200" indent="-457200">
              <a:buFont typeface="Wingdings" charset="2"/>
              <a:buChar char="v"/>
            </a:pPr>
            <a:r>
              <a:rPr lang="en-US" sz="2000" dirty="0" smtClean="0">
                <a:solidFill>
                  <a:srgbClr val="FF0000"/>
                </a:solidFill>
              </a:rPr>
              <a:t>solar-geomagnetic indices data </a:t>
            </a:r>
            <a:r>
              <a:rPr lang="en-GB" sz="2000" dirty="0" smtClean="0">
                <a:solidFill>
                  <a:schemeClr val="accent5"/>
                </a:solidFill>
              </a:rPr>
              <a:t> </a:t>
            </a:r>
            <a:r>
              <a:rPr lang="en-GB" sz="2000" dirty="0" smtClean="0">
                <a:solidFill>
                  <a:schemeClr val="accent5"/>
                </a:solidFill>
              </a:rPr>
              <a:t>(htpp://omniweb.gsfc.nasa.gov</a:t>
            </a:r>
            <a:r>
              <a:rPr lang="en-GB" sz="2000" dirty="0" smtClean="0">
                <a:solidFill>
                  <a:schemeClr val="accent5"/>
                </a:solidFill>
              </a:rPr>
              <a:t>)</a:t>
            </a:r>
          </a:p>
          <a:p>
            <a:pPr marL="457200" indent="-457200">
              <a:buFont typeface="Wingdings" charset="2"/>
              <a:buChar char="v"/>
            </a:pPr>
            <a:r>
              <a:rPr lang="en-GB" sz="2000" dirty="0" smtClean="0">
                <a:solidFill>
                  <a:srgbClr val="FF0000"/>
                </a:solidFill>
              </a:rPr>
              <a:t>Period: </a:t>
            </a:r>
            <a:r>
              <a:rPr lang="en-GB" sz="2000" dirty="0" smtClean="0"/>
              <a:t>August 2011</a:t>
            </a:r>
            <a:endParaRPr lang="en-GB" sz="2000" dirty="0" smtClean="0"/>
          </a:p>
          <a:p>
            <a:pPr marL="0" indent="0" algn="ctr">
              <a:buNone/>
            </a:pPr>
            <a:endParaRPr lang="en-US" sz="2000" dirty="0">
              <a:solidFill>
                <a:schemeClr val="accent5"/>
              </a:solidFill>
            </a:endParaRPr>
          </a:p>
          <a:p>
            <a:pPr marL="457200" indent="-457200" algn="ctr">
              <a:buFont typeface="Wingdings" charset="2"/>
              <a:buChar char="v"/>
            </a:pPr>
            <a:endParaRPr lang="en-GB" sz="2400" dirty="0"/>
          </a:p>
        </p:txBody>
      </p:sp>
      <p:pic>
        <p:nvPicPr>
          <p:cNvPr id="7" name="Picture 6"/>
          <p:cNvPicPr>
            <a:picLocks noChangeAspect="1"/>
          </p:cNvPicPr>
          <p:nvPr/>
        </p:nvPicPr>
        <p:blipFill>
          <a:blip r:embed="rId3"/>
          <a:stretch>
            <a:fillRect/>
          </a:stretch>
        </p:blipFill>
        <p:spPr>
          <a:xfrm>
            <a:off x="6798509" y="0"/>
            <a:ext cx="4829175" cy="4105275"/>
          </a:xfrm>
          <a:prstGeom prst="rect">
            <a:avLst/>
          </a:prstGeom>
        </p:spPr>
      </p:pic>
      <p:graphicFrame>
        <p:nvGraphicFramePr>
          <p:cNvPr id="12" name="Content Placeholder 3"/>
          <p:cNvGraphicFramePr>
            <a:graphicFrameLocks/>
          </p:cNvGraphicFramePr>
          <p:nvPr>
            <p:extLst>
              <p:ext uri="{D42A27DB-BD31-4B8C-83A1-F6EECF244321}">
                <p14:modId xmlns:p14="http://schemas.microsoft.com/office/powerpoint/2010/main" val="980799962"/>
              </p:ext>
            </p:extLst>
          </p:nvPr>
        </p:nvGraphicFramePr>
        <p:xfrm>
          <a:off x="1112084" y="3961877"/>
          <a:ext cx="10515600" cy="2668016"/>
        </p:xfrm>
        <a:graphic>
          <a:graphicData uri="http://schemas.openxmlformats.org/drawingml/2006/table">
            <a:tbl>
              <a:tblPr firstRow="1" bandRow="1">
                <a:tableStyleId>{93296810-A885-4BE3-A3E7-6D5BEEA58F35}</a:tableStyleId>
              </a:tblPr>
              <a:tblGrid>
                <a:gridCol w="1752600"/>
                <a:gridCol w="1752600"/>
                <a:gridCol w="1752600"/>
                <a:gridCol w="1752600"/>
                <a:gridCol w="1752600"/>
                <a:gridCol w="1752600"/>
              </a:tblGrid>
              <a:tr h="370840">
                <a:tc>
                  <a:txBody>
                    <a:bodyPr/>
                    <a:lstStyle/>
                    <a:p>
                      <a:r>
                        <a:rPr lang="en-US" dirty="0" smtClean="0"/>
                        <a:t>ID</a:t>
                      </a:r>
                      <a:endParaRPr lang="en-US" dirty="0"/>
                    </a:p>
                  </a:txBody>
                  <a:tcPr/>
                </a:tc>
                <a:tc>
                  <a:txBody>
                    <a:bodyPr/>
                    <a:lstStyle/>
                    <a:p>
                      <a:r>
                        <a:rPr lang="en-US" dirty="0" smtClean="0"/>
                        <a:t>LOCATION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smtClean="0">
                          <a:effectLst/>
                        </a:rPr>
                        <a:t>Geo. </a:t>
                      </a:r>
                      <a:r>
                        <a:rPr lang="en-GB" sz="1800" dirty="0" err="1" smtClean="0">
                          <a:effectLst/>
                        </a:rPr>
                        <a:t>Lat</a:t>
                      </a:r>
                      <a:r>
                        <a:rPr lang="en-GB" sz="1800" dirty="0" smtClean="0">
                          <a:effectLst/>
                        </a:rPr>
                        <a:t> (</a:t>
                      </a:r>
                      <a:r>
                        <a:rPr lang="en-GB" sz="1800" baseline="30000" dirty="0" err="1" smtClean="0">
                          <a:effectLst/>
                        </a:rPr>
                        <a:t>o</a:t>
                      </a:r>
                      <a:r>
                        <a:rPr lang="en-GB" sz="1800" dirty="0" err="1" smtClean="0">
                          <a:effectLst/>
                        </a:rPr>
                        <a:t>N</a:t>
                      </a:r>
                      <a:r>
                        <a:rPr lang="en-GB" sz="1800" dirty="0" smtClean="0">
                          <a:effectLst/>
                        </a:rPr>
                        <a:t>)</a:t>
                      </a:r>
                      <a:r>
                        <a:rPr lang="en-US" baseline="0" dirty="0" smtClean="0"/>
                        <a:t> </a:t>
                      </a:r>
                      <a:endParaRPr lang="en-US" dirty="0" smtClean="0"/>
                    </a:p>
                  </a:txBody>
                  <a:tcPr/>
                </a:tc>
                <a:tc>
                  <a:txBody>
                    <a:bodyPr/>
                    <a:lstStyle/>
                    <a:p>
                      <a:pPr algn="l">
                        <a:lnSpc>
                          <a:spcPct val="115000"/>
                        </a:lnSpc>
                        <a:spcAft>
                          <a:spcPts val="0"/>
                        </a:spcAft>
                      </a:pPr>
                      <a:r>
                        <a:rPr lang="en-GB" sz="1800" dirty="0" smtClean="0">
                          <a:effectLst/>
                        </a:rPr>
                        <a:t>Geo. Lon (</a:t>
                      </a:r>
                      <a:r>
                        <a:rPr lang="en-GB" sz="1800" baseline="30000" dirty="0" err="1" smtClean="0">
                          <a:effectLst/>
                        </a:rPr>
                        <a:t>o</a:t>
                      </a:r>
                      <a:r>
                        <a:rPr lang="en-GB" sz="1800" dirty="0" err="1" smtClean="0">
                          <a:effectLst/>
                        </a:rPr>
                        <a:t>E</a:t>
                      </a:r>
                      <a:r>
                        <a:rPr lang="en-GB" sz="1800" dirty="0" smtClean="0">
                          <a:effectLst/>
                        </a:rPr>
                        <a:t>)</a:t>
                      </a:r>
                      <a:endParaRPr lang="en-GB" sz="1800" dirty="0">
                        <a:effectLst/>
                        <a:latin typeface="+mn-lt"/>
                        <a:ea typeface="Calibri"/>
                        <a:cs typeface="Times New Roman"/>
                      </a:endParaRPr>
                    </a:p>
                  </a:txBody>
                  <a:tcPr/>
                </a:tc>
                <a:tc>
                  <a:txBody>
                    <a:bodyPr/>
                    <a:lstStyle/>
                    <a:p>
                      <a:pPr algn="l">
                        <a:lnSpc>
                          <a:spcPct val="115000"/>
                        </a:lnSpc>
                        <a:spcAft>
                          <a:spcPts val="0"/>
                        </a:spcAft>
                      </a:pPr>
                      <a:r>
                        <a:rPr lang="en-GB" sz="1800" dirty="0" err="1" smtClean="0">
                          <a:effectLst/>
                        </a:rPr>
                        <a:t>Mag.lat</a:t>
                      </a:r>
                      <a:r>
                        <a:rPr lang="en-GB" sz="1800" baseline="0" dirty="0" smtClean="0">
                          <a:effectLst/>
                        </a:rPr>
                        <a:t> </a:t>
                      </a:r>
                      <a:r>
                        <a:rPr lang="en-GB" sz="1800" dirty="0" smtClean="0">
                          <a:effectLst/>
                        </a:rPr>
                        <a:t>(</a:t>
                      </a:r>
                      <a:r>
                        <a:rPr lang="en-GB" sz="1800" baseline="30000" dirty="0" err="1" smtClean="0">
                          <a:effectLst/>
                        </a:rPr>
                        <a:t>o</a:t>
                      </a:r>
                      <a:r>
                        <a:rPr lang="en-GB" sz="1800" dirty="0" err="1" smtClean="0">
                          <a:effectLst/>
                        </a:rPr>
                        <a:t>N</a:t>
                      </a:r>
                      <a:r>
                        <a:rPr lang="en-GB" sz="1800" dirty="0" smtClean="0">
                          <a:effectLst/>
                        </a:rPr>
                        <a:t>)</a:t>
                      </a:r>
                      <a:endParaRPr lang="en-GB" sz="1800" dirty="0">
                        <a:effectLst/>
                        <a:latin typeface="+mn-lt"/>
                        <a:ea typeface="Calibri"/>
                        <a:cs typeface="Times New Roman"/>
                      </a:endParaRPr>
                    </a:p>
                  </a:txBody>
                  <a:tcPr/>
                </a:tc>
                <a:tc>
                  <a:txBody>
                    <a:bodyPr/>
                    <a:lstStyle/>
                    <a:p>
                      <a:pPr algn="l">
                        <a:lnSpc>
                          <a:spcPct val="115000"/>
                        </a:lnSpc>
                        <a:spcAft>
                          <a:spcPts val="0"/>
                        </a:spcAft>
                      </a:pPr>
                      <a:r>
                        <a:rPr lang="en-GB" sz="1800" dirty="0" err="1" smtClean="0">
                          <a:effectLst/>
                        </a:rPr>
                        <a:t>Mag.lon</a:t>
                      </a:r>
                      <a:r>
                        <a:rPr lang="en-GB" sz="1800" baseline="0" dirty="0" smtClean="0">
                          <a:effectLst/>
                        </a:rPr>
                        <a:t> </a:t>
                      </a:r>
                      <a:r>
                        <a:rPr lang="en-GB" sz="1800" dirty="0" smtClean="0">
                          <a:effectLst/>
                        </a:rPr>
                        <a:t>(</a:t>
                      </a:r>
                      <a:r>
                        <a:rPr lang="en-GB" sz="1800" baseline="30000" dirty="0" err="1" smtClean="0">
                          <a:effectLst/>
                        </a:rPr>
                        <a:t>o</a:t>
                      </a:r>
                      <a:r>
                        <a:rPr lang="en-GB" sz="1800" dirty="0" err="1" smtClean="0">
                          <a:effectLst/>
                        </a:rPr>
                        <a:t>E</a:t>
                      </a:r>
                      <a:r>
                        <a:rPr lang="en-GB" sz="1800" dirty="0" smtClean="0">
                          <a:effectLst/>
                        </a:rPr>
                        <a:t>)</a:t>
                      </a:r>
                      <a:endParaRPr lang="en-GB" sz="1800" dirty="0">
                        <a:effectLst/>
                        <a:latin typeface="+mn-lt"/>
                        <a:ea typeface="Calibri"/>
                        <a:cs typeface="Times New Roman"/>
                      </a:endParaRPr>
                    </a:p>
                  </a:txBody>
                  <a:tcPr/>
                </a:tc>
              </a:tr>
              <a:tr h="370840">
                <a:tc>
                  <a:txBody>
                    <a:bodyPr/>
                    <a:lstStyle/>
                    <a:p>
                      <a:r>
                        <a:rPr lang="en-US" dirty="0" err="1" smtClean="0"/>
                        <a:t>abuz</a:t>
                      </a:r>
                      <a:endParaRPr lang="en-US" dirty="0"/>
                    </a:p>
                  </a:txBody>
                  <a:tcPr/>
                </a:tc>
                <a:tc>
                  <a:txBody>
                    <a:bodyPr/>
                    <a:lstStyle/>
                    <a:p>
                      <a:r>
                        <a:rPr lang="en-US" dirty="0" smtClean="0"/>
                        <a:t>Kaduna</a:t>
                      </a:r>
                      <a:endParaRPr lang="en-US" dirty="0"/>
                    </a:p>
                  </a:txBody>
                  <a:tcPr/>
                </a:tc>
                <a:tc>
                  <a:txBody>
                    <a:bodyPr/>
                    <a:lstStyle/>
                    <a:p>
                      <a:r>
                        <a:rPr lang="en-US" dirty="0" smtClean="0"/>
                        <a:t>11.15</a:t>
                      </a:r>
                      <a:endParaRPr lang="en-US" dirty="0"/>
                    </a:p>
                  </a:txBody>
                  <a:tcPr/>
                </a:tc>
                <a:tc>
                  <a:txBody>
                    <a:bodyPr/>
                    <a:lstStyle/>
                    <a:p>
                      <a:r>
                        <a:rPr lang="en-US" dirty="0" smtClean="0"/>
                        <a:t>7.65</a:t>
                      </a:r>
                      <a:endParaRPr lang="en-US" dirty="0"/>
                    </a:p>
                  </a:txBody>
                  <a:tcPr/>
                </a:tc>
                <a:tc>
                  <a:txBody>
                    <a:bodyPr/>
                    <a:lstStyle/>
                    <a:p>
                      <a:r>
                        <a:rPr lang="en-US" dirty="0" smtClean="0"/>
                        <a:t>-0.13</a:t>
                      </a:r>
                      <a:endParaRPr lang="en-US" dirty="0"/>
                    </a:p>
                  </a:txBody>
                  <a:tcPr/>
                </a:tc>
                <a:tc>
                  <a:txBody>
                    <a:bodyPr/>
                    <a:lstStyle/>
                    <a:p>
                      <a:r>
                        <a:rPr lang="en-US" dirty="0" smtClean="0"/>
                        <a:t>79.75</a:t>
                      </a:r>
                      <a:endParaRPr lang="en-US" dirty="0"/>
                    </a:p>
                  </a:txBody>
                  <a:tcPr/>
                </a:tc>
              </a:tr>
              <a:tr h="370840">
                <a:tc>
                  <a:txBody>
                    <a:bodyPr/>
                    <a:lstStyle/>
                    <a:p>
                      <a:r>
                        <a:rPr lang="en-US" dirty="0" err="1" smtClean="0"/>
                        <a:t>bkfp</a:t>
                      </a:r>
                      <a:endParaRPr lang="en-US" dirty="0"/>
                    </a:p>
                  </a:txBody>
                  <a:tcPr/>
                </a:tc>
                <a:tc>
                  <a:txBody>
                    <a:bodyPr/>
                    <a:lstStyle/>
                    <a:p>
                      <a:r>
                        <a:rPr lang="en-US" dirty="0" err="1" smtClean="0"/>
                        <a:t>Kebbi</a:t>
                      </a:r>
                      <a:endParaRPr lang="en-US" dirty="0"/>
                    </a:p>
                  </a:txBody>
                  <a:tcPr/>
                </a:tc>
                <a:tc>
                  <a:txBody>
                    <a:bodyPr/>
                    <a:lstStyle/>
                    <a:p>
                      <a:r>
                        <a:rPr lang="en-US" dirty="0" smtClean="0"/>
                        <a:t>12.47</a:t>
                      </a:r>
                      <a:endParaRPr lang="en-US" dirty="0"/>
                    </a:p>
                  </a:txBody>
                  <a:tcPr/>
                </a:tc>
                <a:tc>
                  <a:txBody>
                    <a:bodyPr/>
                    <a:lstStyle/>
                    <a:p>
                      <a:r>
                        <a:rPr lang="en-US" dirty="0" smtClean="0"/>
                        <a:t>4.23</a:t>
                      </a:r>
                      <a:endParaRPr lang="en-US" dirty="0"/>
                    </a:p>
                  </a:txBody>
                  <a:tcPr/>
                </a:tc>
                <a:tc>
                  <a:txBody>
                    <a:bodyPr/>
                    <a:lstStyle/>
                    <a:p>
                      <a:r>
                        <a:rPr lang="en-US" dirty="0" smtClean="0"/>
                        <a:t>0.72</a:t>
                      </a:r>
                      <a:endParaRPr lang="en-US" dirty="0"/>
                    </a:p>
                  </a:txBody>
                  <a:tcPr/>
                </a:tc>
                <a:tc>
                  <a:txBody>
                    <a:bodyPr/>
                    <a:lstStyle/>
                    <a:p>
                      <a:r>
                        <a:rPr lang="en-US" dirty="0" smtClean="0"/>
                        <a:t>76.62</a:t>
                      </a:r>
                      <a:endParaRPr lang="en-US" dirty="0"/>
                    </a:p>
                  </a:txBody>
                  <a:tcPr/>
                </a:tc>
              </a:tr>
              <a:tr h="370840">
                <a:tc>
                  <a:txBody>
                    <a:bodyPr/>
                    <a:lstStyle/>
                    <a:p>
                      <a:r>
                        <a:rPr lang="en-US" dirty="0" err="1" smtClean="0"/>
                        <a:t>cggt</a:t>
                      </a:r>
                      <a:endParaRPr lang="en-US" dirty="0"/>
                    </a:p>
                  </a:txBody>
                  <a:tcPr/>
                </a:tc>
                <a:tc>
                  <a:txBody>
                    <a:bodyPr/>
                    <a:lstStyle/>
                    <a:p>
                      <a:r>
                        <a:rPr lang="en-US" dirty="0" smtClean="0"/>
                        <a:t>Toro</a:t>
                      </a:r>
                      <a:endParaRPr lang="en-US" dirty="0"/>
                    </a:p>
                  </a:txBody>
                  <a:tcPr/>
                </a:tc>
                <a:tc>
                  <a:txBody>
                    <a:bodyPr/>
                    <a:lstStyle/>
                    <a:p>
                      <a:r>
                        <a:rPr lang="en-US" dirty="0" smtClean="0"/>
                        <a:t>10.12</a:t>
                      </a:r>
                      <a:endParaRPr lang="en-US" dirty="0"/>
                    </a:p>
                  </a:txBody>
                  <a:tcPr marL="68580" marR="68580" marT="0" marB="0"/>
                </a:tc>
                <a:tc>
                  <a:txBody>
                    <a:bodyPr/>
                    <a:lstStyle/>
                    <a:p>
                      <a:r>
                        <a:rPr lang="en-US" dirty="0" smtClean="0"/>
                        <a:t>9.12</a:t>
                      </a:r>
                      <a:endParaRPr lang="en-US" dirty="0"/>
                    </a:p>
                  </a:txBody>
                  <a:tcPr marL="68580" marR="68580" marT="0" marB="0"/>
                </a:tc>
                <a:tc>
                  <a:txBody>
                    <a:bodyPr/>
                    <a:lstStyle/>
                    <a:p>
                      <a:r>
                        <a:rPr lang="en-US" dirty="0" smtClean="0"/>
                        <a:t>-1.04</a:t>
                      </a:r>
                      <a:endParaRPr lang="en-US" dirty="0"/>
                    </a:p>
                  </a:txBody>
                  <a:tcPr marL="68580" marR="68580" marT="0" marB="0"/>
                </a:tc>
                <a:tc>
                  <a:txBody>
                    <a:bodyPr/>
                    <a:lstStyle/>
                    <a:p>
                      <a:r>
                        <a:rPr lang="en-US" dirty="0" smtClean="0"/>
                        <a:t>81.10</a:t>
                      </a:r>
                      <a:endParaRPr lang="en-US" dirty="0"/>
                    </a:p>
                  </a:txBody>
                  <a:tcPr marL="68580" marR="68580" marT="0" marB="0"/>
                </a:tc>
              </a:tr>
              <a:tr h="370840">
                <a:tc>
                  <a:txBody>
                    <a:bodyPr/>
                    <a:lstStyle/>
                    <a:p>
                      <a:r>
                        <a:rPr lang="en-US" dirty="0" err="1" smtClean="0"/>
                        <a:t>futy</a:t>
                      </a:r>
                      <a:endParaRPr lang="en-US" dirty="0"/>
                    </a:p>
                  </a:txBody>
                  <a:tcPr/>
                </a:tc>
                <a:tc>
                  <a:txBody>
                    <a:bodyPr/>
                    <a:lstStyle/>
                    <a:p>
                      <a:r>
                        <a:rPr lang="en-US" dirty="0" smtClean="0"/>
                        <a:t>Yola</a:t>
                      </a:r>
                      <a:endParaRPr lang="en-US" dirty="0"/>
                    </a:p>
                  </a:txBody>
                  <a:tcPr/>
                </a:tc>
                <a:tc>
                  <a:txBody>
                    <a:bodyPr/>
                    <a:lstStyle/>
                    <a:p>
                      <a:pPr algn="l">
                        <a:lnSpc>
                          <a:spcPct val="115000"/>
                        </a:lnSpc>
                        <a:spcAft>
                          <a:spcPts val="0"/>
                        </a:spcAft>
                      </a:pPr>
                      <a:r>
                        <a:rPr lang="en-GB" sz="1800" dirty="0" smtClean="0">
                          <a:effectLst/>
                          <a:latin typeface="+mn-lt"/>
                          <a:ea typeface="Calibri"/>
                          <a:cs typeface="Times New Roman"/>
                        </a:rPr>
                        <a:t>9.35</a:t>
                      </a:r>
                      <a:endParaRPr lang="en-GB" sz="1800" dirty="0">
                        <a:effectLst/>
                        <a:latin typeface="+mn-lt"/>
                        <a:ea typeface="Calibri"/>
                        <a:cs typeface="Times New Roman"/>
                      </a:endParaRPr>
                    </a:p>
                  </a:txBody>
                  <a:tcPr/>
                </a:tc>
                <a:tc>
                  <a:txBody>
                    <a:bodyPr/>
                    <a:lstStyle/>
                    <a:p>
                      <a:r>
                        <a:rPr lang="en-US" dirty="0" smtClean="0"/>
                        <a:t>12.50</a:t>
                      </a:r>
                      <a:endParaRPr lang="en-US" dirty="0"/>
                    </a:p>
                  </a:txBody>
                  <a:tcPr/>
                </a:tc>
                <a:tc>
                  <a:txBody>
                    <a:bodyPr/>
                    <a:lstStyle/>
                    <a:p>
                      <a:r>
                        <a:rPr lang="en-US" dirty="0" smtClean="0"/>
                        <a:t>-1.33</a:t>
                      </a:r>
                      <a:endParaRPr lang="en-US" dirty="0"/>
                    </a:p>
                  </a:txBody>
                  <a:tcPr/>
                </a:tc>
                <a:tc>
                  <a:txBody>
                    <a:bodyPr/>
                    <a:lstStyle/>
                    <a:p>
                      <a:r>
                        <a:rPr lang="en-US" dirty="0" smtClean="0"/>
                        <a:t>84.31</a:t>
                      </a:r>
                      <a:endParaRPr lang="en-US" dirty="0"/>
                    </a:p>
                  </a:txBody>
                  <a:tcPr/>
                </a:tc>
              </a:tr>
              <a:tr h="370840">
                <a:tc>
                  <a:txBody>
                    <a:bodyPr/>
                    <a:lstStyle/>
                    <a:p>
                      <a:r>
                        <a:rPr lang="en-US" dirty="0" err="1" smtClean="0"/>
                        <a:t>osgf</a:t>
                      </a:r>
                      <a:endParaRPr lang="en-US" dirty="0"/>
                    </a:p>
                  </a:txBody>
                  <a:tcPr/>
                </a:tc>
                <a:tc>
                  <a:txBody>
                    <a:bodyPr/>
                    <a:lstStyle/>
                    <a:p>
                      <a:r>
                        <a:rPr lang="en-US" dirty="0" smtClean="0"/>
                        <a:t>Abuja</a:t>
                      </a:r>
                      <a:endParaRPr lang="en-US" dirty="0"/>
                    </a:p>
                  </a:txBody>
                  <a:tcPr/>
                </a:tc>
                <a:tc>
                  <a:txBody>
                    <a:bodyPr/>
                    <a:lstStyle/>
                    <a:p>
                      <a:r>
                        <a:rPr lang="en-US" dirty="0" smtClean="0"/>
                        <a:t>6.92</a:t>
                      </a:r>
                      <a:endParaRPr lang="en-US" dirty="0"/>
                    </a:p>
                  </a:txBody>
                  <a:tcPr/>
                </a:tc>
                <a:tc>
                  <a:txBody>
                    <a:bodyPr/>
                    <a:lstStyle/>
                    <a:p>
                      <a:r>
                        <a:rPr lang="en-US" dirty="0" smtClean="0"/>
                        <a:t>11.18</a:t>
                      </a:r>
                      <a:endParaRPr lang="en-US" dirty="0"/>
                    </a:p>
                  </a:txBody>
                  <a:tcPr/>
                </a:tc>
                <a:tc>
                  <a:txBody>
                    <a:bodyPr/>
                    <a:lstStyle/>
                    <a:p>
                      <a:r>
                        <a:rPr lang="en-US" dirty="0" smtClean="0"/>
                        <a:t>-3.04</a:t>
                      </a:r>
                      <a:endParaRPr lang="en-US" dirty="0"/>
                    </a:p>
                  </a:txBody>
                  <a:tcPr/>
                </a:tc>
                <a:tc>
                  <a:txBody>
                    <a:bodyPr/>
                    <a:lstStyle/>
                    <a:p>
                      <a:r>
                        <a:rPr lang="en-US" dirty="0" smtClean="0"/>
                        <a:t>82.94</a:t>
                      </a:r>
                      <a:endParaRPr lang="en-US" dirty="0"/>
                    </a:p>
                  </a:txBody>
                  <a:tcPr/>
                </a:tc>
              </a:tr>
              <a:tr h="370840">
                <a:tc>
                  <a:txBody>
                    <a:bodyPr/>
                    <a:lstStyle/>
                    <a:p>
                      <a:r>
                        <a:rPr lang="en-US" dirty="0" err="1" smtClean="0"/>
                        <a:t>ulag</a:t>
                      </a:r>
                      <a:endParaRPr lang="en-US" dirty="0"/>
                    </a:p>
                  </a:txBody>
                  <a:tcPr/>
                </a:tc>
                <a:tc>
                  <a:txBody>
                    <a:bodyPr/>
                    <a:lstStyle/>
                    <a:p>
                      <a:r>
                        <a:rPr lang="en-US" dirty="0" smtClean="0"/>
                        <a:t>Lagos</a:t>
                      </a:r>
                      <a:endParaRPr lang="en-US" dirty="0"/>
                    </a:p>
                  </a:txBody>
                  <a:tcPr/>
                </a:tc>
                <a:tc>
                  <a:txBody>
                    <a:bodyPr/>
                    <a:lstStyle/>
                    <a:p>
                      <a:pPr algn="l">
                        <a:lnSpc>
                          <a:spcPct val="115000"/>
                        </a:lnSpc>
                        <a:spcAft>
                          <a:spcPts val="0"/>
                        </a:spcAft>
                      </a:pPr>
                      <a:r>
                        <a:rPr lang="en-GB" sz="1800" dirty="0" smtClean="0">
                          <a:effectLst/>
                          <a:latin typeface="Calibri"/>
                          <a:ea typeface="Calibri"/>
                          <a:cs typeface="Times New Roman"/>
                        </a:rPr>
                        <a:t>6.52</a:t>
                      </a:r>
                      <a:endParaRPr lang="en-GB" sz="1800" dirty="0">
                        <a:effectLst/>
                        <a:latin typeface="Calibri"/>
                        <a:ea typeface="Calibri"/>
                        <a:cs typeface="Times New Roman"/>
                      </a:endParaRPr>
                    </a:p>
                  </a:txBody>
                  <a:tcPr marL="68580" marR="68580" marT="0" marB="0"/>
                </a:tc>
                <a:tc>
                  <a:txBody>
                    <a:bodyPr/>
                    <a:lstStyle/>
                    <a:p>
                      <a:pPr algn="l">
                        <a:lnSpc>
                          <a:spcPct val="115000"/>
                        </a:lnSpc>
                        <a:spcAft>
                          <a:spcPts val="0"/>
                        </a:spcAft>
                      </a:pPr>
                      <a:r>
                        <a:rPr lang="en-GB" sz="1800" dirty="0" smtClean="0">
                          <a:effectLst/>
                          <a:latin typeface="+mn-lt"/>
                          <a:ea typeface="Calibri"/>
                          <a:cs typeface="Times New Roman"/>
                        </a:rPr>
                        <a:t>3.40</a:t>
                      </a:r>
                      <a:endParaRPr lang="en-GB" sz="1800" dirty="0">
                        <a:effectLst/>
                        <a:latin typeface="+mn-lt"/>
                        <a:ea typeface="Calibri"/>
                        <a:cs typeface="Times New Roman"/>
                      </a:endParaRPr>
                    </a:p>
                  </a:txBody>
                  <a:tcPr marL="68580" marR="68580" marT="0" marB="0"/>
                </a:tc>
                <a:tc>
                  <a:txBody>
                    <a:bodyPr/>
                    <a:lstStyle/>
                    <a:p>
                      <a:pPr algn="l">
                        <a:lnSpc>
                          <a:spcPct val="115000"/>
                        </a:lnSpc>
                        <a:spcAft>
                          <a:spcPts val="0"/>
                        </a:spcAft>
                      </a:pPr>
                      <a:r>
                        <a:rPr lang="en-GB" sz="1800" dirty="0" smtClean="0">
                          <a:effectLst/>
                          <a:latin typeface="Calibri"/>
                          <a:ea typeface="Calibri"/>
                          <a:cs typeface="Times New Roman"/>
                        </a:rPr>
                        <a:t>-3.03</a:t>
                      </a:r>
                      <a:endParaRPr lang="en-GB" sz="1800" dirty="0">
                        <a:effectLst/>
                        <a:latin typeface="Calibri"/>
                        <a:ea typeface="Calibri"/>
                        <a:cs typeface="Times New Roman"/>
                      </a:endParaRPr>
                    </a:p>
                  </a:txBody>
                  <a:tcPr marL="68580" marR="68580" marT="0" marB="0"/>
                </a:tc>
                <a:tc>
                  <a:txBody>
                    <a:bodyPr/>
                    <a:lstStyle/>
                    <a:p>
                      <a:pPr algn="l">
                        <a:lnSpc>
                          <a:spcPct val="115000"/>
                        </a:lnSpc>
                        <a:spcAft>
                          <a:spcPts val="0"/>
                        </a:spcAft>
                      </a:pPr>
                      <a:r>
                        <a:rPr lang="en-GB" sz="1800" dirty="0" smtClean="0">
                          <a:effectLst/>
                          <a:latin typeface="Calibri"/>
                          <a:ea typeface="Calibri"/>
                          <a:cs typeface="Times New Roman"/>
                        </a:rPr>
                        <a:t>75.45</a:t>
                      </a:r>
                      <a:endParaRPr lang="en-GB"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983017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0006" y="-77272"/>
            <a:ext cx="9259910" cy="3155324"/>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184857" y="3193960"/>
            <a:ext cx="8925060" cy="3181082"/>
          </a:xfrm>
          <a:prstGeom prst="rect">
            <a:avLst/>
          </a:prstGeom>
          <a:noFill/>
          <a:ln>
            <a:noFill/>
          </a:ln>
        </p:spPr>
      </p:pic>
    </p:spTree>
    <p:extLst>
      <p:ext uri="{BB962C8B-B14F-4D97-AF65-F5344CB8AC3E}">
        <p14:creationId xmlns:p14="http://schemas.microsoft.com/office/powerpoint/2010/main" val="3833555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6220" y="199957"/>
            <a:ext cx="7591259" cy="2968246"/>
          </a:xfrm>
          <a:prstGeom prst="rect">
            <a:avLst/>
          </a:prstGeom>
          <a:noFill/>
          <a:ln>
            <a:noFill/>
          </a:ln>
        </p:spPr>
      </p:pic>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1146220" y="3333521"/>
            <a:ext cx="7591259" cy="3034228"/>
          </a:xfrm>
          <a:prstGeom prst="rect">
            <a:avLst/>
          </a:prstGeom>
          <a:noFill/>
          <a:ln>
            <a:noFill/>
          </a:ln>
        </p:spPr>
      </p:pic>
    </p:spTree>
    <p:extLst>
      <p:ext uri="{BB962C8B-B14F-4D97-AF65-F5344CB8AC3E}">
        <p14:creationId xmlns:p14="http://schemas.microsoft.com/office/powerpoint/2010/main" val="352768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7104" y="428059"/>
            <a:ext cx="7645706" cy="3819375"/>
          </a:xfrm>
          <a:prstGeom prst="rect">
            <a:avLst/>
          </a:prstGeom>
          <a:noFill/>
          <a:ln>
            <a:noFill/>
          </a:ln>
        </p:spPr>
      </p:pic>
    </p:spTree>
    <p:extLst>
      <p:ext uri="{BB962C8B-B14F-4D97-AF65-F5344CB8AC3E}">
        <p14:creationId xmlns:p14="http://schemas.microsoft.com/office/powerpoint/2010/main" val="100352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537BEAB3-9936-C143-94EA-F0BB321E40DE}" type="datetime1">
              <a:rPr lang="en-US" smtClean="0"/>
              <a:pPr>
                <a:defRPr/>
              </a:pPr>
              <a:t>9/10/2019</a:t>
            </a:fld>
            <a:endParaRPr lang="en-US"/>
          </a:p>
        </p:txBody>
      </p:sp>
      <p:sp>
        <p:nvSpPr>
          <p:cNvPr id="5" name="Slide Number Placeholder 4"/>
          <p:cNvSpPr>
            <a:spLocks noGrp="1"/>
          </p:cNvSpPr>
          <p:nvPr>
            <p:ph type="sldNum" sz="quarter" idx="12"/>
          </p:nvPr>
        </p:nvSpPr>
        <p:spPr/>
        <p:txBody>
          <a:bodyPr/>
          <a:lstStyle/>
          <a:p>
            <a:pPr>
              <a:defRPr/>
            </a:pPr>
            <a:fld id="{1B881884-B12C-48ED-9156-F6CD7070CCAF}" type="slidenum">
              <a:rPr lang="en-US" smtClean="0"/>
              <a:pPr>
                <a:defRPr/>
              </a:pPr>
              <a:t>11</a:t>
            </a:fld>
            <a:endParaRPr lang="en-US"/>
          </a:p>
        </p:txBody>
      </p:sp>
      <p:pic>
        <p:nvPicPr>
          <p:cNvPr id="8" name="Content Placeholder 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171" y="319314"/>
            <a:ext cx="11030858" cy="6402161"/>
          </a:xfrm>
          <a:prstGeom prst="rect">
            <a:avLst/>
          </a:prstGeom>
          <a:noFill/>
          <a:ln>
            <a:noFill/>
          </a:ln>
        </p:spPr>
      </p:pic>
    </p:spTree>
    <p:extLst>
      <p:ext uri="{BB962C8B-B14F-4D97-AF65-F5344CB8AC3E}">
        <p14:creationId xmlns:p14="http://schemas.microsoft.com/office/powerpoint/2010/main" val="3388038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44591045"/>
              </p:ext>
            </p:extLst>
          </p:nvPr>
        </p:nvGraphicFramePr>
        <p:xfrm>
          <a:off x="838200" y="1825625"/>
          <a:ext cx="10515600" cy="2964942"/>
        </p:xfrm>
        <a:graphic>
          <a:graphicData uri="http://schemas.openxmlformats.org/drawingml/2006/table">
            <a:tbl>
              <a:tblPr firstRow="1" bandRow="1">
                <a:tableStyleId>{00A15C55-8517-42AA-B614-E9B94910E393}</a:tableStyleId>
              </a:tblPr>
              <a:tblGrid>
                <a:gridCol w="1314450"/>
                <a:gridCol w="1314450"/>
                <a:gridCol w="1314450"/>
                <a:gridCol w="1314450"/>
                <a:gridCol w="1314450"/>
                <a:gridCol w="1314450"/>
                <a:gridCol w="1314450"/>
                <a:gridCol w="1314450"/>
              </a:tblGrid>
              <a:tr h="370840">
                <a:tc>
                  <a:txBody>
                    <a:bodyPr/>
                    <a:lstStyle/>
                    <a:p>
                      <a:r>
                        <a:rPr lang="en-US" dirty="0" smtClean="0">
                          <a:solidFill>
                            <a:schemeClr val="tx1"/>
                          </a:solidFill>
                        </a:rPr>
                        <a:t>LOCATION</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smtClean="0">
                          <a:solidFill>
                            <a:schemeClr val="tx1"/>
                          </a:solidFill>
                          <a:effectLst/>
                        </a:rPr>
                        <a:t>Geo. </a:t>
                      </a:r>
                      <a:r>
                        <a:rPr lang="en-GB" sz="1800" dirty="0" err="1" smtClean="0">
                          <a:solidFill>
                            <a:schemeClr val="tx1"/>
                          </a:solidFill>
                          <a:effectLst/>
                        </a:rPr>
                        <a:t>Lat</a:t>
                      </a:r>
                      <a:r>
                        <a:rPr lang="en-GB" sz="1800" dirty="0" smtClean="0">
                          <a:solidFill>
                            <a:schemeClr val="tx1"/>
                          </a:solidFill>
                          <a:effectLst/>
                        </a:rPr>
                        <a:t> (</a:t>
                      </a:r>
                      <a:r>
                        <a:rPr lang="en-GB" sz="1800" baseline="30000" dirty="0" err="1" smtClean="0">
                          <a:solidFill>
                            <a:schemeClr val="tx1"/>
                          </a:solidFill>
                          <a:effectLst/>
                        </a:rPr>
                        <a:t>o</a:t>
                      </a:r>
                      <a:r>
                        <a:rPr lang="en-GB" sz="1800" dirty="0" err="1" smtClean="0">
                          <a:solidFill>
                            <a:schemeClr val="tx1"/>
                          </a:solidFill>
                          <a:effectLst/>
                        </a:rPr>
                        <a:t>N</a:t>
                      </a:r>
                      <a:r>
                        <a:rPr lang="en-GB" sz="1800" dirty="0" smtClean="0">
                          <a:solidFill>
                            <a:schemeClr val="tx1"/>
                          </a:solidFill>
                          <a:effectLst/>
                        </a:rPr>
                        <a:t>)</a:t>
                      </a:r>
                      <a:r>
                        <a:rPr lang="en-US" baseline="0" dirty="0" smtClean="0">
                          <a:solidFill>
                            <a:schemeClr val="tx1"/>
                          </a:solidFill>
                        </a:rPr>
                        <a:t> </a:t>
                      </a:r>
                      <a:endParaRPr lang="en-US" dirty="0" smtClean="0">
                        <a:solidFill>
                          <a:schemeClr val="tx1"/>
                        </a:solidFill>
                      </a:endParaRPr>
                    </a:p>
                  </a:txBody>
                  <a:tcPr/>
                </a:tc>
                <a:tc>
                  <a:txBody>
                    <a:bodyPr/>
                    <a:lstStyle/>
                    <a:p>
                      <a:pPr algn="ctr">
                        <a:lnSpc>
                          <a:spcPct val="115000"/>
                        </a:lnSpc>
                        <a:spcAft>
                          <a:spcPts val="0"/>
                        </a:spcAft>
                      </a:pPr>
                      <a:r>
                        <a:rPr lang="en-GB" sz="1800" dirty="0" smtClean="0">
                          <a:solidFill>
                            <a:schemeClr val="tx1"/>
                          </a:solidFill>
                          <a:effectLst/>
                        </a:rPr>
                        <a:t>Geo. Lon (</a:t>
                      </a:r>
                      <a:r>
                        <a:rPr lang="en-GB" sz="1800" baseline="30000" dirty="0" err="1" smtClean="0">
                          <a:solidFill>
                            <a:schemeClr val="tx1"/>
                          </a:solidFill>
                          <a:effectLst/>
                        </a:rPr>
                        <a:t>o</a:t>
                      </a:r>
                      <a:r>
                        <a:rPr lang="en-GB" sz="1800" dirty="0" err="1" smtClean="0">
                          <a:solidFill>
                            <a:schemeClr val="tx1"/>
                          </a:solidFill>
                          <a:effectLst/>
                        </a:rPr>
                        <a:t>E</a:t>
                      </a:r>
                      <a:r>
                        <a:rPr lang="en-GB" sz="1800" dirty="0" smtClean="0">
                          <a:solidFill>
                            <a:schemeClr val="tx1"/>
                          </a:solidFill>
                          <a:effectLst/>
                        </a:rPr>
                        <a:t>)</a:t>
                      </a:r>
                      <a:endParaRPr lang="en-GB" sz="1800" dirty="0">
                        <a:solidFill>
                          <a:schemeClr val="tx1"/>
                        </a:solidFill>
                        <a:effectLst/>
                        <a:latin typeface="+mn-lt"/>
                        <a:ea typeface="Calibri"/>
                        <a:cs typeface="Times New Roman"/>
                      </a:endParaRPr>
                    </a:p>
                  </a:txBody>
                  <a:tcPr/>
                </a:tc>
                <a:tc>
                  <a:txBody>
                    <a:bodyPr/>
                    <a:lstStyle/>
                    <a:p>
                      <a:r>
                        <a:rPr lang="en-US" dirty="0" smtClean="0">
                          <a:solidFill>
                            <a:schemeClr val="tx1"/>
                          </a:solidFill>
                        </a:rPr>
                        <a:t>Ave</a:t>
                      </a:r>
                      <a:r>
                        <a:rPr lang="en-US" baseline="0" dirty="0" smtClean="0">
                          <a:solidFill>
                            <a:schemeClr val="tx1"/>
                          </a:solidFill>
                        </a:rPr>
                        <a:t> QDs</a:t>
                      </a:r>
                      <a:endParaRPr lang="en-US" dirty="0">
                        <a:solidFill>
                          <a:schemeClr val="tx1"/>
                        </a:solidFill>
                      </a:endParaRPr>
                    </a:p>
                  </a:txBody>
                  <a:tcPr/>
                </a:tc>
                <a:tc>
                  <a:txBody>
                    <a:bodyPr/>
                    <a:lstStyle/>
                    <a:p>
                      <a:r>
                        <a:rPr lang="en-US" dirty="0" smtClean="0">
                          <a:solidFill>
                            <a:schemeClr val="tx1"/>
                          </a:solidFill>
                        </a:rPr>
                        <a:t>5 Aug</a:t>
                      </a:r>
                      <a:endParaRPr lang="en-US" dirty="0">
                        <a:solidFill>
                          <a:schemeClr val="tx1"/>
                        </a:solidFill>
                      </a:endParaRPr>
                    </a:p>
                  </a:txBody>
                  <a:tcPr/>
                </a:tc>
                <a:tc>
                  <a:txBody>
                    <a:bodyPr/>
                    <a:lstStyle/>
                    <a:p>
                      <a:r>
                        <a:rPr lang="en-US" dirty="0" smtClean="0">
                          <a:solidFill>
                            <a:schemeClr val="tx1"/>
                          </a:solidFill>
                        </a:rPr>
                        <a:t>6 Aug</a:t>
                      </a:r>
                      <a:endParaRPr lang="en-US" dirty="0">
                        <a:solidFill>
                          <a:schemeClr val="tx1"/>
                        </a:solidFill>
                      </a:endParaRPr>
                    </a:p>
                  </a:txBody>
                  <a:tcPr/>
                </a:tc>
                <a:tc>
                  <a:txBody>
                    <a:bodyPr/>
                    <a:lstStyle/>
                    <a:p>
                      <a:r>
                        <a:rPr lang="en-US" dirty="0" smtClean="0">
                          <a:solidFill>
                            <a:schemeClr val="tx1"/>
                          </a:solidFill>
                        </a:rPr>
                        <a:t>7 Aug</a:t>
                      </a:r>
                      <a:endParaRPr lang="en-US" dirty="0">
                        <a:solidFill>
                          <a:schemeClr val="tx1"/>
                        </a:solidFill>
                      </a:endParaRPr>
                    </a:p>
                  </a:txBody>
                  <a:tcPr/>
                </a:tc>
                <a:tc>
                  <a:txBody>
                    <a:bodyPr/>
                    <a:lstStyle/>
                    <a:p>
                      <a:r>
                        <a:rPr lang="en-US" dirty="0" smtClean="0">
                          <a:solidFill>
                            <a:schemeClr val="tx1"/>
                          </a:solidFill>
                        </a:rPr>
                        <a:t>% variation</a:t>
                      </a:r>
                      <a:endParaRPr lang="en-US" dirty="0">
                        <a:solidFill>
                          <a:schemeClr val="tx1"/>
                        </a:solidFill>
                      </a:endParaRPr>
                    </a:p>
                  </a:txBody>
                  <a:tcPr/>
                </a:tc>
              </a:tr>
              <a:tr h="370840">
                <a:tc>
                  <a:txBody>
                    <a:bodyPr/>
                    <a:lstStyle/>
                    <a:p>
                      <a:r>
                        <a:rPr lang="en-US" dirty="0" err="1" smtClean="0"/>
                        <a:t>abuz</a:t>
                      </a:r>
                      <a:endParaRPr lang="en-US" dirty="0"/>
                    </a:p>
                  </a:txBody>
                  <a:tcPr/>
                </a:tc>
                <a:tc>
                  <a:txBody>
                    <a:bodyPr/>
                    <a:lstStyle/>
                    <a:p>
                      <a:r>
                        <a:rPr lang="en-US" dirty="0" smtClean="0"/>
                        <a:t>11.15</a:t>
                      </a:r>
                      <a:endParaRPr lang="en-US" dirty="0"/>
                    </a:p>
                  </a:txBody>
                  <a:tcPr/>
                </a:tc>
                <a:tc>
                  <a:txBody>
                    <a:bodyPr/>
                    <a:lstStyle/>
                    <a:p>
                      <a:r>
                        <a:rPr lang="en-US" dirty="0" smtClean="0"/>
                        <a:t>7.65</a:t>
                      </a:r>
                      <a:endParaRPr lang="en-US" dirty="0"/>
                    </a:p>
                  </a:txBody>
                  <a:tcPr/>
                </a:tc>
                <a:tc>
                  <a:txBody>
                    <a:bodyPr/>
                    <a:lstStyle/>
                    <a:p>
                      <a:r>
                        <a:rPr lang="en-US" dirty="0" smtClean="0"/>
                        <a:t>30.86</a:t>
                      </a:r>
                      <a:endParaRPr lang="en-US" dirty="0"/>
                    </a:p>
                  </a:txBody>
                  <a:tcPr/>
                </a:tc>
                <a:tc>
                  <a:txBody>
                    <a:bodyPr/>
                    <a:lstStyle/>
                    <a:p>
                      <a:r>
                        <a:rPr lang="en-US" dirty="0" smtClean="0"/>
                        <a:t>34.01</a:t>
                      </a:r>
                      <a:endParaRPr lang="en-US" dirty="0"/>
                    </a:p>
                  </a:txBody>
                  <a:tcPr/>
                </a:tc>
                <a:tc>
                  <a:txBody>
                    <a:bodyPr/>
                    <a:lstStyle/>
                    <a:p>
                      <a:r>
                        <a:rPr lang="en-US" dirty="0" smtClean="0"/>
                        <a:t>33.95</a:t>
                      </a:r>
                      <a:endParaRPr lang="en-US" dirty="0"/>
                    </a:p>
                  </a:txBody>
                  <a:tcPr/>
                </a:tc>
                <a:tc>
                  <a:txBody>
                    <a:bodyPr/>
                    <a:lstStyle/>
                    <a:p>
                      <a:r>
                        <a:rPr lang="en-US" dirty="0" smtClean="0"/>
                        <a:t>33.24</a:t>
                      </a:r>
                      <a:endParaRPr lang="en-US" dirty="0"/>
                    </a:p>
                  </a:txBody>
                  <a:tcPr/>
                </a:tc>
                <a:tc>
                  <a:txBody>
                    <a:bodyPr/>
                    <a:lstStyle/>
                    <a:p>
                      <a:r>
                        <a:rPr lang="en-US" dirty="0" smtClean="0"/>
                        <a:t>10.01 </a:t>
                      </a:r>
                      <a:r>
                        <a:rPr lang="en-US" dirty="0" smtClean="0">
                          <a:solidFill>
                            <a:srgbClr val="FF0000"/>
                          </a:solidFill>
                        </a:rPr>
                        <a:t>(+</a:t>
                      </a:r>
                      <a:r>
                        <a:rPr lang="en-US" baseline="0" dirty="0" smtClean="0">
                          <a:solidFill>
                            <a:srgbClr val="FF0000"/>
                          </a:solidFill>
                        </a:rPr>
                        <a:t> Se)</a:t>
                      </a:r>
                      <a:endParaRPr lang="en-US" dirty="0">
                        <a:solidFill>
                          <a:srgbClr val="FF0000"/>
                        </a:solidFill>
                      </a:endParaRPr>
                    </a:p>
                  </a:txBody>
                  <a:tcPr/>
                </a:tc>
              </a:tr>
              <a:tr h="370840">
                <a:tc>
                  <a:txBody>
                    <a:bodyPr/>
                    <a:lstStyle/>
                    <a:p>
                      <a:r>
                        <a:rPr lang="en-US" dirty="0" err="1" smtClean="0"/>
                        <a:t>bkfp</a:t>
                      </a:r>
                      <a:endParaRPr lang="en-US" dirty="0"/>
                    </a:p>
                  </a:txBody>
                  <a:tcPr/>
                </a:tc>
                <a:tc>
                  <a:txBody>
                    <a:bodyPr/>
                    <a:lstStyle/>
                    <a:p>
                      <a:r>
                        <a:rPr lang="en-US" dirty="0" smtClean="0"/>
                        <a:t>12.47</a:t>
                      </a:r>
                      <a:endParaRPr lang="en-US" dirty="0"/>
                    </a:p>
                  </a:txBody>
                  <a:tcPr/>
                </a:tc>
                <a:tc>
                  <a:txBody>
                    <a:bodyPr/>
                    <a:lstStyle/>
                    <a:p>
                      <a:r>
                        <a:rPr lang="en-US" dirty="0" smtClean="0"/>
                        <a:t>4.23</a:t>
                      </a:r>
                      <a:endParaRPr lang="en-US" dirty="0"/>
                    </a:p>
                  </a:txBody>
                  <a:tcPr/>
                </a:tc>
                <a:tc>
                  <a:txBody>
                    <a:bodyPr/>
                    <a:lstStyle/>
                    <a:p>
                      <a:r>
                        <a:rPr lang="en-US" dirty="0" smtClean="0"/>
                        <a:t>32.09</a:t>
                      </a:r>
                      <a:endParaRPr lang="en-US" dirty="0"/>
                    </a:p>
                  </a:txBody>
                  <a:tcPr/>
                </a:tc>
                <a:tc>
                  <a:txBody>
                    <a:bodyPr/>
                    <a:lstStyle/>
                    <a:p>
                      <a:r>
                        <a:rPr lang="en-US" dirty="0" smtClean="0"/>
                        <a:t>33.75</a:t>
                      </a:r>
                      <a:endParaRPr lang="en-US" dirty="0"/>
                    </a:p>
                  </a:txBody>
                  <a:tcPr/>
                </a:tc>
                <a:tc>
                  <a:txBody>
                    <a:bodyPr/>
                    <a:lstStyle/>
                    <a:p>
                      <a:r>
                        <a:rPr lang="en-US" dirty="0" smtClean="0"/>
                        <a:t>30.85</a:t>
                      </a:r>
                      <a:endParaRPr lang="en-US" dirty="0"/>
                    </a:p>
                  </a:txBody>
                  <a:tcPr/>
                </a:tc>
                <a:tc>
                  <a:txBody>
                    <a:bodyPr/>
                    <a:lstStyle/>
                    <a:p>
                      <a:r>
                        <a:rPr lang="en-US" dirty="0" smtClean="0"/>
                        <a:t>31.24</a:t>
                      </a:r>
                      <a:endParaRPr lang="en-US" dirty="0"/>
                    </a:p>
                  </a:txBody>
                  <a:tcPr/>
                </a:tc>
                <a:tc>
                  <a:txBody>
                    <a:bodyPr/>
                    <a:lstStyle/>
                    <a:p>
                      <a:r>
                        <a:rPr lang="en-US" dirty="0" smtClean="0"/>
                        <a:t>-</a:t>
                      </a:r>
                      <a:r>
                        <a:rPr lang="en-US" dirty="0" smtClean="0"/>
                        <a:t>3.86  </a:t>
                      </a:r>
                      <a:r>
                        <a:rPr lang="en-US" dirty="0" smtClean="0">
                          <a:solidFill>
                            <a:srgbClr val="FF0000"/>
                          </a:solidFill>
                        </a:rPr>
                        <a:t>(-</a:t>
                      </a:r>
                      <a:r>
                        <a:rPr lang="en-US" baseline="0" dirty="0" smtClean="0">
                          <a:solidFill>
                            <a:srgbClr val="FF0000"/>
                          </a:solidFill>
                        </a:rPr>
                        <a:t>Se)</a:t>
                      </a:r>
                      <a:endParaRPr lang="en-US" dirty="0"/>
                    </a:p>
                  </a:txBody>
                  <a:tcPr/>
                </a:tc>
              </a:tr>
              <a:tr h="370840">
                <a:tc>
                  <a:txBody>
                    <a:bodyPr/>
                    <a:lstStyle/>
                    <a:p>
                      <a:r>
                        <a:rPr lang="en-US" dirty="0" err="1" smtClean="0"/>
                        <a:t>cggt</a:t>
                      </a:r>
                      <a:endParaRPr lang="en-US" dirty="0"/>
                    </a:p>
                  </a:txBody>
                  <a:tcPr/>
                </a:tc>
                <a:tc>
                  <a:txBody>
                    <a:bodyPr/>
                    <a:lstStyle/>
                    <a:p>
                      <a:r>
                        <a:rPr lang="en-US" dirty="0" smtClean="0"/>
                        <a:t>10.12</a:t>
                      </a:r>
                      <a:endParaRPr lang="en-US" dirty="0"/>
                    </a:p>
                  </a:txBody>
                  <a:tcPr marL="68580" marR="68580" marT="0" marB="0"/>
                </a:tc>
                <a:tc>
                  <a:txBody>
                    <a:bodyPr/>
                    <a:lstStyle/>
                    <a:p>
                      <a:r>
                        <a:rPr lang="en-US" dirty="0" smtClean="0"/>
                        <a:t>9.12</a:t>
                      </a:r>
                      <a:endParaRPr lang="en-US" dirty="0"/>
                    </a:p>
                  </a:txBody>
                  <a:tcPr marL="68580" marR="68580" marT="0" marB="0"/>
                </a:tc>
                <a:tc>
                  <a:txBody>
                    <a:bodyPr/>
                    <a:lstStyle/>
                    <a:p>
                      <a:r>
                        <a:rPr lang="en-US" dirty="0" smtClean="0"/>
                        <a:t>31.55</a:t>
                      </a:r>
                      <a:endParaRPr lang="en-US" dirty="0"/>
                    </a:p>
                  </a:txBody>
                  <a:tcPr/>
                </a:tc>
                <a:tc>
                  <a:txBody>
                    <a:bodyPr/>
                    <a:lstStyle/>
                    <a:p>
                      <a:r>
                        <a:rPr lang="en-US" dirty="0" smtClean="0"/>
                        <a:t>33.60</a:t>
                      </a:r>
                      <a:endParaRPr lang="en-US" dirty="0"/>
                    </a:p>
                  </a:txBody>
                  <a:tcPr/>
                </a:tc>
                <a:tc>
                  <a:txBody>
                    <a:bodyPr/>
                    <a:lstStyle/>
                    <a:p>
                      <a:r>
                        <a:rPr lang="en-US" dirty="0" smtClean="0"/>
                        <a:t>34.82</a:t>
                      </a:r>
                      <a:endParaRPr lang="en-US" dirty="0"/>
                    </a:p>
                  </a:txBody>
                  <a:tcPr/>
                </a:tc>
                <a:tc>
                  <a:txBody>
                    <a:bodyPr/>
                    <a:lstStyle/>
                    <a:p>
                      <a:r>
                        <a:rPr lang="en-US" dirty="0" smtClean="0"/>
                        <a:t>34.57</a:t>
                      </a:r>
                      <a:endParaRPr lang="en-US" dirty="0"/>
                    </a:p>
                  </a:txBody>
                  <a:tcPr/>
                </a:tc>
                <a:tc>
                  <a:txBody>
                    <a:bodyPr/>
                    <a:lstStyle/>
                    <a:p>
                      <a:r>
                        <a:rPr lang="en-US" dirty="0" smtClean="0"/>
                        <a:t>10.36 </a:t>
                      </a:r>
                      <a:r>
                        <a:rPr lang="en-US" dirty="0" smtClean="0">
                          <a:solidFill>
                            <a:srgbClr val="FF0000"/>
                          </a:solidFill>
                        </a:rPr>
                        <a:t>(+</a:t>
                      </a:r>
                      <a:r>
                        <a:rPr lang="en-US" baseline="0" dirty="0" smtClean="0">
                          <a:solidFill>
                            <a:srgbClr val="FF0000"/>
                          </a:solidFill>
                        </a:rPr>
                        <a:t> Se)</a:t>
                      </a:r>
                      <a:endParaRPr lang="en-US" dirty="0"/>
                    </a:p>
                  </a:txBody>
                  <a:tcPr/>
                </a:tc>
              </a:tr>
              <a:tr h="370840">
                <a:tc>
                  <a:txBody>
                    <a:bodyPr/>
                    <a:lstStyle/>
                    <a:p>
                      <a:r>
                        <a:rPr lang="en-US" dirty="0" err="1" smtClean="0"/>
                        <a:t>futy</a:t>
                      </a:r>
                      <a:endParaRPr lang="en-US" dirty="0"/>
                    </a:p>
                  </a:txBody>
                  <a:tcPr/>
                </a:tc>
                <a:tc>
                  <a:txBody>
                    <a:bodyPr/>
                    <a:lstStyle/>
                    <a:p>
                      <a:pPr algn="l">
                        <a:lnSpc>
                          <a:spcPct val="115000"/>
                        </a:lnSpc>
                        <a:spcAft>
                          <a:spcPts val="0"/>
                        </a:spcAft>
                      </a:pPr>
                      <a:r>
                        <a:rPr lang="en-GB" sz="1800" dirty="0" smtClean="0">
                          <a:effectLst/>
                          <a:latin typeface="+mn-lt"/>
                          <a:ea typeface="Calibri"/>
                          <a:cs typeface="Times New Roman"/>
                        </a:rPr>
                        <a:t>9.35</a:t>
                      </a:r>
                      <a:endParaRPr lang="en-GB" sz="1800" dirty="0">
                        <a:effectLst/>
                        <a:latin typeface="+mn-lt"/>
                        <a:ea typeface="Calibri"/>
                        <a:cs typeface="Times New Roman"/>
                      </a:endParaRPr>
                    </a:p>
                  </a:txBody>
                  <a:tcPr/>
                </a:tc>
                <a:tc>
                  <a:txBody>
                    <a:bodyPr/>
                    <a:lstStyle/>
                    <a:p>
                      <a:r>
                        <a:rPr lang="en-US" dirty="0" smtClean="0"/>
                        <a:t>12.50</a:t>
                      </a:r>
                      <a:endParaRPr lang="en-US" dirty="0"/>
                    </a:p>
                  </a:txBody>
                  <a:tcPr/>
                </a:tc>
                <a:tc>
                  <a:txBody>
                    <a:bodyPr/>
                    <a:lstStyle/>
                    <a:p>
                      <a:r>
                        <a:rPr lang="en-US" dirty="0" smtClean="0"/>
                        <a:t>31.25</a:t>
                      </a:r>
                      <a:endParaRPr lang="en-US" dirty="0"/>
                    </a:p>
                  </a:txBody>
                  <a:tcPr/>
                </a:tc>
                <a:tc>
                  <a:txBody>
                    <a:bodyPr/>
                    <a:lstStyle/>
                    <a:p>
                      <a:r>
                        <a:rPr lang="en-US" dirty="0" smtClean="0"/>
                        <a:t>32.94</a:t>
                      </a:r>
                      <a:endParaRPr lang="en-US" dirty="0"/>
                    </a:p>
                  </a:txBody>
                  <a:tcPr/>
                </a:tc>
                <a:tc>
                  <a:txBody>
                    <a:bodyPr/>
                    <a:lstStyle/>
                    <a:p>
                      <a:r>
                        <a:rPr lang="en-US" dirty="0" smtClean="0"/>
                        <a:t>39.51</a:t>
                      </a:r>
                      <a:endParaRPr lang="en-US" dirty="0"/>
                    </a:p>
                  </a:txBody>
                  <a:tcPr/>
                </a:tc>
                <a:tc>
                  <a:txBody>
                    <a:bodyPr/>
                    <a:lstStyle/>
                    <a:p>
                      <a:r>
                        <a:rPr lang="en-US" dirty="0" smtClean="0"/>
                        <a:t>34.07</a:t>
                      </a:r>
                      <a:endParaRPr lang="en-US" dirty="0"/>
                    </a:p>
                  </a:txBody>
                  <a:tcPr/>
                </a:tc>
                <a:tc>
                  <a:txBody>
                    <a:bodyPr/>
                    <a:lstStyle/>
                    <a:p>
                      <a:r>
                        <a:rPr lang="en-US" dirty="0" smtClean="0"/>
                        <a:t>26.43 </a:t>
                      </a:r>
                      <a:r>
                        <a:rPr lang="en-US" dirty="0" smtClean="0">
                          <a:solidFill>
                            <a:srgbClr val="FF0000"/>
                          </a:solidFill>
                        </a:rPr>
                        <a:t>(+</a:t>
                      </a:r>
                      <a:r>
                        <a:rPr lang="en-US" baseline="0" dirty="0" smtClean="0">
                          <a:solidFill>
                            <a:srgbClr val="FF0000"/>
                          </a:solidFill>
                        </a:rPr>
                        <a:t> Se)</a:t>
                      </a:r>
                      <a:endParaRPr lang="en-US" dirty="0"/>
                    </a:p>
                  </a:txBody>
                  <a:tcPr/>
                </a:tc>
              </a:tr>
              <a:tr h="370840">
                <a:tc>
                  <a:txBody>
                    <a:bodyPr/>
                    <a:lstStyle/>
                    <a:p>
                      <a:r>
                        <a:rPr lang="en-US" dirty="0" err="1" smtClean="0"/>
                        <a:t>osgf</a:t>
                      </a:r>
                      <a:endParaRPr lang="en-US" dirty="0"/>
                    </a:p>
                  </a:txBody>
                  <a:tcPr/>
                </a:tc>
                <a:tc>
                  <a:txBody>
                    <a:bodyPr/>
                    <a:lstStyle/>
                    <a:p>
                      <a:r>
                        <a:rPr lang="en-US" dirty="0" smtClean="0"/>
                        <a:t>6.92</a:t>
                      </a:r>
                      <a:endParaRPr lang="en-US" dirty="0"/>
                    </a:p>
                  </a:txBody>
                  <a:tcPr/>
                </a:tc>
                <a:tc>
                  <a:txBody>
                    <a:bodyPr/>
                    <a:lstStyle/>
                    <a:p>
                      <a:r>
                        <a:rPr lang="en-US" dirty="0" smtClean="0"/>
                        <a:t>11.18</a:t>
                      </a:r>
                      <a:endParaRPr lang="en-US" dirty="0"/>
                    </a:p>
                  </a:txBody>
                  <a:tcPr/>
                </a:tc>
                <a:tc>
                  <a:txBody>
                    <a:bodyPr/>
                    <a:lstStyle/>
                    <a:p>
                      <a:r>
                        <a:rPr lang="en-US" dirty="0" smtClean="0"/>
                        <a:t>28.26</a:t>
                      </a:r>
                      <a:endParaRPr lang="en-US" dirty="0"/>
                    </a:p>
                  </a:txBody>
                  <a:tcPr/>
                </a:tc>
                <a:tc>
                  <a:txBody>
                    <a:bodyPr/>
                    <a:lstStyle/>
                    <a:p>
                      <a:r>
                        <a:rPr lang="en-US" dirty="0" smtClean="0"/>
                        <a:t>32.64</a:t>
                      </a:r>
                      <a:endParaRPr lang="en-US" dirty="0"/>
                    </a:p>
                  </a:txBody>
                  <a:tcPr/>
                </a:tc>
                <a:tc>
                  <a:txBody>
                    <a:bodyPr/>
                    <a:lstStyle/>
                    <a:p>
                      <a:r>
                        <a:rPr lang="en-US" dirty="0" smtClean="0"/>
                        <a:t>34.75</a:t>
                      </a:r>
                      <a:endParaRPr lang="en-US" dirty="0"/>
                    </a:p>
                  </a:txBody>
                  <a:tcPr/>
                </a:tc>
                <a:tc>
                  <a:txBody>
                    <a:bodyPr/>
                    <a:lstStyle/>
                    <a:p>
                      <a:r>
                        <a:rPr lang="en-US" dirty="0" smtClean="0"/>
                        <a:t>33.46</a:t>
                      </a:r>
                      <a:endParaRPr lang="en-US" dirty="0"/>
                    </a:p>
                  </a:txBody>
                  <a:tcPr/>
                </a:tc>
                <a:tc>
                  <a:txBody>
                    <a:bodyPr/>
                    <a:lstStyle/>
                    <a:p>
                      <a:r>
                        <a:rPr lang="en-US" dirty="0" smtClean="0"/>
                        <a:t>22.97 </a:t>
                      </a:r>
                      <a:r>
                        <a:rPr lang="en-US" dirty="0" smtClean="0">
                          <a:solidFill>
                            <a:srgbClr val="FF0000"/>
                          </a:solidFill>
                        </a:rPr>
                        <a:t>(+</a:t>
                      </a:r>
                      <a:r>
                        <a:rPr lang="en-US" baseline="0" dirty="0" smtClean="0">
                          <a:solidFill>
                            <a:srgbClr val="FF0000"/>
                          </a:solidFill>
                        </a:rPr>
                        <a:t> Se)</a:t>
                      </a:r>
                      <a:endParaRPr lang="en-US" dirty="0"/>
                    </a:p>
                  </a:txBody>
                  <a:tcPr/>
                </a:tc>
              </a:tr>
              <a:tr h="370840">
                <a:tc>
                  <a:txBody>
                    <a:bodyPr/>
                    <a:lstStyle/>
                    <a:p>
                      <a:r>
                        <a:rPr lang="en-US" dirty="0" err="1" smtClean="0"/>
                        <a:t>ulag</a:t>
                      </a:r>
                      <a:endParaRPr lang="en-US" dirty="0"/>
                    </a:p>
                  </a:txBody>
                  <a:tcPr/>
                </a:tc>
                <a:tc>
                  <a:txBody>
                    <a:bodyPr/>
                    <a:lstStyle/>
                    <a:p>
                      <a:pPr algn="l">
                        <a:lnSpc>
                          <a:spcPct val="115000"/>
                        </a:lnSpc>
                        <a:spcAft>
                          <a:spcPts val="0"/>
                        </a:spcAft>
                      </a:pPr>
                      <a:r>
                        <a:rPr lang="en-GB" sz="1800" dirty="0" smtClean="0">
                          <a:effectLst/>
                          <a:latin typeface="Calibri"/>
                          <a:ea typeface="Calibri"/>
                          <a:cs typeface="Times New Roman"/>
                        </a:rPr>
                        <a:t>6.52</a:t>
                      </a:r>
                      <a:endParaRPr lang="en-GB" sz="1800" dirty="0">
                        <a:effectLst/>
                        <a:latin typeface="Calibri"/>
                        <a:ea typeface="Calibri"/>
                        <a:cs typeface="Times New Roman"/>
                      </a:endParaRPr>
                    </a:p>
                  </a:txBody>
                  <a:tcPr marL="68580" marR="68580" marT="0" marB="0"/>
                </a:tc>
                <a:tc>
                  <a:txBody>
                    <a:bodyPr/>
                    <a:lstStyle/>
                    <a:p>
                      <a:pPr algn="l">
                        <a:lnSpc>
                          <a:spcPct val="115000"/>
                        </a:lnSpc>
                        <a:spcAft>
                          <a:spcPts val="0"/>
                        </a:spcAft>
                      </a:pPr>
                      <a:r>
                        <a:rPr lang="en-GB" sz="1800" dirty="0" smtClean="0">
                          <a:effectLst/>
                          <a:latin typeface="+mn-lt"/>
                          <a:ea typeface="Calibri"/>
                          <a:cs typeface="Times New Roman"/>
                        </a:rPr>
                        <a:t>3.40</a:t>
                      </a:r>
                      <a:endParaRPr lang="en-GB" sz="1800" dirty="0">
                        <a:effectLst/>
                        <a:latin typeface="+mn-lt"/>
                        <a:ea typeface="Calibri"/>
                        <a:cs typeface="Times New Roman"/>
                      </a:endParaRPr>
                    </a:p>
                  </a:txBody>
                  <a:tcPr marL="68580" marR="68580" marT="0" marB="0"/>
                </a:tc>
                <a:tc>
                  <a:txBody>
                    <a:bodyPr/>
                    <a:lstStyle/>
                    <a:p>
                      <a:r>
                        <a:rPr lang="en-US" dirty="0" smtClean="0"/>
                        <a:t>34.15</a:t>
                      </a:r>
                      <a:endParaRPr lang="en-US" dirty="0"/>
                    </a:p>
                  </a:txBody>
                  <a:tcPr/>
                </a:tc>
                <a:tc>
                  <a:txBody>
                    <a:bodyPr/>
                    <a:lstStyle/>
                    <a:p>
                      <a:r>
                        <a:rPr lang="en-US" dirty="0" smtClean="0"/>
                        <a:t>33.94</a:t>
                      </a:r>
                      <a:endParaRPr lang="en-US" dirty="0"/>
                    </a:p>
                  </a:txBody>
                  <a:tcPr/>
                </a:tc>
                <a:tc>
                  <a:txBody>
                    <a:bodyPr/>
                    <a:lstStyle/>
                    <a:p>
                      <a:r>
                        <a:rPr lang="en-US" dirty="0" smtClean="0"/>
                        <a:t>31.6</a:t>
                      </a:r>
                      <a:endParaRPr lang="en-US" dirty="0"/>
                    </a:p>
                  </a:txBody>
                  <a:tcPr/>
                </a:tc>
                <a:tc>
                  <a:txBody>
                    <a:bodyPr/>
                    <a:lstStyle/>
                    <a:p>
                      <a:r>
                        <a:rPr lang="en-US" dirty="0" smtClean="0"/>
                        <a:t>18.63</a:t>
                      </a:r>
                      <a:endParaRPr lang="en-US" dirty="0"/>
                    </a:p>
                  </a:txBody>
                  <a:tcPr/>
                </a:tc>
                <a:tc>
                  <a:txBody>
                    <a:bodyPr/>
                    <a:lstStyle/>
                    <a:p>
                      <a:r>
                        <a:rPr lang="en-US" dirty="0" smtClean="0"/>
                        <a:t>-</a:t>
                      </a:r>
                      <a:r>
                        <a:rPr lang="en-US" dirty="0" smtClean="0"/>
                        <a:t>7.46 </a:t>
                      </a:r>
                      <a:r>
                        <a:rPr lang="en-US" dirty="0" smtClean="0">
                          <a:solidFill>
                            <a:srgbClr val="FF0000"/>
                          </a:solidFill>
                        </a:rPr>
                        <a:t>(-</a:t>
                      </a:r>
                      <a:r>
                        <a:rPr lang="en-US" baseline="0" dirty="0" smtClean="0">
                          <a:solidFill>
                            <a:srgbClr val="FF0000"/>
                          </a:solidFill>
                        </a:rPr>
                        <a:t>Se)</a:t>
                      </a:r>
                      <a:endParaRPr lang="en-US" dirty="0"/>
                    </a:p>
                  </a:txBody>
                  <a:tcPr/>
                </a:tc>
              </a:tr>
            </a:tbl>
          </a:graphicData>
        </a:graphic>
      </p:graphicFrame>
    </p:spTree>
    <p:extLst>
      <p:ext uri="{BB962C8B-B14F-4D97-AF65-F5344CB8AC3E}">
        <p14:creationId xmlns:p14="http://schemas.microsoft.com/office/powerpoint/2010/main" val="1625810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60608" y="128789"/>
            <a:ext cx="11681138" cy="6516710"/>
          </a:xfrm>
          <a:prstGeom prst="rect">
            <a:avLst/>
          </a:prstGeom>
        </p:spPr>
      </p:pic>
    </p:spTree>
    <p:extLst>
      <p:ext uri="{BB962C8B-B14F-4D97-AF65-F5344CB8AC3E}">
        <p14:creationId xmlns:p14="http://schemas.microsoft.com/office/powerpoint/2010/main" val="242177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27279" y="540913"/>
            <a:ext cx="10844011" cy="5636050"/>
          </a:xfrm>
          <a:prstGeom prst="rect">
            <a:avLst/>
          </a:prstGeom>
        </p:spPr>
      </p:pic>
    </p:spTree>
    <p:extLst>
      <p:ext uri="{BB962C8B-B14F-4D97-AF65-F5344CB8AC3E}">
        <p14:creationId xmlns:p14="http://schemas.microsoft.com/office/powerpoint/2010/main" val="361087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17431" y="476518"/>
            <a:ext cx="10534918" cy="5911403"/>
          </a:xfrm>
          <a:prstGeom prst="rect">
            <a:avLst/>
          </a:prstGeom>
        </p:spPr>
      </p:pic>
    </p:spTree>
    <p:extLst>
      <p:ext uri="{BB962C8B-B14F-4D97-AF65-F5344CB8AC3E}">
        <p14:creationId xmlns:p14="http://schemas.microsoft.com/office/powerpoint/2010/main" val="334290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203"/>
            <a:ext cx="10515600" cy="550844"/>
          </a:xfrm>
        </p:spPr>
        <p:txBody>
          <a:bodyPr>
            <a:normAutofit fontScale="90000"/>
          </a:bodyPr>
          <a:lstStyle/>
          <a:p>
            <a:pPr algn="ctr"/>
            <a:r>
              <a:rPr lang="en-US" dirty="0" smtClean="0">
                <a:solidFill>
                  <a:schemeClr val="accent1"/>
                </a:solidFill>
              </a:rPr>
              <a:t>DISCUSSIONS</a:t>
            </a:r>
            <a:endParaRPr lang="en-US" dirty="0">
              <a:solidFill>
                <a:schemeClr val="accent1"/>
              </a:solidFill>
            </a:endParaRPr>
          </a:p>
        </p:txBody>
      </p:sp>
      <p:sp>
        <p:nvSpPr>
          <p:cNvPr id="3" name="Content Placeholder 2"/>
          <p:cNvSpPr>
            <a:spLocks noGrp="1"/>
          </p:cNvSpPr>
          <p:nvPr>
            <p:ph idx="1"/>
          </p:nvPr>
        </p:nvSpPr>
        <p:spPr>
          <a:xfrm>
            <a:off x="838200" y="683047"/>
            <a:ext cx="10515600" cy="5493916"/>
          </a:xfrm>
        </p:spPr>
        <p:txBody>
          <a:bodyPr/>
          <a:lstStyle/>
          <a:p>
            <a:r>
              <a:rPr lang="en-US" dirty="0" smtClean="0"/>
              <a:t>Response of the ionosphere a geo storm is influenced by two opposing effects; (1) Meridional neutral winds which causes an increase of TEC and (2) local temperature rise which causes a decrease of TEC. If the wind effects dominate the local temperature effects, TEC will tend to increase. If the reverse is the case, TEC will tend to decrease and if both effects are equal there will neither be increase or decrease of TEC (Huang et al., 1974).</a:t>
            </a:r>
            <a:endParaRPr lang="en-US" dirty="0"/>
          </a:p>
        </p:txBody>
      </p:sp>
    </p:spTree>
    <p:extLst>
      <p:ext uri="{BB962C8B-B14F-4D97-AF65-F5344CB8AC3E}">
        <p14:creationId xmlns:p14="http://schemas.microsoft.com/office/powerpoint/2010/main" val="3524701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122363"/>
            <a:ext cx="9435921" cy="3890312"/>
          </a:xfrm>
        </p:spPr>
        <p:txBody>
          <a:bodyPr>
            <a:noAutofit/>
          </a:bodyPr>
          <a:lstStyle/>
          <a:p>
            <a:r>
              <a:rPr lang="en-US" sz="9600" dirty="0" smtClean="0">
                <a:solidFill>
                  <a:srgbClr val="00B050"/>
                </a:solidFill>
              </a:rPr>
              <a:t>THANKS </a:t>
            </a:r>
            <a:r>
              <a:rPr lang="en-US" sz="9600" dirty="0" smtClean="0">
                <a:solidFill>
                  <a:srgbClr val="00B050"/>
                </a:solidFill>
              </a:rPr>
              <a:t/>
            </a:r>
            <a:br>
              <a:rPr lang="en-US" sz="9600" dirty="0" smtClean="0">
                <a:solidFill>
                  <a:srgbClr val="00B050"/>
                </a:solidFill>
              </a:rPr>
            </a:br>
            <a:r>
              <a:rPr lang="en-US" sz="9600" dirty="0" smtClean="0">
                <a:solidFill>
                  <a:srgbClr val="00B050"/>
                </a:solidFill>
              </a:rPr>
              <a:t>FOR </a:t>
            </a:r>
            <a:br>
              <a:rPr lang="en-US" sz="9600" dirty="0" smtClean="0">
                <a:solidFill>
                  <a:srgbClr val="00B050"/>
                </a:solidFill>
              </a:rPr>
            </a:br>
            <a:r>
              <a:rPr lang="en-US" sz="9600" dirty="0" smtClean="0">
                <a:solidFill>
                  <a:srgbClr val="00B050"/>
                </a:solidFill>
              </a:rPr>
              <a:t>LISTENING</a:t>
            </a:r>
            <a:endParaRPr lang="en-US" sz="9600" dirty="0">
              <a:solidFill>
                <a:srgbClr val="00B050"/>
              </a:solidFill>
            </a:endParaRPr>
          </a:p>
        </p:txBody>
      </p:sp>
    </p:spTree>
    <p:extLst>
      <p:ext uri="{BB962C8B-B14F-4D97-AF65-F5344CB8AC3E}">
        <p14:creationId xmlns:p14="http://schemas.microsoft.com/office/powerpoint/2010/main" val="10197768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5879</TotalTime>
  <Words>750</Words>
  <Application>Microsoft Office PowerPoint</Application>
  <PresentationFormat>Widescreen</PresentationFormat>
  <Paragraphs>170</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Times New Roman</vt:lpstr>
      <vt:lpstr>Wingdings</vt:lpstr>
      <vt:lpstr>Office Theme</vt:lpstr>
      <vt:lpstr>RESPONSE OF EQUATORIAL IONOSPHERE TO SPACE WEATHER                                               EVENTS</vt:lpstr>
      <vt:lpstr>GENERAL INTRODUCTION</vt:lpstr>
      <vt:lpstr>SOLAR WIND STRUCTURES (CMEs and CIRs)</vt:lpstr>
      <vt:lpstr>PowerPoint Presentation</vt:lpstr>
      <vt:lpstr>GEOMAGNETIC STORMS</vt:lpstr>
      <vt:lpstr>  TOTAL ELECTRON CONTENT (TEC) </vt:lpstr>
      <vt:lpstr>PowerPoint Presentation</vt:lpstr>
      <vt:lpstr>PowerPoint Presentation</vt:lpstr>
      <vt:lpstr>PowerPoint Presentation</vt:lpstr>
      <vt:lpstr>PowerPoint Presentation</vt:lpstr>
      <vt:lpstr>PowerPoint Presentation</vt:lpstr>
      <vt:lpstr>RESULTS</vt:lpstr>
      <vt:lpstr>PowerPoint Presentation</vt:lpstr>
      <vt:lpstr>PowerPoint Presentation</vt:lpstr>
      <vt:lpstr>PowerPoint Presentation</vt:lpstr>
      <vt:lpstr>DISCUSSIONS</vt:lpstr>
      <vt:lpstr>THANKS  FOR  LISTENING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RESPONSE OF EQUATORIAL IONOSPHERE TO SPACE WEATHER                                               EVENTS</dc:title>
  <dc:creator>akinyemia18@gmail.com</dc:creator>
  <cp:lastModifiedBy>akinyemia18@gmail.com</cp:lastModifiedBy>
  <cp:revision>50</cp:revision>
  <dcterms:created xsi:type="dcterms:W3CDTF">2019-09-06T17:31:41Z</dcterms:created>
  <dcterms:modified xsi:type="dcterms:W3CDTF">2019-09-11T12:14:20Z</dcterms:modified>
</cp:coreProperties>
</file>