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5841663" cy="13681075"/>
  <p:notesSz cx="6858000" cy="9144000"/>
  <p:defaultTextStyle>
    <a:defPPr>
      <a:defRPr lang="en-US"/>
    </a:defPPr>
    <a:lvl1pPr marL="0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1pPr>
    <a:lvl2pPr marL="843488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2pPr>
    <a:lvl3pPr marL="1686977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3pPr>
    <a:lvl4pPr marL="2530465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4pPr>
    <a:lvl5pPr marL="3373953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5pPr>
    <a:lvl6pPr marL="4217441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6pPr>
    <a:lvl7pPr marL="5060930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7pPr>
    <a:lvl8pPr marL="5904418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8pPr>
    <a:lvl9pPr marL="6747906" algn="l" defTabSz="1686977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7" d="100"/>
          <a:sy n="57" d="100"/>
        </p:scale>
        <p:origin x="-456" y="1056"/>
      </p:cViewPr>
      <p:guideLst>
        <p:guide orient="horz" pos="4309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28AB6-935E-4269-9432-BBB7D451A21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DFCA4-7D33-4506-8CD6-35E86C48C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21713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17BB7-9D63-4AC5-9D4C-B642E83023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3038" y="685800"/>
            <a:ext cx="3971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3D949-8647-4F46-A3FB-CEC7EFC41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10170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3D949-8647-4F46-A3FB-CEC7EFC41DA6}" type="slidenum">
              <a:rPr lang="en-GB" smtClean="0"/>
              <a:t>6</a:t>
            </a:fld>
            <a:endParaRPr lang="en-GB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76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125" y="4250005"/>
            <a:ext cx="13465414" cy="29325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6250" y="7752609"/>
            <a:ext cx="11089164" cy="34962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43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86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530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373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217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060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904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747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F3BCA-4290-4CC6-881F-8D10920A79D4}" type="datetime1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69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77FB-8319-4037-A4A7-24486EDB0942}" type="datetime1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628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382" y="8791358"/>
            <a:ext cx="13465414" cy="2717214"/>
          </a:xfrm>
        </p:spPr>
        <p:txBody>
          <a:bodyPr anchor="t"/>
          <a:lstStyle>
            <a:lvl1pPr algn="l">
              <a:defRPr sz="74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382" y="5798628"/>
            <a:ext cx="13465414" cy="2992734"/>
          </a:xfrm>
        </p:spPr>
        <p:txBody>
          <a:bodyPr anchor="b"/>
          <a:lstStyle>
            <a:lvl1pPr marL="0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1pPr>
            <a:lvl2pPr marL="84348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2pPr>
            <a:lvl3pPr marL="1686977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530465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3373953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4217441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50609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90441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674790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180D-B179-47D1-B670-77D2C2D5A925}" type="datetime1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197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66" y="4256336"/>
            <a:ext cx="5214547" cy="12037447"/>
          </a:xfrm>
        </p:spPr>
        <p:txBody>
          <a:bodyPr/>
          <a:lstStyle>
            <a:lvl1pPr>
              <a:defRPr sz="5200"/>
            </a:lvl1pPr>
            <a:lvl2pPr>
              <a:defRPr sz="4400"/>
            </a:lvl2pPr>
            <a:lvl3pPr>
              <a:defRPr sz="37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641" y="4256336"/>
            <a:ext cx="5214547" cy="12037447"/>
          </a:xfrm>
        </p:spPr>
        <p:txBody>
          <a:bodyPr/>
          <a:lstStyle>
            <a:lvl1pPr>
              <a:defRPr sz="5200"/>
            </a:lvl1pPr>
            <a:lvl2pPr>
              <a:defRPr sz="4400"/>
            </a:lvl2pPr>
            <a:lvl3pPr>
              <a:defRPr sz="37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9C75-3874-4D31-A105-E4B55923D732}" type="datetime1">
              <a:rPr lang="en-GB" smtClean="0"/>
              <a:t>11/09/2019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05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83" y="547877"/>
            <a:ext cx="14257497" cy="228017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86" y="3062408"/>
            <a:ext cx="6999486" cy="1276266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43488" indent="0">
              <a:buNone/>
              <a:defRPr sz="3700" b="1"/>
            </a:lvl2pPr>
            <a:lvl3pPr marL="1686977" indent="0">
              <a:buNone/>
              <a:defRPr sz="3300" b="1"/>
            </a:lvl3pPr>
            <a:lvl4pPr marL="2530465" indent="0">
              <a:buNone/>
              <a:defRPr sz="3000" b="1"/>
            </a:lvl4pPr>
            <a:lvl5pPr marL="3373953" indent="0">
              <a:buNone/>
              <a:defRPr sz="3000" b="1"/>
            </a:lvl5pPr>
            <a:lvl6pPr marL="4217441" indent="0">
              <a:buNone/>
              <a:defRPr sz="3000" b="1"/>
            </a:lvl6pPr>
            <a:lvl7pPr marL="5060930" indent="0">
              <a:buNone/>
              <a:defRPr sz="3000" b="1"/>
            </a:lvl7pPr>
            <a:lvl8pPr marL="5904418" indent="0">
              <a:buNone/>
              <a:defRPr sz="3000" b="1"/>
            </a:lvl8pPr>
            <a:lvl9pPr marL="6747906" indent="0">
              <a:buNone/>
              <a:defRPr sz="3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086" y="4338674"/>
            <a:ext cx="6999486" cy="7882454"/>
          </a:xfrm>
        </p:spPr>
        <p:txBody>
          <a:bodyPr/>
          <a:lstStyle>
            <a:lvl1pPr>
              <a:defRPr sz="4400"/>
            </a:lvl1pPr>
            <a:lvl2pPr>
              <a:defRPr sz="37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7349" y="3062408"/>
            <a:ext cx="7002235" cy="1276266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43488" indent="0">
              <a:buNone/>
              <a:defRPr sz="3700" b="1"/>
            </a:lvl2pPr>
            <a:lvl3pPr marL="1686977" indent="0">
              <a:buNone/>
              <a:defRPr sz="3300" b="1"/>
            </a:lvl3pPr>
            <a:lvl4pPr marL="2530465" indent="0">
              <a:buNone/>
              <a:defRPr sz="3000" b="1"/>
            </a:lvl4pPr>
            <a:lvl5pPr marL="3373953" indent="0">
              <a:buNone/>
              <a:defRPr sz="3000" b="1"/>
            </a:lvl5pPr>
            <a:lvl6pPr marL="4217441" indent="0">
              <a:buNone/>
              <a:defRPr sz="3000" b="1"/>
            </a:lvl6pPr>
            <a:lvl7pPr marL="5060930" indent="0">
              <a:buNone/>
              <a:defRPr sz="3000" b="1"/>
            </a:lvl7pPr>
            <a:lvl8pPr marL="5904418" indent="0">
              <a:buNone/>
              <a:defRPr sz="3000" b="1"/>
            </a:lvl8pPr>
            <a:lvl9pPr marL="6747906" indent="0">
              <a:buNone/>
              <a:defRPr sz="3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47349" y="4338674"/>
            <a:ext cx="7002235" cy="7882454"/>
          </a:xfrm>
        </p:spPr>
        <p:txBody>
          <a:bodyPr/>
          <a:lstStyle>
            <a:lvl1pPr>
              <a:defRPr sz="4400"/>
            </a:lvl1pPr>
            <a:lvl2pPr>
              <a:defRPr sz="37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D97F-9A64-4A24-8C50-A74EBBCCABE9}" type="datetime1">
              <a:rPr lang="en-GB" smtClean="0"/>
              <a:t>11/09/2019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70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CDF56-A2D2-4A59-A5A4-F787D931E1DC}" type="datetime1">
              <a:rPr lang="en-GB" smtClean="0"/>
              <a:t>11/09/2019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6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A347-E225-404F-869C-BDD0F017AE1D}" type="datetime1">
              <a:rPr lang="en-GB" smtClean="0"/>
              <a:t>11/09/2019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33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87" y="544710"/>
            <a:ext cx="5211798" cy="2318182"/>
          </a:xfrm>
        </p:spPr>
        <p:txBody>
          <a:bodyPr anchor="b"/>
          <a:lstStyle>
            <a:lvl1pPr algn="l">
              <a:defRPr sz="37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653" y="544715"/>
            <a:ext cx="8855931" cy="11676418"/>
          </a:xfrm>
        </p:spPr>
        <p:txBody>
          <a:bodyPr/>
          <a:lstStyle>
            <a:lvl1pPr>
              <a:defRPr sz="5900"/>
            </a:lvl1pPr>
            <a:lvl2pPr>
              <a:defRPr sz="5200"/>
            </a:lvl2pPr>
            <a:lvl3pPr>
              <a:defRPr sz="44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087" y="2862897"/>
            <a:ext cx="5211798" cy="9358236"/>
          </a:xfrm>
        </p:spPr>
        <p:txBody>
          <a:bodyPr/>
          <a:lstStyle>
            <a:lvl1pPr marL="0" indent="0">
              <a:buNone/>
              <a:defRPr sz="2600"/>
            </a:lvl1pPr>
            <a:lvl2pPr marL="843488" indent="0">
              <a:buNone/>
              <a:defRPr sz="2200"/>
            </a:lvl2pPr>
            <a:lvl3pPr marL="1686977" indent="0">
              <a:buNone/>
              <a:defRPr sz="1800"/>
            </a:lvl3pPr>
            <a:lvl4pPr marL="2530465" indent="0">
              <a:buNone/>
              <a:defRPr sz="1700"/>
            </a:lvl4pPr>
            <a:lvl5pPr marL="3373953" indent="0">
              <a:buNone/>
              <a:defRPr sz="1700"/>
            </a:lvl5pPr>
            <a:lvl6pPr marL="4217441" indent="0">
              <a:buNone/>
              <a:defRPr sz="1700"/>
            </a:lvl6pPr>
            <a:lvl7pPr marL="5060930" indent="0">
              <a:buNone/>
              <a:defRPr sz="1700"/>
            </a:lvl7pPr>
            <a:lvl8pPr marL="5904418" indent="0">
              <a:buNone/>
              <a:defRPr sz="1700"/>
            </a:lvl8pPr>
            <a:lvl9pPr marL="6747906" indent="0">
              <a:buNone/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6F22-06C8-43CC-999B-6665002292DA}" type="datetime1">
              <a:rPr lang="en-GB" smtClean="0"/>
              <a:t>11/09/2019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366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5077" y="9576754"/>
            <a:ext cx="9504998" cy="1130590"/>
          </a:xfrm>
        </p:spPr>
        <p:txBody>
          <a:bodyPr anchor="b"/>
          <a:lstStyle>
            <a:lvl1pPr algn="l">
              <a:defRPr sz="37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5077" y="1222429"/>
            <a:ext cx="9504998" cy="8208645"/>
          </a:xfrm>
        </p:spPr>
        <p:txBody>
          <a:bodyPr/>
          <a:lstStyle>
            <a:lvl1pPr marL="0" indent="0">
              <a:buNone/>
              <a:defRPr sz="5900"/>
            </a:lvl1pPr>
            <a:lvl2pPr marL="843488" indent="0">
              <a:buNone/>
              <a:defRPr sz="5200"/>
            </a:lvl2pPr>
            <a:lvl3pPr marL="1686977" indent="0">
              <a:buNone/>
              <a:defRPr sz="4400"/>
            </a:lvl3pPr>
            <a:lvl4pPr marL="2530465" indent="0">
              <a:buNone/>
              <a:defRPr sz="3700"/>
            </a:lvl4pPr>
            <a:lvl5pPr marL="3373953" indent="0">
              <a:buNone/>
              <a:defRPr sz="3700"/>
            </a:lvl5pPr>
            <a:lvl6pPr marL="4217441" indent="0">
              <a:buNone/>
              <a:defRPr sz="3700"/>
            </a:lvl6pPr>
            <a:lvl7pPr marL="5060930" indent="0">
              <a:buNone/>
              <a:defRPr sz="3700"/>
            </a:lvl7pPr>
            <a:lvl8pPr marL="5904418" indent="0">
              <a:buNone/>
              <a:defRPr sz="3700"/>
            </a:lvl8pPr>
            <a:lvl9pPr marL="6747906" indent="0">
              <a:buNone/>
              <a:defRPr sz="37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5077" y="10707344"/>
            <a:ext cx="9504998" cy="1605625"/>
          </a:xfrm>
        </p:spPr>
        <p:txBody>
          <a:bodyPr/>
          <a:lstStyle>
            <a:lvl1pPr marL="0" indent="0">
              <a:buNone/>
              <a:defRPr sz="2600"/>
            </a:lvl1pPr>
            <a:lvl2pPr marL="843488" indent="0">
              <a:buNone/>
              <a:defRPr sz="2200"/>
            </a:lvl2pPr>
            <a:lvl3pPr marL="1686977" indent="0">
              <a:buNone/>
              <a:defRPr sz="1800"/>
            </a:lvl3pPr>
            <a:lvl4pPr marL="2530465" indent="0">
              <a:buNone/>
              <a:defRPr sz="1700"/>
            </a:lvl4pPr>
            <a:lvl5pPr marL="3373953" indent="0">
              <a:buNone/>
              <a:defRPr sz="1700"/>
            </a:lvl5pPr>
            <a:lvl6pPr marL="4217441" indent="0">
              <a:buNone/>
              <a:defRPr sz="1700"/>
            </a:lvl6pPr>
            <a:lvl7pPr marL="5060930" indent="0">
              <a:buNone/>
              <a:defRPr sz="1700"/>
            </a:lvl7pPr>
            <a:lvl8pPr marL="5904418" indent="0">
              <a:buNone/>
              <a:defRPr sz="1700"/>
            </a:lvl8pPr>
            <a:lvl9pPr marL="6747906" indent="0">
              <a:buNone/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BC74D-4E78-49C4-8CB1-A7D42C8148FB}" type="datetime1">
              <a:rPr lang="en-GB" smtClean="0"/>
              <a:t>11/09/2019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63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35CC-CA4F-4371-9C22-0279ABA58D7A}" type="datetime1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50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3904" y="731559"/>
            <a:ext cx="2673282" cy="155622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63" y="731559"/>
            <a:ext cx="7755816" cy="155622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92763-D07F-4971-A8B8-ACE2AA819994}" type="datetime1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56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83" y="547877"/>
            <a:ext cx="14257497" cy="2280179"/>
          </a:xfrm>
          <a:prstGeom prst="rect">
            <a:avLst/>
          </a:prstGeom>
        </p:spPr>
        <p:txBody>
          <a:bodyPr vert="horz" lIns="168698" tIns="84349" rIns="168698" bIns="8434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83" y="3192256"/>
            <a:ext cx="14257497" cy="9028877"/>
          </a:xfrm>
          <a:prstGeom prst="rect">
            <a:avLst/>
          </a:prstGeom>
        </p:spPr>
        <p:txBody>
          <a:bodyPr vert="horz" lIns="168698" tIns="84349" rIns="168698" bIns="843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83" y="12680334"/>
            <a:ext cx="3696388" cy="728391"/>
          </a:xfrm>
          <a:prstGeom prst="rect">
            <a:avLst/>
          </a:prstGeom>
        </p:spPr>
        <p:txBody>
          <a:bodyPr vert="horz" lIns="168698" tIns="84349" rIns="168698" bIns="84349" rtlCol="0" anchor="ctr"/>
          <a:lstStyle>
            <a:lvl1pPr algn="l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DF05B-BF2C-4F59-B992-475584DEA6D4}" type="datetime1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12568" y="12680334"/>
            <a:ext cx="5016527" cy="728391"/>
          </a:xfrm>
          <a:prstGeom prst="rect">
            <a:avLst/>
          </a:prstGeom>
        </p:spPr>
        <p:txBody>
          <a:bodyPr vert="horz" lIns="168698" tIns="84349" rIns="168698" bIns="84349" rtlCol="0" anchor="ctr"/>
          <a:lstStyle>
            <a:lvl1pPr algn="ct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192" y="12680334"/>
            <a:ext cx="3696388" cy="728391"/>
          </a:xfrm>
          <a:prstGeom prst="rect">
            <a:avLst/>
          </a:prstGeom>
        </p:spPr>
        <p:txBody>
          <a:bodyPr vert="horz" lIns="168698" tIns="84349" rIns="168698" bIns="84349" rtlCol="0" anchor="ctr"/>
          <a:lstStyle>
            <a:lvl1pPr algn="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D8EA4-7247-4368-9896-25692FACB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1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686977" rtl="0" eaLnBrk="1" latinLnBrk="0" hangingPunct="1">
        <a:spcBef>
          <a:spcPct val="0"/>
        </a:spcBef>
        <a:buNone/>
        <a:defRPr sz="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2616" indent="-632616" algn="l" defTabSz="1686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668" indent="-527180" algn="l" defTabSz="1686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200" kern="1200">
          <a:solidFill>
            <a:schemeClr val="tx1"/>
          </a:solidFill>
          <a:latin typeface="+mn-lt"/>
          <a:ea typeface="+mn-ea"/>
          <a:cs typeface="+mn-cs"/>
        </a:defRPr>
      </a:lvl2pPr>
      <a:lvl3pPr marL="2108721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2952209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795697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639186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482674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326162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169650" indent="-421744" algn="l" defTabSz="1686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43488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86977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530465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73953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217441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5060930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904418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747906" algn="l" defTabSz="1686977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59991" y="143793"/>
            <a:ext cx="15193688" cy="2285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 smtClean="0">
                <a:effectLst/>
                <a:latin typeface="Times New Roman"/>
                <a:ea typeface="Calibri"/>
                <a:cs typeface="Times New Roman"/>
              </a:rPr>
              <a:t>Solar wind-geomagnetic </a:t>
            </a:r>
            <a:r>
              <a:rPr lang="en-GB" sz="4400" b="1" dirty="0" smtClean="0">
                <a:effectLst/>
                <a:latin typeface="Times New Roman"/>
                <a:ea typeface="Calibri"/>
                <a:cs typeface="Times New Roman"/>
              </a:rPr>
              <a:t>activity effect on           over an African equatorial anomaly station</a:t>
            </a:r>
            <a:endParaRPr lang="en-GB" sz="4400" b="1" dirty="0">
              <a:ea typeface="Calibri"/>
              <a:cs typeface="Times New Roman"/>
            </a:endParaRPr>
          </a:p>
          <a:p>
            <a:endParaRPr lang="en-GB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974625"/>
              </p:ext>
            </p:extLst>
          </p:nvPr>
        </p:nvGraphicFramePr>
        <p:xfrm>
          <a:off x="11305207" y="287809"/>
          <a:ext cx="1292832" cy="608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3" imgW="457200" imgH="177480" progId="Equation.DSMT4">
                  <p:embed/>
                </p:oleObj>
              </mc:Choice>
              <mc:Fallback>
                <p:oleObj name="Equation" r:id="rId3" imgW="4572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05207" y="287809"/>
                        <a:ext cx="1292832" cy="608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43967" y="2952105"/>
            <a:ext cx="15697696" cy="7453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 err="1" smtClean="0">
                <a:effectLst/>
                <a:latin typeface="Times New Roman"/>
                <a:ea typeface="Calibri"/>
                <a:cs typeface="Times New Roman"/>
              </a:rPr>
              <a:t>Kazeem</a:t>
            </a: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 A. B.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Department of Physics,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Federal University of Technology,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 err="1" smtClean="0">
                <a:effectLst/>
                <a:latin typeface="Times New Roman"/>
                <a:ea typeface="Calibri"/>
                <a:cs typeface="Times New Roman"/>
              </a:rPr>
              <a:t>Akure</a:t>
            </a: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, Nigeria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 err="1" smtClean="0">
                <a:latin typeface="Times New Roman"/>
                <a:ea typeface="Calibri"/>
                <a:cs typeface="Times New Roman"/>
              </a:rPr>
              <a:t>Rabiu</a:t>
            </a:r>
            <a:r>
              <a:rPr lang="en-GB" sz="4000" b="1" dirty="0" smtClean="0">
                <a:latin typeface="Times New Roman"/>
                <a:ea typeface="Calibri"/>
                <a:cs typeface="Times New Roman"/>
              </a:rPr>
              <a:t> A. B.</a:t>
            </a: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                                                       </a:t>
            </a:r>
            <a:endParaRPr lang="en-GB" sz="4000" b="1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600" b="1" dirty="0" smtClean="0">
                <a:effectLst/>
                <a:latin typeface="Times New Roman"/>
                <a:ea typeface="Calibri"/>
                <a:cs typeface="Times New Roman"/>
              </a:rPr>
              <a:t>Centre for Atmospheric Research,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600" b="1" dirty="0" smtClean="0">
                <a:effectLst/>
                <a:latin typeface="Times New Roman"/>
                <a:ea typeface="Calibri"/>
                <a:cs typeface="Times New Roman"/>
              </a:rPr>
              <a:t>National Space Research &amp; Development Agency,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600" b="1" dirty="0" err="1" smtClean="0">
                <a:effectLst/>
                <a:latin typeface="Times New Roman"/>
                <a:ea typeface="Calibri"/>
                <a:cs typeface="Times New Roman"/>
              </a:rPr>
              <a:t>Anyigba</a:t>
            </a:r>
            <a:r>
              <a:rPr lang="en-GB" sz="3600" b="1" dirty="0" smtClean="0">
                <a:effectLst/>
                <a:latin typeface="Times New Roman"/>
                <a:ea typeface="Calibri"/>
                <a:cs typeface="Times New Roman"/>
              </a:rPr>
              <a:t>, Nigeria</a:t>
            </a:r>
            <a:endParaRPr lang="en-GB" sz="32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ea typeface="Calibri"/>
                <a:cs typeface="Times New Roman"/>
              </a:rPr>
              <a:t> 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60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4367" y="84638"/>
            <a:ext cx="87129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054562" y="50799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 of Presentation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999" y="1664392"/>
            <a:ext cx="4320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GB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53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2439" y="12601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7983" y="1295921"/>
                <a:ext cx="15121680" cy="120956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ionosphere is the layer of the Earth’s atmosphere that extends from 50 to 1000 km, can significantly affect the radio waves </a:t>
                </a:r>
                <a:r>
                  <a:rPr lang="en-GB" sz="4000" dirty="0" smtClean="0">
                    <a:latin typeface="Times New Roman" pitchFamily="18" charset="0"/>
                    <a:cs typeface="Times New Roman" pitchFamily="18" charset="0"/>
                  </a:rPr>
                  <a:t>propagation.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equatorial ionosphere is highly dynamic and consequently poses serious threats to communication and navigation systems</a:t>
                </a:r>
                <a:r>
                  <a:rPr lang="en-GB" sz="4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The study of variation of the peak density of the F2 layer (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  <a:ea typeface="Calibri"/>
                      </a:rPr>
                      <m:t>𝑁𝑚𝐹</m:t>
                    </m:r>
                    <m:r>
                      <a:rPr lang="en-GB" sz="4000" i="1">
                        <a:latin typeface="Cambria Math"/>
                        <a:ea typeface="Calibri"/>
                      </a:rPr>
                      <m:t>2</m:t>
                    </m:r>
                  </m:oMath>
                </a14:m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) or critical frequency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𝑜</m:t>
                        </m:r>
                      </m:sub>
                    </m:sSub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𝐹</m:t>
                    </m:r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) is necessary because this parameter determines the maximum usable frequency (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𝑀𝑈𝐹</m:t>
                    </m:r>
                  </m:oMath>
                </a14:m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) for oblique propagation of radio waves.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The Earth-space </a:t>
                </a:r>
                <a:r>
                  <a:rPr lang="en-GB" sz="40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trans-ionospheric </a:t>
                </a:r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communication systems can also benefit from the knowledge of </a:t>
                </a:r>
                <a:r>
                  <a:rPr lang="en-GB" sz="4000" dirty="0">
                    <a:solidFill>
                      <a:srgbClr val="000000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 pitchFamily="18" charset="0"/>
                      </a:rPr>
                      <m:t>h𝑚𝐹</m:t>
                    </m:r>
                    <m:r>
                      <a:rPr lang="en-GB" sz="4000" i="1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 and</a:t>
                </a:r>
                <a:r>
                  <a:rPr lang="en-GB" sz="4000" dirty="0">
                    <a:solidFill>
                      <a:srgbClr val="4F81BD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000" i="1" dirty="0">
                        <a:latin typeface="Cambria Math"/>
                        <a:ea typeface="Calibri"/>
                        <a:cs typeface="Times New Roman" pitchFamily="18" charset="0"/>
                      </a:rPr>
                      <m:t>𝑁𝑚𝐹</m:t>
                    </m:r>
                    <m:r>
                      <a:rPr lang="en-GB" sz="4000" i="1" dirty="0">
                        <a:latin typeface="Cambria Math"/>
                        <a:ea typeface="Calibri"/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GB" sz="4000" dirty="0">
                    <a:solidFill>
                      <a:srgbClr val="4F81BD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.</a:t>
                </a:r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endParaRPr lang="en-GB" sz="4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GB" sz="4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endParaRPr lang="en-GB" sz="4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83" y="1295921"/>
                <a:ext cx="15121680" cy="12095619"/>
              </a:xfrm>
              <a:prstGeom prst="rect">
                <a:avLst/>
              </a:prstGeom>
              <a:blipFill rotWithShape="1">
                <a:blip r:embed="rId2"/>
                <a:stretch>
                  <a:fillRect l="-1249" r="-1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70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7449" y="34636"/>
            <a:ext cx="3168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/>
              <a:t>Aim</a:t>
            </a:r>
            <a:endParaRPr lang="en-GB" sz="4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5975" y="1079897"/>
                <a:ext cx="15409712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 smtClean="0">
                    <a:latin typeface="Times New Roman" panose="02020603050405020304" pitchFamily="18" charset="0"/>
                    <a:ea typeface="Calibri"/>
                    <a:cs typeface="Times New Roman" pitchFamily="18" charset="0"/>
                  </a:rPr>
                  <a:t>The </a:t>
                </a:r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aim of our investigation is </a:t>
                </a:r>
                <a:r>
                  <a:rPr lang="en-GB" sz="4000" dirty="0" smtClean="0">
                    <a:latin typeface="Times New Roman" panose="02020603050405020304" pitchFamily="18" charset="0"/>
                    <a:ea typeface="Calibri"/>
                    <a:cs typeface="Times New Roman" pitchFamily="18" charset="0"/>
                  </a:rPr>
                  <a:t>to examine the climatology of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𝑁𝑚𝐹</m:t>
                    </m:r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over </a:t>
                </a:r>
                <a:r>
                  <a:rPr lang="en-GB" sz="4000" dirty="0" smtClean="0">
                    <a:latin typeface="Times New Roman" panose="02020603050405020304" pitchFamily="18" charset="0"/>
                    <a:ea typeface="Calibri"/>
                    <a:cs typeface="Times New Roman" pitchFamily="18" charset="0"/>
                  </a:rPr>
                  <a:t>Ouagadougou, </a:t>
                </a:r>
                <a:r>
                  <a:rPr lang="en-GB" sz="40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an equatorial  anomaly station in West Africa using long-term series of ionosonde </a:t>
                </a:r>
                <a:r>
                  <a:rPr lang="en-GB" sz="4000" dirty="0" smtClean="0">
                    <a:latin typeface="Times New Roman" panose="02020603050405020304" pitchFamily="18" charset="0"/>
                    <a:ea typeface="Calibri"/>
                    <a:cs typeface="Times New Roman" pitchFamily="18" charset="0"/>
                  </a:rPr>
                  <a:t>data and to look at effect of solar wind and geomagnetic activity  on 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𝑁𝑚𝐹</m:t>
                    </m:r>
                    <m:r>
                      <a:rPr lang="en-GB" sz="4000" i="1">
                        <a:latin typeface="Cambria Math"/>
                        <a:ea typeface="Calibri"/>
                        <a:cs typeface="Times New Roman" pitchFamily="18" charset="0"/>
                      </a:rPr>
                      <m:t>2</m:t>
                    </m:r>
                    <m:r>
                      <a:rPr lang="en-GB" sz="4000" b="0" i="0" smtClean="0">
                        <a:latin typeface="Cambria Math"/>
                        <a:ea typeface="Calibri"/>
                        <a:cs typeface="Times New Roman" pitchFamily="18" charset="0"/>
                      </a:rPr>
                      <m:t>.</m:t>
                    </m:r>
                  </m:oMath>
                </a14:m>
                <a:endParaRPr lang="en-GB" sz="4000" dirty="0"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GB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5" y="1079897"/>
                <a:ext cx="15409712" cy="4708981"/>
              </a:xfrm>
              <a:prstGeom prst="rect">
                <a:avLst/>
              </a:prstGeom>
              <a:blipFill rotWithShape="1">
                <a:blip r:embed="rId2"/>
                <a:stretch>
                  <a:fillRect l="-1226" r="-14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88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8583" y="80830"/>
            <a:ext cx="54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7983" y="1007889"/>
                <a:ext cx="15337704" cy="12711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Station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Ouagadougou, Burkina Faso, West Africa, African sector.  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Coordinate: lat</a:t>
                </a:r>
                <a:r>
                  <a:rPr lang="en-GB" sz="4000" dirty="0">
                    <a:latin typeface="Times New Roman" panose="02020603050405020304" pitchFamily="18" charset="0"/>
                    <a:cs typeface="Times New Roman" pitchFamily="18" charset="0"/>
                  </a:rPr>
                  <a:t>.</a:t>
                </a: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GB" sz="4000" i="1">
                        <a:latin typeface="Cambria Math"/>
                        <a:cs typeface="Times New Roman" pitchFamily="18" charset="0"/>
                      </a:rPr>
                      <m:t>12.</m:t>
                    </m:r>
                    <m:sSup>
                      <m:sSupPr>
                        <m:ctrlP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e>
                      <m:sup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N; long. 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  <m:sup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W; dip. +1.45)</a:t>
                </a:r>
                <a:endParaRPr lang="en-GB" sz="4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Our study covers </a:t>
                </a: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2 solar cycles; solar cycles 21 and 22 (1976-1997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).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The period of study was categorised into </a:t>
                </a: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three 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using </a:t>
                </a: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SSN. Low solar  activity when SSN</a:t>
                </a:r>
                <a:r>
                  <a:rPr lang="en-GB" sz="40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 50, moderate when </a:t>
                </a:r>
                <a:r>
                  <a:rPr lang="en-GB" sz="40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50  </a:t>
                </a:r>
                <a:r>
                  <a:rPr lang="en-GB" sz="40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SSN100 and high solar activity when SSN 100.</a:t>
                </a:r>
                <a:endParaRPr lang="en-GB" sz="4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571500" lvl="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The daily hourly values of the peak electron density (</a:t>
                </a:r>
                <a14:m>
                  <m:oMath xmlns:m="http://schemas.openxmlformats.org/officeDocument/2006/math"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𝑁𝑚</m:t>
                    </m:r>
                  </m:oMath>
                </a14:m>
                <a:r>
                  <a:rPr lang="en-GB" sz="4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) were estimated using the relation:</a:t>
                </a:r>
                <a:endParaRPr lang="en-GB" sz="40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just">
                  <a:lnSpc>
                    <a:spcPct val="150000"/>
                  </a:lnSpc>
                </a:pPr>
                <a:r>
                  <a:rPr lang="en-GB" sz="4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GB" sz="40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  <a:cs typeface="Times New Roman" pitchFamily="18" charset="0"/>
                      </a:rPr>
                      <m:t>𝑁𝑚𝐹</m:t>
                    </m:r>
                    <m:r>
                      <a:rPr lang="en-GB" sz="4000" i="1">
                        <a:latin typeface="Cambria Math"/>
                        <a:cs typeface="Times New Roman" pitchFamily="18" charset="0"/>
                      </a:rPr>
                      <m:t>2=1.24×</m:t>
                    </m:r>
                    <m:sSup>
                      <m:sSupPr>
                        <m:ctrlPr>
                          <a:rPr lang="en-GB" sz="40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GB" sz="4000" i="1" dirty="0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4000" i="1" dirty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F2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 (el/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>
                    <a:latin typeface="Times New Roman" pitchFamily="18" charset="0"/>
                    <a:cs typeface="Times New Roman" pitchFamily="18" charset="0"/>
                  </a:rPr>
                  <a:t> ) </a:t>
                </a: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                  (1.1)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Solar wind and geomagnetic activity indices are: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𝐼𝑀𝐹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𝐵𝑧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𝑉𝑠𝑤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𝑃𝑠𝑤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b="0" i="0" smtClean="0">
                        <a:latin typeface="Cambria Math"/>
                        <a:cs typeface="Times New Roman" pitchFamily="18" charset="0"/>
                      </a:rPr>
                      <m:t>and</m:t>
                    </m:r>
                    <m:r>
                      <a:rPr lang="en-GB" sz="4000" b="0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/>
                        <a:cs typeface="Times New Roman" pitchFamily="18" charset="0"/>
                      </a:rPr>
                      <m:t>𝐷𝑠𝑡</m:t>
                    </m:r>
                  </m:oMath>
                </a14:m>
                <a:endParaRPr lang="en-GB" sz="4000" dirty="0" smtClean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GB" sz="4000" dirty="0" smtClean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GB" sz="4000" dirty="0" smtClean="0">
                    <a:latin typeface="Times New Roman" panose="02020603050405020304" pitchFamily="18" charset="0"/>
                    <a:cs typeface="Times New Roman" pitchFamily="18" charset="0"/>
                  </a:rPr>
                  <a:t>        </a:t>
                </a:r>
                <a:endParaRPr lang="en-GB" sz="40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GB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83" y="1007889"/>
                <a:ext cx="15337704" cy="12711172"/>
              </a:xfrm>
              <a:prstGeom prst="rect">
                <a:avLst/>
              </a:prstGeom>
              <a:blipFill rotWithShape="1">
                <a:blip r:embed="rId2"/>
                <a:stretch>
                  <a:fillRect l="-1232" r="-14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6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7309" y="0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GB" dirty="0" smtClean="0"/>
              <a:t>   </a:t>
            </a:r>
            <a:endParaRPr lang="en-GB" dirty="0"/>
          </a:p>
        </p:txBody>
      </p:sp>
      <p:pic>
        <p:nvPicPr>
          <p:cNvPr id="7" name="Picture 6" descr="C:\Users\user22\Documents\Kazeem_Folder 2\Year1NmF2_out\NmF2 1979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5841"/>
            <a:ext cx="7771773" cy="5680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user22\Documents\Kazeem_Folder 2\Year2NmF2_out\NmF2 1980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791" y="575841"/>
            <a:ext cx="8064896" cy="571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user22\Documents\Kazeem_Folder 2\Year1NmF2_out\NmF2 198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" y="6119966"/>
            <a:ext cx="7921625" cy="580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user22\Documents\Kazeem_Folder 2\Year1NmF2_out\NmF2 1982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761" y="6126970"/>
            <a:ext cx="7704856" cy="58686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6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43874" y="11737081"/>
            <a:ext cx="15409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Diurnal variation of  over Ouagadougou, for years of high solar activity: left upper panel (1979); right upper panel (1980); left middle panel (1981); right middle panel (1982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7</a:t>
            </a:fld>
            <a:endParaRPr lang="en-GB"/>
          </a:p>
        </p:txBody>
      </p:sp>
      <p:pic>
        <p:nvPicPr>
          <p:cNvPr id="4" name="Picture 3" descr="C:\Users\user22\Documents\Kazeem_Folder 2\Year1NmF2_out\NmF2 198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4" y="482757"/>
            <a:ext cx="7705650" cy="5613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Folder 2\Year1NmF2_out\NmF2 199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47" y="482757"/>
            <a:ext cx="7488832" cy="5613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22\Documents\Kazeem_Folder 2\Year1NmF2_out\NmF2 1991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5" y="6120457"/>
            <a:ext cx="7705650" cy="576736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11737081"/>
                <a:ext cx="155938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Fig. 1b: </a:t>
                </a:r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Diurnal variation of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</m:t>
                    </m:r>
                  </m:oMath>
                </a14:m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over Ouagadougou, for years of </a:t>
                </a:r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 solar activity: left upper panel (1989); right upper panel (1990); left lower panel (1991).</a:t>
                </a:r>
                <a:endParaRPr lang="en-GB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737081"/>
                <a:ext cx="15593868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173" t="-8122" r="-1173" b="-17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274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8</a:t>
            </a:fld>
            <a:endParaRPr lang="en-GB"/>
          </a:p>
        </p:txBody>
      </p:sp>
      <p:pic>
        <p:nvPicPr>
          <p:cNvPr id="5" name="Picture 4" descr="C:\Users\user22\Documents\Kazeem_Folder 2\Year1NmF2_out\NmF2 197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0" y="391774"/>
            <a:ext cx="7921625" cy="5760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Folder 2\Year1NmF2_out\NmF2 198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297" y="503831"/>
            <a:ext cx="7704062" cy="561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22\Documents\Kazeem_Folder 2\Year2NmF2_out\NmF2 198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92" y="6093292"/>
            <a:ext cx="7560840" cy="561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user22\Documents\Kazeem_Folder 2\Year2NmF2_out\NmF2 1992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297" y="6021283"/>
            <a:ext cx="7704062" cy="576064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925" y="11737081"/>
                <a:ext cx="15533434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</a:t>
                </a:r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2a: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Diurnal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variation of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</m:t>
                    </m:r>
                  </m:oMath>
                </a14:m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Ouagadougou, for years of moderate solar activity: left upper panel (1978); right upper panel (1983); left lower panel (1988); right lower panel (1992).</a:t>
                </a:r>
                <a:endParaRPr lang="en-GB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sz="3600" dirty="0"/>
              </a:p>
              <a:p>
                <a:endParaRPr lang="en-GB" sz="4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5" y="11737081"/>
                <a:ext cx="15533434" cy="2923877"/>
              </a:xfrm>
              <a:prstGeom prst="rect">
                <a:avLst/>
              </a:prstGeom>
              <a:blipFill rotWithShape="1">
                <a:blip r:embed="rId6"/>
                <a:stretch>
                  <a:fillRect l="-1177" t="-3333" r="-1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499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5760591" y="0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Contd.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user22\Documents\Kazeem_Folder 2\Year1NmF2_out\NmF2 199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7" y="769441"/>
            <a:ext cx="7777658" cy="592708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9969" y="6552505"/>
                <a:ext cx="7777658" cy="226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</a:t>
                </a:r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2b: </a:t>
                </a:r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Diurnal variation of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2 </m:t>
                    </m:r>
                  </m:oMath>
                </a14:m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</a:t>
                </a:r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Ouagadougou, for year </a:t>
                </a:r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 </a:t>
                </a:r>
                <a:r>
                  <a:rPr lang="en-GB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moderate solar activity (1993).</a:t>
                </a:r>
                <a:endParaRPr lang="en-GB" sz="36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69" y="6552505"/>
                <a:ext cx="7777658" cy="2262158"/>
              </a:xfrm>
              <a:prstGeom prst="rect">
                <a:avLst/>
              </a:prstGeom>
              <a:blipFill rotWithShape="1">
                <a:blip r:embed="rId3"/>
                <a:stretch>
                  <a:fillRect l="-2429" t="-4313" r="-2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46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10</a:t>
            </a:fld>
            <a:endParaRPr lang="en-GB"/>
          </a:p>
        </p:txBody>
      </p:sp>
      <p:pic>
        <p:nvPicPr>
          <p:cNvPr id="3" name="Picture 2" descr="C:\Users\user22\Documents\Kazeem_Folder 2\Year2NmF2_out\NmF2 197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42" y="507948"/>
            <a:ext cx="7744089" cy="5557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Folder 2\Year1NmF2_out\NmF2 1977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191" y="503301"/>
            <a:ext cx="7809638" cy="556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Folder 2\Year2NmF2_out\NmF2 1984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92" y="5910643"/>
            <a:ext cx="7744089" cy="5892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22\Documents\Kazeem_Folder 2\Year1NmF2_out\NmF2 198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981" y="5910643"/>
            <a:ext cx="7632848" cy="568242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1193" y="11802879"/>
                <a:ext cx="15553728" cy="226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Fig. 3a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Diurnal variation of 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𝑁𝑚𝐹</m:t>
                    </m:r>
                    <m:r>
                      <a:rPr lang="en-GB" sz="3600" b="0" i="1" smtClean="0">
                        <a:latin typeface="Cambria Math"/>
                      </a:rPr>
                      <m:t>2 </m:t>
                    </m:r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Ouagadougou, for years of low solar activity: left upper panel (1976); right upper panel (1977); left lower panel (1984); right lower panel (1985).</a:t>
                </a:r>
                <a:endParaRPr lang="en-GB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93" y="11802879"/>
                <a:ext cx="15553728" cy="2262158"/>
              </a:xfrm>
              <a:prstGeom prst="rect">
                <a:avLst/>
              </a:prstGeom>
              <a:blipFill rotWithShape="1">
                <a:blip r:embed="rId6"/>
                <a:stretch>
                  <a:fillRect l="-1176" t="-4313" r="-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578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11</a:t>
            </a:fld>
            <a:endParaRPr lang="en-GB"/>
          </a:p>
        </p:txBody>
      </p:sp>
      <p:pic>
        <p:nvPicPr>
          <p:cNvPr id="3" name="Picture 2" descr="C:\Users\user22\Documents\Kazeem_Folder 2\Year1NmF2_out\NmF2 198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5" y="341920"/>
            <a:ext cx="7705650" cy="5989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Folder 2\Year1NmF2_out\NmF2 1987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891" y="376891"/>
            <a:ext cx="7933772" cy="595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22\Documents\Kazeem_Folder 2\Year1NmF2_out\NmF2 1994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5" y="6121357"/>
            <a:ext cx="7943056" cy="5759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Folder 2\Year1NmF2_out\NmF2 199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485" y="6120458"/>
            <a:ext cx="7920038" cy="576064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1771" y="11841745"/>
                <a:ext cx="15652239" cy="226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Fig. 3b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Diurnal variation of  over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  <a:cs typeface="Times New Roman" panose="02020603050405020304" pitchFamily="18" charset="0"/>
                      </a:rPr>
                      <m:t>𝑁𝑚𝐹</m:t>
                    </m:r>
                    <m:r>
                      <a:rPr lang="en-GB" sz="3600" b="0" i="1" smtClean="0">
                        <a:latin typeface="Cambria Math"/>
                        <a:cs typeface="Times New Roman" panose="02020603050405020304" pitchFamily="18" charset="0"/>
                      </a:rPr>
                      <m:t>2 </m:t>
                    </m:r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Ouagadougou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for years of low solar activity: left upper panel (1986); right upper panel (1987);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left lower panel (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1994),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right lower panel (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1995). </a:t>
                </a:r>
                <a:endParaRPr lang="en-GB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1" y="11841745"/>
                <a:ext cx="15652239" cy="2262158"/>
              </a:xfrm>
              <a:prstGeom prst="rect">
                <a:avLst/>
              </a:prstGeom>
              <a:blipFill rotWithShape="1">
                <a:blip r:embed="rId6"/>
                <a:stretch>
                  <a:fillRect l="-1168" t="-4313" r="-1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9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12</a:t>
            </a:fld>
            <a:endParaRPr lang="en-GB"/>
          </a:p>
        </p:txBody>
      </p:sp>
      <p:pic>
        <p:nvPicPr>
          <p:cNvPr id="3" name="Picture 2" descr="C:\Users\user22\Documents\Kazeem_Folder 2\Year2NmF2_out\NmF2 199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3833"/>
            <a:ext cx="7752220" cy="5544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Folder 2\Year1NmF2_out\NmF2 1997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428" y="503833"/>
            <a:ext cx="7776070" cy="55446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3967" y="5832425"/>
                <a:ext cx="1526569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3c: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Diurnal variation of  over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/>
                        <a:cs typeface="Times New Roman" panose="02020603050405020304" pitchFamily="18" charset="0"/>
                      </a:rPr>
                      <m:t>𝑁𝑚𝐹</m:t>
                    </m:r>
                    <m:r>
                      <a:rPr lang="en-GB" sz="3200" i="1">
                        <a:latin typeface="Cambria Math"/>
                        <a:cs typeface="Times New Roman" panose="02020603050405020304" pitchFamily="18" charset="0"/>
                      </a:rPr>
                      <m:t>2 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Ouagadougou, for years of low solar activity: left upper panel (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1996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); right upper panel (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1997).   </a:t>
                </a:r>
                <a:endParaRPr lang="en-GB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7" y="5832425"/>
                <a:ext cx="15265696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038" t="-5447" r="-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1402" y="7200577"/>
                <a:ext cx="15697696" cy="780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</m:t>
                    </m:r>
                  </m:oMath>
                </a14:m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shows obvious diurnal variation. Its values are lower around pre-sunrise hour (0500 LT) till sunrise period (0600-0700 LT) and high during the daytime period around 0900-1900 LT with the pre-noon peak around 1000-1100 LT for the years of high, moderate and low solar activities.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</m:t>
                    </m:r>
                    <m:r>
                      <a:rPr lang="en-GB" sz="3600">
                        <a:latin typeface="Cambria Math"/>
                      </a:rPr>
                      <m:t> </m:t>
                    </m:r>
                  </m:oMath>
                </a14:m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values are higher during the daytime than the nighttime.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</m:t>
                    </m:r>
                  </m:oMath>
                </a14:m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low at June solstitial months and high at equinoctial months and December solstitial months for the three levels of solar activity.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/>
                      </a:rPr>
                      <m:t>𝑁𝑚𝐹</m:t>
                    </m:r>
                    <m:r>
                      <a:rPr lang="en-GB" sz="3600" i="1">
                        <a:latin typeface="Cambria Math"/>
                      </a:rPr>
                      <m:t>2</m:t>
                    </m:r>
                  </m:oMath>
                </a14:m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shows solar cycle effect.</a:t>
                </a:r>
              </a:p>
              <a:p>
                <a:pPr marL="571500" indent="-571500">
                  <a:buFont typeface="Wingdings" panose="05000000000000000000" pitchFamily="2" charset="2"/>
                  <a:buChar char="q"/>
                </a:pP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02" y="7200577"/>
                <a:ext cx="15697696" cy="7802136"/>
              </a:xfrm>
              <a:prstGeom prst="rect">
                <a:avLst/>
              </a:prstGeom>
              <a:blipFill rotWithShape="1">
                <a:blip r:embed="rId5"/>
                <a:stretch>
                  <a:fillRect r="-11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34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13</a:t>
            </a:fld>
            <a:endParaRPr lang="en-GB"/>
          </a:p>
        </p:txBody>
      </p:sp>
      <p:pic>
        <p:nvPicPr>
          <p:cNvPr id="3" name="Picture 2" descr="C:\Users\user22\Documents\Kazeem_1(1)\Kazeem_1\bin\NmF2_197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06545"/>
            <a:ext cx="7344767" cy="5178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1(1)\Kazeem_1\bin\NmF2_198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837969"/>
            <a:ext cx="7704062" cy="51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968503" y="28239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Contd.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Users\user22\Documents\Kazeem_1(1)\Kazeem_1\bin\NmF2_198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5306"/>
            <a:ext cx="7921625" cy="5391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22\Documents\Kazeem_1(1)\Kazeem_1\bin\NmF2_1982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5904433"/>
            <a:ext cx="7704062" cy="547260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9991" y="11521057"/>
                <a:ext cx="15481672" cy="207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4a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Seasonal variation of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  <a:cs typeface="Times New Roman" panose="02020603050405020304" pitchFamily="18" charset="0"/>
                      </a:rPr>
                      <m:t>𝑁𝑚𝐹</m:t>
                    </m:r>
                    <m:r>
                      <a:rPr lang="en-GB" sz="3200" b="0" i="1" smtClean="0">
                        <a:latin typeface="Cambria Math"/>
                        <a:cs typeface="Times New Roman" panose="02020603050405020304" pitchFamily="18" charset="0"/>
                      </a:rPr>
                      <m:t>2 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Ouagadougou, for years of high solar activity: left upper panel (1979); right upper panel (1980); left middle panel (1981); right middle panel (1982).</a:t>
                </a:r>
                <a:endParaRPr lang="en-GB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91" y="11521057"/>
                <a:ext cx="15481672" cy="2077492"/>
              </a:xfrm>
              <a:prstGeom prst="rect">
                <a:avLst/>
              </a:prstGeom>
              <a:blipFill rotWithShape="1">
                <a:blip r:embed="rId6"/>
                <a:stretch>
                  <a:fillRect l="-984" t="-4106" r="-13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19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14</a:t>
            </a:fld>
            <a:endParaRPr lang="en-GB"/>
          </a:p>
        </p:txBody>
      </p:sp>
      <p:pic>
        <p:nvPicPr>
          <p:cNvPr id="3" name="Picture 2" descr="C:\Users\user22\Documents\Kazeem_1(1)\Kazeem_1\bin\NmF2_198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4" y="435491"/>
            <a:ext cx="7560840" cy="568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1(1)\Kazeem_1\bin\NmF2_199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614" y="503833"/>
            <a:ext cx="7904049" cy="561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22\Documents\Kazeem_1(1)\Kazeem_1\bin\NmF2_199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4" y="6120457"/>
            <a:ext cx="7721639" cy="590465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5974" y="12052047"/>
                <a:ext cx="15193688" cy="1585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</a:t>
                </a:r>
                <a:r>
                  <a:rPr lang="en-GB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GB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4b</a:t>
                </a:r>
                <a:r>
                  <a:rPr lang="en-GB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GB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Seasonal </a:t>
                </a:r>
                <a:r>
                  <a:rPr lang="en-GB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variation of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/>
                      </a:rPr>
                      <m:t>𝑁𝑚𝐹</m:t>
                    </m:r>
                    <m:r>
                      <a:rPr lang="en-GB" sz="3200" i="1">
                        <a:latin typeface="Cambria Math"/>
                      </a:rPr>
                      <m:t>2</m:t>
                    </m:r>
                  </m:oMath>
                </a14:m>
                <a:r>
                  <a:rPr lang="en-GB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over Ouagadougou, for years of high solar activity: left upper panel (1989); right upper panel (1990); left lower panel (1991).</a:t>
                </a:r>
                <a:endParaRPr lang="en-GB" sz="32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4" y="12052047"/>
                <a:ext cx="15193688" cy="1585049"/>
              </a:xfrm>
              <a:prstGeom prst="rect">
                <a:avLst/>
              </a:prstGeom>
              <a:blipFill rotWithShape="1">
                <a:blip r:embed="rId5"/>
                <a:stretch>
                  <a:fillRect l="-1003" t="-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849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15</a:t>
            </a:fld>
            <a:endParaRPr lang="en-GB"/>
          </a:p>
        </p:txBody>
      </p:sp>
      <p:pic>
        <p:nvPicPr>
          <p:cNvPr id="3" name="Picture 2" descr="C:\Users\user22\Documents\Kazeem_1(1)\Kazeem_1\bin\NmF2_1978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19" y="359817"/>
            <a:ext cx="7416824" cy="561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1(1)\Kazeem_1\bin\NmF2_1983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494" y="359817"/>
            <a:ext cx="7488832" cy="561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22\Documents\Kazeem_1(1)\Kazeem_1\bin\NmF2_198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19" y="5940018"/>
            <a:ext cx="7633642" cy="5691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1(1)\Kazeem_1\bin\NmF2_1992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495" y="5833415"/>
            <a:ext cx="7657200" cy="594737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173" y="11780195"/>
                <a:ext cx="15538775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Fig. 5a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Seasonal variation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Times New Roman" panose="02020603050405020304" pitchFamily="18" charset="0"/>
                      </a:rPr>
                      <m:t>𝑁𝑚𝐹</m:t>
                    </m:r>
                    <m:r>
                      <a:rPr lang="en-GB" b="0" i="1" smtClean="0">
                        <a:latin typeface="Cambria Math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Ouagadougou, for years of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moderate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activity: left upper panel (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1978);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right upper panel (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1983); left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lower panel (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1988);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right lower panel (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1992). 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73" y="11780195"/>
                <a:ext cx="15538775" cy="2123658"/>
              </a:xfrm>
              <a:prstGeom prst="rect">
                <a:avLst/>
              </a:prstGeom>
              <a:blipFill rotWithShape="1">
                <a:blip r:embed="rId6"/>
                <a:stretch>
                  <a:fillRect l="-1059" t="-4011" r="-10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03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5975" y="5976441"/>
                <a:ext cx="15481720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Fig. 5b: Seasonal variation of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𝑁𝑚𝐹</m:t>
                    </m:r>
                    <m:r>
                      <a:rPr lang="en-GB" sz="3600" b="0" i="1" smtClean="0">
                        <a:latin typeface="Cambria Math"/>
                      </a:rPr>
                      <m:t>2 </m:t>
                    </m:r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Ouagadougou, for years of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moderate solar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activity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left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lower panel (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1993). </a:t>
                </a:r>
                <a:endParaRPr lang="en-GB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dirty="0"/>
                  <a:t>                                                                                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5" y="5976441"/>
                <a:ext cx="15481720" cy="2215991"/>
              </a:xfrm>
              <a:prstGeom prst="rect">
                <a:avLst/>
              </a:prstGeom>
              <a:blipFill rotWithShape="1">
                <a:blip r:embed="rId2"/>
                <a:stretch>
                  <a:fillRect l="-1181" t="-4396" r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:\Users\user22\Documents\Kazeem_1(1)\Kazeem_1\bin\NmF2_1993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17" y="503833"/>
            <a:ext cx="7710015" cy="547260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66617" y="7484546"/>
                <a:ext cx="7200800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Seasonal Variation of </a:t>
                </a:r>
                <a14:m>
                  <m:oMath xmlns:m="http://schemas.openxmlformats.org/officeDocument/2006/math">
                    <m:r>
                      <a:rPr lang="en-GB" sz="4000" b="1" i="1" smtClean="0">
                        <a:solidFill>
                          <a:schemeClr val="tx1"/>
                        </a:solidFill>
                        <a:latin typeface="Cambria Math"/>
                      </a:rPr>
                      <m:t>𝑵𝒎𝑭</m:t>
                    </m:r>
                    <m:r>
                      <a:rPr lang="en-GB" sz="4000" b="1" i="1" smtClean="0">
                        <a:solidFill>
                          <a:schemeClr val="tx1"/>
                        </a:solidFill>
                        <a:latin typeface="Cambria Math"/>
                      </a:rPr>
                      <m:t>𝟐</m:t>
                    </m:r>
                  </m:oMath>
                </a14:m>
                <a:endParaRPr lang="en-GB" sz="4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617" y="7484546"/>
                <a:ext cx="7200800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-145498" y="8192432"/>
                <a:ext cx="15987161" cy="55861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chemeClr val="tx1"/>
                        </a:solidFill>
                        <a:latin typeface="Cambria Math"/>
                      </a:rPr>
                      <m:t>𝑁𝑚𝐹</m:t>
                    </m:r>
                    <m:r>
                      <a:rPr lang="en-GB" sz="3600" i="1" smtClean="0">
                        <a:solidFill>
                          <a:schemeClr val="tx1"/>
                        </a:solidFill>
                        <a:latin typeface="Cambria Math"/>
                      </a:rPr>
                      <m:t>2 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varies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seasonal 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solidFill>
                          <a:schemeClr val="tx1"/>
                        </a:solidFill>
                        <a:latin typeface="Cambria Math"/>
                      </a:rPr>
                      <m:t>𝑁𝑚𝐹</m:t>
                    </m:r>
                    <m:r>
                      <a:rPr lang="en-GB" sz="3600" i="1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 is maximum in March/September equinox and minimum in June solstice for the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three levels of solar activity.</a:t>
                </a:r>
                <a:endParaRPr lang="en-US" sz="3600" dirty="0">
                  <a:solidFill>
                    <a:schemeClr val="tx1"/>
                  </a:solidFill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solidFill>
                          <a:schemeClr val="tx1"/>
                        </a:solidFill>
                        <a:latin typeface="Cambria Math"/>
                      </a:rPr>
                      <m:t>𝑁𝑚𝐹</m:t>
                    </m:r>
                    <m:r>
                      <a:rPr lang="en-GB" sz="3600" b="0" i="1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 shows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equinoctial asymmetry.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solidFill>
                          <a:schemeClr val="tx1"/>
                        </a:solidFill>
                        <a:latin typeface="Cambria Math"/>
                      </a:rPr>
                      <m:t>𝑁𝑚𝐹</m:t>
                    </m:r>
                    <m:r>
                      <a:rPr lang="en-GB" sz="3600" i="1">
                        <a:solidFill>
                          <a:schemeClr val="tx1"/>
                        </a:solidFill>
                        <a:latin typeface="Cambria Math"/>
                      </a:rPr>
                      <m:t>2  </m:t>
                    </m:r>
                  </m:oMath>
                </a14:m>
                <a:r>
                  <a:rPr lang="en-GB" sz="3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shows semi-annual and winter anomalies.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3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It shows solar cycle variation</a:t>
                </a:r>
              </a:p>
              <a:p>
                <a:endParaRPr lang="en-GB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5498" y="8192432"/>
                <a:ext cx="15987161" cy="5586145"/>
              </a:xfrm>
              <a:prstGeom prst="rect">
                <a:avLst/>
              </a:prstGeom>
              <a:blipFill rotWithShape="1">
                <a:blip r:embed="rId5"/>
                <a:stretch>
                  <a:fillRect l="-991" r="-1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327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13586" y="0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 Contd.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user22\Documents\Kazeem_1(1)\Kazeem_1\bin\NmF2_197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" y="575841"/>
            <a:ext cx="7729959" cy="547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22\Documents\Kazeem_1(1)\Kazeem_1\bin\NmF2_1977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943" y="666422"/>
            <a:ext cx="7956720" cy="483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1(1)\Kazeem_1\bin\NmF2_1984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" y="5904433"/>
            <a:ext cx="7729940" cy="5328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22\Documents\Kazeem_1(1)\Kazeem_1\bin\NmF2_1985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905" y="5490317"/>
            <a:ext cx="7776070" cy="588672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17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1999" y="11233025"/>
                <a:ext cx="15217976" cy="2816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Fig.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Seasonal variation of 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  <a:cs typeface="Times New Roman" panose="02020603050405020304" pitchFamily="18" charset="0"/>
                      </a:rPr>
                      <m:t>𝑁𝑚𝐹</m:t>
                    </m:r>
                    <m:r>
                      <a:rPr lang="en-GB" sz="3600" b="0" i="1" smtClean="0">
                        <a:latin typeface="Cambria Math"/>
                        <a:cs typeface="Times New Roman" panose="02020603050405020304" pitchFamily="18" charset="0"/>
                      </a:rPr>
                      <m:t>2 </m:t>
                    </m:r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Ouagadougou, for years of low solar activity: left upper panel (1976); right upper panel (1977); left lower panel (1984); right lower panel (1985). </a:t>
                </a:r>
                <a:endParaRPr lang="en-GB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9" y="11233025"/>
                <a:ext cx="15217976" cy="2816156"/>
              </a:xfrm>
              <a:prstGeom prst="rect">
                <a:avLst/>
              </a:prstGeom>
              <a:blipFill rotWithShape="1">
                <a:blip r:embed="rId6"/>
                <a:stretch>
                  <a:fillRect l="-1242" t="-3463" r="-12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4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18</a:t>
            </a:fld>
            <a:endParaRPr lang="en-GB"/>
          </a:p>
        </p:txBody>
      </p:sp>
      <p:pic>
        <p:nvPicPr>
          <p:cNvPr id="3" name="Picture 2" descr="C:\Users\user22\Documents\Kazeem_1(1)\Kazeem_1\bin\NmF2_198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91" y="359817"/>
            <a:ext cx="7561634" cy="541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1(1)\Kazeem_1\bin\NmF2_1987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359817"/>
            <a:ext cx="7776070" cy="541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22\Documents\Kazeem_1(1)\Kazeem_1\bin\NmF2_1994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8" y="5616401"/>
            <a:ext cx="7777658" cy="5760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Kazeem_1(1)\Kazeem_1\bin\NmF2_1995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5686410"/>
            <a:ext cx="7776070" cy="562062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0028" y="11377041"/>
                <a:ext cx="1552766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Fig. 6b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Seasonal variation of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  <a:cs typeface="Times New Roman" panose="02020603050405020304" pitchFamily="18" charset="0"/>
                      </a:rPr>
                      <m:t>𝑁𝑚𝐹</m:t>
                    </m:r>
                    <m:r>
                      <a:rPr lang="en-GB" sz="3600" b="0" i="1" smtClean="0">
                        <a:latin typeface="Cambria Math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Ouagadougou, for years of low solar activity: left upper panel (1986); right upper panel (1987); left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lower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panel (1994);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right lower panel (1995).</a:t>
                </a:r>
                <a:endParaRPr lang="en-GB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8" y="11377041"/>
                <a:ext cx="15527667" cy="1754326"/>
              </a:xfrm>
              <a:prstGeom prst="rect">
                <a:avLst/>
              </a:prstGeom>
              <a:blipFill rotWithShape="1">
                <a:blip r:embed="rId6"/>
                <a:stretch>
                  <a:fillRect l="-1217" t="-5556" r="-275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76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19</a:t>
            </a:fld>
            <a:endParaRPr lang="en-GB"/>
          </a:p>
        </p:txBody>
      </p:sp>
      <p:pic>
        <p:nvPicPr>
          <p:cNvPr id="3" name="Picture 2" descr="C:\Users\user22\Documents\Kazeem_1(1)\Kazeem_1\bin\NmF2_199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4" y="704158"/>
            <a:ext cx="7560841" cy="5760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Kazeem_1(1)\Kazeem_1\bin\NmF2_1997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83" y="683852"/>
            <a:ext cx="7829845" cy="57809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6615364"/>
            <a:ext cx="156097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6c: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Seasonal variation of  over Ouagadougou, for years of low solar activity: left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panel (1986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right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(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1987)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20</a:t>
            </a:fld>
            <a:endParaRPr lang="en-GB"/>
          </a:p>
        </p:txBody>
      </p:sp>
      <p:pic>
        <p:nvPicPr>
          <p:cNvPr id="3" name="Picture 2" descr="C:\Users\user22\Documents\NmF2_C\NmF2_Ds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65" y="923687"/>
            <a:ext cx="7701858" cy="4476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22\Documents\NmF2_C\NmF2_Psw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761" y="923687"/>
            <a:ext cx="7753934" cy="4476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22\Documents\NmF2_C\NmF2_Bz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65" y="6000542"/>
            <a:ext cx="7704856" cy="4872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22\Documents\NmF2_C\NmF2_B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761" y="5867974"/>
            <a:ext cx="7754687" cy="464497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3967" y="215801"/>
                <a:ext cx="154097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Variation of </a:t>
                </a:r>
                <a14:m>
                  <m:oMath xmlns:m="http://schemas.openxmlformats.org/officeDocument/2006/math">
                    <m:r>
                      <a:rPr lang="en-GB" sz="4000" b="1" i="1" smtClean="0">
                        <a:latin typeface="Cambria Math"/>
                      </a:rPr>
                      <m:t>𝑵𝒎𝑭</m:t>
                    </m:r>
                    <m:r>
                      <a:rPr lang="en-GB" sz="4000" b="1" i="1" smtClean="0">
                        <a:latin typeface="Cambria Math"/>
                      </a:rPr>
                      <m:t>𝟐</m:t>
                    </m:r>
                  </m:oMath>
                </a14:m>
                <a:r>
                  <a:rPr lang="en-GB" sz="4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Solar wind and geomagnetic activity indices</a:t>
                </a:r>
                <a:endParaRPr lang="en-GB" sz="4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7" y="215801"/>
                <a:ext cx="15409712" cy="707886"/>
              </a:xfrm>
              <a:prstGeom prst="rect">
                <a:avLst/>
              </a:prstGeom>
              <a:blipFill rotWithShape="1">
                <a:blip r:embed="rId6"/>
                <a:stretch>
                  <a:fillRect l="-1425" t="-15385" b="-35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741859" y="5400377"/>
            <a:ext cx="2129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(a)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1437039" y="5227083"/>
            <a:ext cx="20162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(b)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528343" y="10872986"/>
            <a:ext cx="20882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(c)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1089183" y="10512945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  (d)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1467340"/>
            <a:ext cx="153384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7a: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scatter plot of annual average values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NmF2 versus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NmF2 versus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Psw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NmF2 versus 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Bz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NmF2 versus IMF for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interval of 1976-1997.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0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21</a:t>
            </a:fld>
            <a:endParaRPr lang="en-GB"/>
          </a:p>
        </p:txBody>
      </p:sp>
      <p:pic>
        <p:nvPicPr>
          <p:cNvPr id="3" name="Picture 2" descr="C:\Users\user22\Documents\NmF2_C\NmF2_Vsw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68" y="215801"/>
            <a:ext cx="8136904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2295" y="5132849"/>
            <a:ext cx="1569769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7b: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scatter plot of annual average values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for: (e) NmF2 versus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Vsw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interval of 1976-1997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560791" y="4604467"/>
            <a:ext cx="27363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(e)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"/>
              <p:cNvSpPr>
                <a:spLocks noChangeArrowheads="1"/>
              </p:cNvSpPr>
              <p:nvPr/>
            </p:nvSpPr>
            <p:spPr bwMode="auto">
              <a:xfrm>
                <a:off x="-88174" y="6777646"/>
                <a:ext cx="15841663" cy="1354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3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Table 1:</a:t>
                </a:r>
                <a:r>
                  <a:rPr kumimoji="0" lang="en-US" altLang="en-US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  </a:t>
                </a:r>
                <a:r>
                  <a:rPr kumimoji="0" lang="en-US" altLang="en-US" sz="3200" b="0" i="0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Correlation coefficient (R), coefficient of determination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en-US" sz="3200" b="0" i="1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altLang="en-US" sz="3200" b="0" i="1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p>
                        <m:r>
                          <a:rPr kumimoji="0" lang="en-GB" altLang="en-US" sz="3200" b="0" i="1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altLang="en-US" sz="3200" b="0" i="0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kumimoji="0" lang="en-US" altLang="en-US" sz="3200" b="0" i="0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regression coefficients-(Intercept</a:t>
                </a:r>
                <a:r>
                  <a:rPr kumimoji="0" lang="en-US" altLang="en-US" sz="3200" b="0" i="0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3200" b="0" i="0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(a) and slope (b)) between </a:t>
                </a:r>
                <a:r>
                  <a:rPr kumimoji="0" lang="en-US" altLang="en-US" sz="3200" b="0" i="1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NmF2</a:t>
                </a:r>
                <a:r>
                  <a:rPr lang="en-US" altLang="en-US" sz="3200" dirty="0"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3200" b="0" i="0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and</a:t>
                </a:r>
                <a:r>
                  <a:rPr kumimoji="0" lang="en-US" altLang="en-US" sz="3200" b="0" i="0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3200" b="0" i="0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geomagnetic and solar wind indices</a:t>
                </a:r>
                <a:endParaRPr kumimoji="0" lang="en-GB" altLang="en-US" sz="3200" b="0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9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88174" y="6777646"/>
                <a:ext cx="15841663" cy="1354217"/>
              </a:xfrm>
              <a:prstGeom prst="rect">
                <a:avLst/>
              </a:prstGeom>
              <a:blipFill rotWithShape="1">
                <a:blip r:embed="rId3"/>
                <a:stretch>
                  <a:fillRect l="-1001" t="-5856" r="-100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048407"/>
                  </p:ext>
                </p:extLst>
              </p:nvPr>
            </p:nvGraphicFramePr>
            <p:xfrm>
              <a:off x="1584127" y="8064673"/>
              <a:ext cx="11593287" cy="51845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94036"/>
                    <a:gridCol w="1949901"/>
                    <a:gridCol w="1949901"/>
                    <a:gridCol w="2305110"/>
                    <a:gridCol w="2794339"/>
                  </a:tblGrid>
                  <a:tr h="918528"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3200" b="0" dirty="0">
                              <a:effectLst/>
                              <a:latin typeface="Times New Roman"/>
                              <a:ea typeface="Times New Roman"/>
                            </a:rPr>
                            <a:t>Indices</a:t>
                          </a:r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>
                                    <a:effectLst/>
                                    <a:latin typeface="Cambria Math"/>
                                    <a:ea typeface="Times New Roman"/>
                                  </a:rPr>
                                  <m:t>𝑅</m:t>
                                </m:r>
                              </m:oMath>
                            </m:oMathPara>
                          </a14:m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b="0" i="1"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b="0" i="1"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sz="3200" b="0" i="1"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3200" b="0" dirty="0">
                              <a:effectLst/>
                              <a:latin typeface="Times New Roman"/>
                              <a:ea typeface="Times New Roman"/>
                            </a:rPr>
                            <a:t>a </a:t>
                          </a:r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3200" b="0" dirty="0">
                              <a:effectLst/>
                              <a:latin typeface="Times New Roman"/>
                              <a:ea typeface="Times New Roman"/>
                            </a:rPr>
                            <a:t>  b </a:t>
                          </a:r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26604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Dst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nT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endParaRPr lang="en-US" sz="2800" b="0" dirty="0" smtClean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Psw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nPa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r>
                            <a:rPr lang="en-US" sz="2800" b="0" dirty="0" err="1" smtClean="0">
                              <a:effectLst/>
                              <a:latin typeface="Times New Roman"/>
                              <a:ea typeface="Times New Roman"/>
                            </a:rPr>
                            <a:t>Bz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nT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IMF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nT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r>
                            <a:rPr lang="en-US" sz="2800" b="0" dirty="0" err="1" smtClean="0">
                              <a:effectLst/>
                              <a:latin typeface="Times New Roman"/>
                              <a:ea typeface="Times New Roman"/>
                            </a:rPr>
                            <a:t>Vsw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(km/s</a:t>
                          </a:r>
                          <a:r>
                            <a:rPr lang="en-US" sz="2400" b="0" dirty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endParaRPr lang="en-GB" sz="24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-0.621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-0.157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0.146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0.869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-0.078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0.385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0.025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0.021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0.755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0.006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2.355×10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1.498×10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12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1.029×10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12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-8.387×10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1.456×10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12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-4.361×10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10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-1.682×10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2.492×10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2.693×10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-9.291×10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8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048407"/>
                  </p:ext>
                </p:extLst>
              </p:nvPr>
            </p:nvGraphicFramePr>
            <p:xfrm>
              <a:off x="1584127" y="8064673"/>
              <a:ext cx="11593287" cy="51845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94036"/>
                    <a:gridCol w="1949901"/>
                    <a:gridCol w="1949901"/>
                    <a:gridCol w="2305110"/>
                    <a:gridCol w="2794339"/>
                  </a:tblGrid>
                  <a:tr h="918528"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3200" b="0" dirty="0">
                              <a:effectLst/>
                              <a:latin typeface="Times New Roman"/>
                              <a:ea typeface="Times New Roman"/>
                            </a:rPr>
                            <a:t>Indices</a:t>
                          </a:r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33856" t="-662" r="-362696" b="-4635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33125" t="-662" r="-261563" b="-4635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3200" b="0" dirty="0">
                              <a:effectLst/>
                              <a:latin typeface="Times New Roman"/>
                              <a:ea typeface="Times New Roman"/>
                            </a:rPr>
                            <a:t>a </a:t>
                          </a:r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3200" b="0" dirty="0">
                              <a:effectLst/>
                              <a:latin typeface="Times New Roman"/>
                              <a:ea typeface="Times New Roman"/>
                            </a:rPr>
                            <a:t>  b </a:t>
                          </a:r>
                          <a:endParaRPr lang="en-GB" sz="32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26604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Dst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nT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endParaRPr lang="en-US" sz="2800" b="0" dirty="0" smtClean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Psw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nPa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r>
                            <a:rPr lang="en-US" sz="2800" b="0" dirty="0" err="1" smtClean="0">
                              <a:effectLst/>
                              <a:latin typeface="Times New Roman"/>
                              <a:ea typeface="Times New Roman"/>
                            </a:rPr>
                            <a:t>Bz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nT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IMF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(</a:t>
                          </a:r>
                          <a:r>
                            <a:rPr lang="en-US" sz="2800" b="0" dirty="0" err="1">
                              <a:effectLst/>
                              <a:latin typeface="Times New Roman"/>
                              <a:ea typeface="Times New Roman"/>
                            </a:rPr>
                            <a:t>nT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 </a:t>
                          </a:r>
                          <a:r>
                            <a:rPr lang="en-US" sz="2800" b="0" dirty="0" err="1" smtClean="0">
                              <a:effectLst/>
                              <a:latin typeface="Times New Roman"/>
                              <a:ea typeface="Times New Roman"/>
                            </a:rPr>
                            <a:t>Vsw</a:t>
                          </a:r>
                          <a:r>
                            <a:rPr lang="en-US" sz="2800" b="0" dirty="0" smtClean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(km/s</a:t>
                          </a:r>
                          <a:r>
                            <a:rPr lang="en-US" sz="2400" b="0" dirty="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endParaRPr lang="en-GB" sz="24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-0.621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-0.157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0.146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0.869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-0.078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0.385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0.025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0.021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0.755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0.006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2.355×10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1.498×10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12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1.029×10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12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-8.387×10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1.456×10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12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-4.361×10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10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-1.682×10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2.492×10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2.693×10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11</a:t>
                          </a: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 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  <a:p>
                          <a:pPr marR="251460" algn="ctr">
                            <a:lnSpc>
                              <a:spcPct val="15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800" b="0" dirty="0">
                              <a:effectLst/>
                              <a:latin typeface="Times New Roman"/>
                              <a:ea typeface="Times New Roman"/>
                            </a:rPr>
                            <a:t>-9.291×10</a:t>
                          </a:r>
                          <a:r>
                            <a:rPr lang="en-US" sz="2800" b="0" baseline="30000" dirty="0">
                              <a:effectLst/>
                              <a:latin typeface="Times New Roman"/>
                              <a:ea typeface="Times New Roman"/>
                            </a:rPr>
                            <a:t>8</a:t>
                          </a:r>
                          <a:endParaRPr lang="en-GB" sz="2800" b="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112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22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5509357" y="2404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43967" y="1151905"/>
                <a:ext cx="15481720" cy="75713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lvl="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smtClean="0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 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𝑁𝑚𝐹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2 </m:t>
                    </m:r>
                  </m:oMath>
                </a14:m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shows both </a:t>
                </a:r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diurnal </a:t>
                </a:r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 and seasonal variations. </a:t>
                </a:r>
                <a:endParaRPr lang="en-GB" sz="3600" dirty="0">
                  <a:solidFill>
                    <a:prstClr val="black"/>
                  </a:solidFill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marL="571500" lvl="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𝑁𝑚𝐹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2 </m:t>
                    </m:r>
                  </m:oMath>
                </a14:m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</a:rPr>
                  <a:t>shows solar cycle effect.</a:t>
                </a:r>
              </a:p>
              <a:p>
                <a:pPr marL="571500" lvl="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Electron densities are </a:t>
                </a:r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higher at years of high solar </a:t>
                </a:r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activity, followed by years of moderate solar activity and minimum at years </a:t>
                </a:r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of low solar activity</a:t>
                </a:r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.</a:t>
                </a:r>
              </a:p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𝑁𝑚𝐹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2 </m:t>
                    </m:r>
                  </m:oMath>
                </a14:m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shows winter/seasonal and semi-annual anomalies.</a:t>
                </a:r>
                <a:endParaRPr lang="en-GB" sz="3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571500" lvl="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𝑁𝑚𝐹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2 </m:t>
                    </m:r>
                  </m:oMath>
                </a14:m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shows </a:t>
                </a:r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ea typeface="Calibri"/>
                    <a:cs typeface="Times New Roman" pitchFamily="18" charset="0"/>
                  </a:rPr>
                  <a:t>equinoctial  asymmetry.</a:t>
                </a:r>
              </a:p>
              <a:p>
                <a:pPr marL="571500" lvl="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results of the correlation analysis also indicate that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𝐼𝑀𝐹</m:t>
                    </m:r>
                  </m:oMath>
                </a14:m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𝐷𝑠𝑡</m:t>
                    </m:r>
                  </m:oMath>
                </a14:m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have major effects on the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𝑁𝑚𝐹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2 </m:t>
                    </m:r>
                  </m:oMath>
                </a14:m>
                <a:r>
                  <a:rPr lang="en-GB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of the equatorial </a:t>
                </a:r>
                <a:r>
                  <a:rPr lang="en-GB" sz="36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ionosphere over Ouagadougou, an equatorial anomaly region.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7" y="1151905"/>
                <a:ext cx="15481720" cy="7571303"/>
              </a:xfrm>
              <a:prstGeom prst="rect">
                <a:avLst/>
              </a:prstGeom>
              <a:blipFill rotWithShape="1">
                <a:blip r:embed="rId2"/>
                <a:stretch>
                  <a:fillRect l="-1063" r="-1221" b="-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531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8EA4-7247-4368-9896-25692FACBC6C}" type="slidenum">
              <a:rPr lang="en-GB" smtClean="0"/>
              <a:t>23</a:t>
            </a:fld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376215" y="3096121"/>
            <a:ext cx="107646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9600" b="1" dirty="0">
                <a:latin typeface="Times New Roman" pitchFamily="18" charset="0"/>
                <a:cs typeface="Times New Roman" pitchFamily="18" charset="0"/>
              </a:rPr>
              <a:t>Thanks for listening</a:t>
            </a:r>
            <a:endParaRPr lang="en-GB" sz="9600" b="1" dirty="0"/>
          </a:p>
        </p:txBody>
      </p:sp>
    </p:spTree>
    <p:extLst>
      <p:ext uri="{BB962C8B-B14F-4D97-AF65-F5344CB8AC3E}">
        <p14:creationId xmlns:p14="http://schemas.microsoft.com/office/powerpoint/2010/main" val="3486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1338</Words>
  <Application>Microsoft Office PowerPoint</Application>
  <PresentationFormat>Custom</PresentationFormat>
  <Paragraphs>147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user22</dc:creator>
  <cp:lastModifiedBy>user22</cp:lastModifiedBy>
  <cp:revision>30</cp:revision>
  <dcterms:created xsi:type="dcterms:W3CDTF">2019-09-05T16:44:08Z</dcterms:created>
  <dcterms:modified xsi:type="dcterms:W3CDTF">2019-09-11T14:49:54Z</dcterms:modified>
</cp:coreProperties>
</file>